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2" r:id="rId1"/>
    <p:sldMasterId id="2147483690" r:id="rId2"/>
  </p:sldMasterIdLst>
  <p:notesMasterIdLst>
    <p:notesMasterId r:id="rId232"/>
  </p:notesMasterIdLst>
  <p:handoutMasterIdLst>
    <p:handoutMasterId r:id="rId233"/>
  </p:handoutMasterIdLst>
  <p:sldIdLst>
    <p:sldId id="256" r:id="rId3"/>
    <p:sldId id="372" r:id="rId4"/>
    <p:sldId id="389" r:id="rId5"/>
    <p:sldId id="294" r:id="rId6"/>
    <p:sldId id="452" r:id="rId7"/>
    <p:sldId id="439" r:id="rId8"/>
    <p:sldId id="284" r:id="rId9"/>
    <p:sldId id="290" r:id="rId10"/>
    <p:sldId id="268" r:id="rId11"/>
    <p:sldId id="279" r:id="rId12"/>
    <p:sldId id="278" r:id="rId13"/>
    <p:sldId id="382" r:id="rId14"/>
    <p:sldId id="440" r:id="rId15"/>
    <p:sldId id="384" r:id="rId16"/>
    <p:sldId id="385" r:id="rId17"/>
    <p:sldId id="383" r:id="rId18"/>
    <p:sldId id="257" r:id="rId19"/>
    <p:sldId id="265" r:id="rId20"/>
    <p:sldId id="386" r:id="rId21"/>
    <p:sldId id="260" r:id="rId22"/>
    <p:sldId id="441" r:id="rId23"/>
    <p:sldId id="296" r:id="rId24"/>
    <p:sldId id="387" r:id="rId25"/>
    <p:sldId id="388" r:id="rId26"/>
    <p:sldId id="261" r:id="rId27"/>
    <p:sldId id="391" r:id="rId28"/>
    <p:sldId id="492" r:id="rId29"/>
    <p:sldId id="442" r:id="rId30"/>
    <p:sldId id="390" r:id="rId31"/>
    <p:sldId id="443" r:id="rId32"/>
    <p:sldId id="403" r:id="rId33"/>
    <p:sldId id="489" r:id="rId34"/>
    <p:sldId id="488" r:id="rId35"/>
    <p:sldId id="490" r:id="rId36"/>
    <p:sldId id="491" r:id="rId37"/>
    <p:sldId id="444" r:id="rId38"/>
    <p:sldId id="263" r:id="rId39"/>
    <p:sldId id="266" r:id="rId40"/>
    <p:sldId id="267" r:id="rId41"/>
    <p:sldId id="433" r:id="rId42"/>
    <p:sldId id="392" r:id="rId43"/>
    <p:sldId id="445" r:id="rId44"/>
    <p:sldId id="287" r:id="rId45"/>
    <p:sldId id="291" r:id="rId46"/>
    <p:sldId id="397" r:id="rId47"/>
    <p:sldId id="352" r:id="rId48"/>
    <p:sldId id="349" r:id="rId49"/>
    <p:sldId id="431" r:id="rId50"/>
    <p:sldId id="404" r:id="rId51"/>
    <p:sldId id="277" r:id="rId52"/>
    <p:sldId id="351" r:id="rId53"/>
    <p:sldId id="350" r:id="rId54"/>
    <p:sldId id="355" r:id="rId55"/>
    <p:sldId id="399" r:id="rId56"/>
    <p:sldId id="405" r:id="rId57"/>
    <p:sldId id="446" r:id="rId58"/>
    <p:sldId id="258" r:id="rId59"/>
    <p:sldId id="478" r:id="rId60"/>
    <p:sldId id="477" r:id="rId61"/>
    <p:sldId id="447" r:id="rId62"/>
    <p:sldId id="264" r:id="rId63"/>
    <p:sldId id="354" r:id="rId64"/>
    <p:sldId id="286" r:id="rId65"/>
    <p:sldId id="476" r:id="rId66"/>
    <p:sldId id="448" r:id="rId67"/>
    <p:sldId id="271" r:id="rId68"/>
    <p:sldId id="273" r:id="rId69"/>
    <p:sldId id="375" r:id="rId70"/>
    <p:sldId id="398" r:id="rId71"/>
    <p:sldId id="393" r:id="rId72"/>
    <p:sldId id="394" r:id="rId73"/>
    <p:sldId id="272" r:id="rId74"/>
    <p:sldId id="434" r:id="rId75"/>
    <p:sldId id="276" r:id="rId76"/>
    <p:sldId id="269" r:id="rId77"/>
    <p:sldId id="275" r:id="rId78"/>
    <p:sldId id="274" r:id="rId79"/>
    <p:sldId id="500" r:id="rId80"/>
    <p:sldId id="501" r:id="rId81"/>
    <p:sldId id="280" r:id="rId82"/>
    <p:sldId id="502" r:id="rId83"/>
    <p:sldId id="281" r:id="rId84"/>
    <p:sldId id="282" r:id="rId85"/>
    <p:sldId id="283" r:id="rId86"/>
    <p:sldId id="449" r:id="rId87"/>
    <p:sldId id="288" r:id="rId88"/>
    <p:sldId id="396" r:id="rId89"/>
    <p:sldId id="289" r:id="rId90"/>
    <p:sldId id="493" r:id="rId91"/>
    <p:sldId id="259" r:id="rId92"/>
    <p:sldId id="395" r:id="rId93"/>
    <p:sldId id="285" r:id="rId94"/>
    <p:sldId id="435" r:id="rId95"/>
    <p:sldId id="453" r:id="rId96"/>
    <p:sldId id="451" r:id="rId97"/>
    <p:sldId id="381" r:id="rId98"/>
    <p:sldId id="295" r:id="rId99"/>
    <p:sldId id="454" r:id="rId100"/>
    <p:sldId id="377" r:id="rId101"/>
    <p:sldId id="406" r:id="rId102"/>
    <p:sldId id="401" r:id="rId103"/>
    <p:sldId id="310" r:id="rId104"/>
    <p:sldId id="400" r:id="rId105"/>
    <p:sldId id="376" r:id="rId106"/>
    <p:sldId id="410" r:id="rId107"/>
    <p:sldId id="408" r:id="rId108"/>
    <p:sldId id="455" r:id="rId109"/>
    <p:sldId id="411" r:id="rId110"/>
    <p:sldId id="402" r:id="rId111"/>
    <p:sldId id="409" r:id="rId112"/>
    <p:sldId id="498" r:id="rId113"/>
    <p:sldId id="328" r:id="rId114"/>
    <p:sldId id="497" r:id="rId115"/>
    <p:sldId id="499" r:id="rId116"/>
    <p:sldId id="326" r:id="rId117"/>
    <p:sldId id="307" r:id="rId118"/>
    <p:sldId id="332" r:id="rId119"/>
    <p:sldId id="302" r:id="rId120"/>
    <p:sldId id="456" r:id="rId121"/>
    <p:sldId id="297" r:id="rId122"/>
    <p:sldId id="485" r:id="rId123"/>
    <p:sldId id="308" r:id="rId124"/>
    <p:sldId id="416" r:id="rId125"/>
    <p:sldId id="298" r:id="rId126"/>
    <p:sldId id="378" r:id="rId127"/>
    <p:sldId id="299" r:id="rId128"/>
    <p:sldId id="412" r:id="rId129"/>
    <p:sldId id="413" r:id="rId130"/>
    <p:sldId id="300" r:id="rId131"/>
    <p:sldId id="415" r:id="rId132"/>
    <p:sldId id="436" r:id="rId133"/>
    <p:sldId id="303" r:id="rId134"/>
    <p:sldId id="304" r:id="rId135"/>
    <p:sldId id="417" r:id="rId136"/>
    <p:sldId id="474" r:id="rId137"/>
    <p:sldId id="305" r:id="rId138"/>
    <p:sldId id="306" r:id="rId139"/>
    <p:sldId id="457" r:id="rId140"/>
    <p:sldId id="293" r:id="rId141"/>
    <p:sldId id="309" r:id="rId142"/>
    <p:sldId id="458" r:id="rId143"/>
    <p:sldId id="314" r:id="rId144"/>
    <p:sldId id="311" r:id="rId145"/>
    <p:sldId id="312" r:id="rId146"/>
    <p:sldId id="316" r:id="rId147"/>
    <p:sldId id="315" r:id="rId148"/>
    <p:sldId id="313" r:id="rId149"/>
    <p:sldId id="459" r:id="rId150"/>
    <p:sldId id="437" r:id="rId151"/>
    <p:sldId id="495" r:id="rId152"/>
    <p:sldId id="329" r:id="rId153"/>
    <p:sldId id="337" r:id="rId154"/>
    <p:sldId id="503" r:id="rId155"/>
    <p:sldId id="494" r:id="rId156"/>
    <p:sldId id="317" r:id="rId157"/>
    <p:sldId id="338" r:id="rId158"/>
    <p:sldId id="339" r:id="rId159"/>
    <p:sldId id="418" r:id="rId160"/>
    <p:sldId id="368" r:id="rId161"/>
    <p:sldId id="341" r:id="rId162"/>
    <p:sldId id="340" r:id="rId163"/>
    <p:sldId id="460" r:id="rId164"/>
    <p:sldId id="318" r:id="rId165"/>
    <p:sldId id="330" r:id="rId166"/>
    <p:sldId id="319" r:id="rId167"/>
    <p:sldId id="320" r:id="rId168"/>
    <p:sldId id="322" r:id="rId169"/>
    <p:sldId id="321" r:id="rId170"/>
    <p:sldId id="323" r:id="rId171"/>
    <p:sldId id="324" r:id="rId172"/>
    <p:sldId id="342" r:id="rId173"/>
    <p:sldId id="344" r:id="rId174"/>
    <p:sldId id="343" r:id="rId175"/>
    <p:sldId id="345" r:id="rId176"/>
    <p:sldId id="370" r:id="rId177"/>
    <p:sldId id="346" r:id="rId178"/>
    <p:sldId id="347" r:id="rId179"/>
    <p:sldId id="348" r:id="rId180"/>
    <p:sldId id="365" r:id="rId181"/>
    <p:sldId id="367" r:id="rId182"/>
    <p:sldId id="419" r:id="rId183"/>
    <p:sldId id="496" r:id="rId184"/>
    <p:sldId id="461" r:id="rId185"/>
    <p:sldId id="334" r:id="rId186"/>
    <p:sldId id="369" r:id="rId187"/>
    <p:sldId id="482" r:id="rId188"/>
    <p:sldId id="483" r:id="rId189"/>
    <p:sldId id="484" r:id="rId190"/>
    <p:sldId id="462" r:id="rId191"/>
    <p:sldId id="333" r:id="rId192"/>
    <p:sldId id="331" r:id="rId193"/>
    <p:sldId id="335" r:id="rId194"/>
    <p:sldId id="336" r:id="rId195"/>
    <p:sldId id="356" r:id="rId196"/>
    <p:sldId id="420" r:id="rId197"/>
    <p:sldId id="358" r:id="rId198"/>
    <p:sldId id="373" r:id="rId199"/>
    <p:sldId id="374" r:id="rId200"/>
    <p:sldId id="475" r:id="rId201"/>
    <p:sldId id="360" r:id="rId202"/>
    <p:sldId id="371" r:id="rId203"/>
    <p:sldId id="362" r:id="rId204"/>
    <p:sldId id="430" r:id="rId205"/>
    <p:sldId id="363" r:id="rId206"/>
    <p:sldId id="463" r:id="rId207"/>
    <p:sldId id="421" r:id="rId208"/>
    <p:sldId id="479" r:id="rId209"/>
    <p:sldId id="422" r:id="rId210"/>
    <p:sldId id="366" r:id="rId211"/>
    <p:sldId id="424" r:id="rId212"/>
    <p:sldId id="423" r:id="rId213"/>
    <p:sldId id="480" r:id="rId214"/>
    <p:sldId id="426" r:id="rId215"/>
    <p:sldId id="464" r:id="rId216"/>
    <p:sldId id="364" r:id="rId217"/>
    <p:sldId id="432" r:id="rId218"/>
    <p:sldId id="427" r:id="rId219"/>
    <p:sldId id="465" r:id="rId220"/>
    <p:sldId id="481" r:id="rId221"/>
    <p:sldId id="472" r:id="rId222"/>
    <p:sldId id="486" r:id="rId223"/>
    <p:sldId id="473" r:id="rId224"/>
    <p:sldId id="466" r:id="rId225"/>
    <p:sldId id="471" r:id="rId226"/>
    <p:sldId id="428" r:id="rId227"/>
    <p:sldId id="487" r:id="rId228"/>
    <p:sldId id="467" r:id="rId229"/>
    <p:sldId id="468" r:id="rId230"/>
    <p:sldId id="429" r:id="rId231"/>
  </p:sldIdLst>
  <p:sldSz cx="12192000" cy="6858000"/>
  <p:notesSz cx="7099300" cy="10234613"/>
  <p:custDataLst>
    <p:tags r:id="rId234"/>
  </p:custDataLst>
  <p:defaultTextStyle>
    <a:defPPr>
      <a:defRPr lang="de-DE"/>
    </a:defPPr>
    <a:lvl1pPr algn="l" rtl="0" fontAlgn="base">
      <a:spcBef>
        <a:spcPct val="0"/>
      </a:spcBef>
      <a:spcAft>
        <a:spcPct val="0"/>
      </a:spcAft>
      <a:defRPr kern="1200">
        <a:solidFill>
          <a:schemeClr val="tx1"/>
        </a:solidFill>
        <a:latin typeface="Arial" charset="0"/>
        <a:ea typeface="Geneva" charset="-128"/>
        <a:cs typeface="+mn-cs"/>
      </a:defRPr>
    </a:lvl1pPr>
    <a:lvl2pPr marL="457200" algn="l" rtl="0" fontAlgn="base">
      <a:spcBef>
        <a:spcPct val="0"/>
      </a:spcBef>
      <a:spcAft>
        <a:spcPct val="0"/>
      </a:spcAft>
      <a:defRPr kern="1200">
        <a:solidFill>
          <a:schemeClr val="tx1"/>
        </a:solidFill>
        <a:latin typeface="Arial" charset="0"/>
        <a:ea typeface="Geneva" charset="-128"/>
        <a:cs typeface="+mn-cs"/>
      </a:defRPr>
    </a:lvl2pPr>
    <a:lvl3pPr marL="914400" algn="l" rtl="0" fontAlgn="base">
      <a:spcBef>
        <a:spcPct val="0"/>
      </a:spcBef>
      <a:spcAft>
        <a:spcPct val="0"/>
      </a:spcAft>
      <a:defRPr kern="1200">
        <a:solidFill>
          <a:schemeClr val="tx1"/>
        </a:solidFill>
        <a:latin typeface="Arial" charset="0"/>
        <a:ea typeface="Geneva" charset="-128"/>
        <a:cs typeface="+mn-cs"/>
      </a:defRPr>
    </a:lvl3pPr>
    <a:lvl4pPr marL="1371600" algn="l" rtl="0" fontAlgn="base">
      <a:spcBef>
        <a:spcPct val="0"/>
      </a:spcBef>
      <a:spcAft>
        <a:spcPct val="0"/>
      </a:spcAft>
      <a:defRPr kern="1200">
        <a:solidFill>
          <a:schemeClr val="tx1"/>
        </a:solidFill>
        <a:latin typeface="Arial" charset="0"/>
        <a:ea typeface="Geneva" charset="-128"/>
        <a:cs typeface="+mn-cs"/>
      </a:defRPr>
    </a:lvl4pPr>
    <a:lvl5pPr marL="1828800" algn="l" rtl="0" fontAlgn="base">
      <a:spcBef>
        <a:spcPct val="0"/>
      </a:spcBef>
      <a:spcAft>
        <a:spcPct val="0"/>
      </a:spcAft>
      <a:defRPr kern="1200">
        <a:solidFill>
          <a:schemeClr val="tx1"/>
        </a:solidFill>
        <a:latin typeface="Arial" charset="0"/>
        <a:ea typeface="Geneva" charset="-128"/>
        <a:cs typeface="+mn-cs"/>
      </a:defRPr>
    </a:lvl5pPr>
    <a:lvl6pPr marL="2286000" algn="l" defTabSz="914400" rtl="0" eaLnBrk="1" latinLnBrk="0" hangingPunct="1">
      <a:defRPr kern="1200">
        <a:solidFill>
          <a:schemeClr val="tx1"/>
        </a:solidFill>
        <a:latin typeface="Arial" charset="0"/>
        <a:ea typeface="Geneva" charset="-128"/>
        <a:cs typeface="+mn-cs"/>
      </a:defRPr>
    </a:lvl6pPr>
    <a:lvl7pPr marL="2743200" algn="l" defTabSz="914400" rtl="0" eaLnBrk="1" latinLnBrk="0" hangingPunct="1">
      <a:defRPr kern="1200">
        <a:solidFill>
          <a:schemeClr val="tx1"/>
        </a:solidFill>
        <a:latin typeface="Arial" charset="0"/>
        <a:ea typeface="Geneva" charset="-128"/>
        <a:cs typeface="+mn-cs"/>
      </a:defRPr>
    </a:lvl7pPr>
    <a:lvl8pPr marL="3200400" algn="l" defTabSz="914400" rtl="0" eaLnBrk="1" latinLnBrk="0" hangingPunct="1">
      <a:defRPr kern="1200">
        <a:solidFill>
          <a:schemeClr val="tx1"/>
        </a:solidFill>
        <a:latin typeface="Arial" charset="0"/>
        <a:ea typeface="Geneva" charset="-128"/>
        <a:cs typeface="+mn-cs"/>
      </a:defRPr>
    </a:lvl8pPr>
    <a:lvl9pPr marL="3657600" algn="l" defTabSz="914400" rtl="0" eaLnBrk="1" latinLnBrk="0" hangingPunct="1">
      <a:defRPr kern="1200">
        <a:solidFill>
          <a:schemeClr val="tx1"/>
        </a:solidFill>
        <a:latin typeface="Arial" charset="0"/>
        <a:ea typeface="Geneva" charset="-128"/>
        <a:cs typeface="+mn-cs"/>
      </a:defRPr>
    </a:lvl9pPr>
  </p:defaultTextStyle>
  <p:extLst>
    <p:ext uri="{EFAFB233-063F-42B5-8137-9DF3F51BA10A}">
      <p15:sldGuideLst xmlns:p15="http://schemas.microsoft.com/office/powerpoint/2012/main">
        <p15:guide id="1" orient="horz" pos="4319" userDrawn="1">
          <p15:clr>
            <a:srgbClr val="A4A3A4"/>
          </p15:clr>
        </p15:guide>
        <p15:guide id="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lke Foegen" initials="SF"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0099FF"/>
    <a:srgbClr val="FF0000"/>
    <a:srgbClr val="FFFFCC"/>
    <a:srgbClr val="3333FF"/>
    <a:srgbClr val="0000FF"/>
    <a:srgbClr val="ECE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30" autoAdjust="0"/>
    <p:restoredTop sz="93541" autoAdjust="0"/>
  </p:normalViewPr>
  <p:slideViewPr>
    <p:cSldViewPr snapToGrid="0" snapToObjects="1" showGuides="1">
      <p:cViewPr>
        <p:scale>
          <a:sx n="150" d="100"/>
          <a:sy n="150" d="100"/>
        </p:scale>
        <p:origin x="144" y="96"/>
      </p:cViewPr>
      <p:guideLst>
        <p:guide orient="horz" pos="4319"/>
        <p:guide/>
      </p:guideLst>
    </p:cSldViewPr>
  </p:slideViewPr>
  <p:notesTextViewPr>
    <p:cViewPr>
      <p:scale>
        <a:sx n="60" d="100"/>
        <a:sy n="6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theme" Target="theme/theme1.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tableStyles" Target="tableStyle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presProps" Target="presProps.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handoutMaster" Target="handoutMasters/handout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commentAuthors" Target="commentAuthor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Kopfzeilenplatzhalter 1"/>
          <p:cNvSpPr>
            <a:spLocks noGrp="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t" anchorCtr="0" compatLnSpc="1">
            <a:prstTxWarp prst="textNoShape">
              <a:avLst/>
            </a:prstTxWarp>
          </a:bodyPr>
          <a:lstStyle>
            <a:lvl1pPr defTabSz="501650">
              <a:defRPr sz="1400"/>
            </a:lvl1pPr>
          </a:lstStyle>
          <a:p>
            <a:endParaRPr lang="de-DE" altLang="de-DE"/>
          </a:p>
        </p:txBody>
      </p:sp>
      <p:sp>
        <p:nvSpPr>
          <p:cNvPr id="9219" name="Datumsplatzhalter 2"/>
          <p:cNvSpPr>
            <a:spLocks noGrp="1"/>
          </p:cNvSpPr>
          <p:nvPr>
            <p:ph type="dt" sz="quarter"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t" anchorCtr="0" compatLnSpc="1">
            <a:prstTxWarp prst="textNoShape">
              <a:avLst/>
            </a:prstTxWarp>
          </a:bodyPr>
          <a:lstStyle>
            <a:lvl1pPr algn="r" defTabSz="501650">
              <a:defRPr sz="1400"/>
            </a:lvl1pPr>
          </a:lstStyle>
          <a:p>
            <a:fld id="{5D38FF81-3186-47B0-BDF8-79ABF83D1EDA}" type="datetime1">
              <a:rPr lang="de-DE" altLang="de-DE"/>
              <a:pPr/>
              <a:t>03.08.23</a:t>
            </a:fld>
            <a:endParaRPr lang="de-DE" altLang="de-DE"/>
          </a:p>
        </p:txBody>
      </p:sp>
      <p:sp>
        <p:nvSpPr>
          <p:cNvPr id="9220" name="Fußzeilenplatzhalter 3"/>
          <p:cNvSpPr>
            <a:spLocks noGrp="1"/>
          </p:cNvSpPr>
          <p:nvPr>
            <p:ph type="ftr" sz="quarter" idx="2"/>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b" anchorCtr="0" compatLnSpc="1">
            <a:prstTxWarp prst="textNoShape">
              <a:avLst/>
            </a:prstTxWarp>
          </a:bodyPr>
          <a:lstStyle>
            <a:lvl1pPr defTabSz="501650">
              <a:defRPr sz="1400"/>
            </a:lvl1pPr>
          </a:lstStyle>
          <a:p>
            <a:endParaRPr lang="de-DE" altLang="de-DE"/>
          </a:p>
        </p:txBody>
      </p:sp>
      <p:sp>
        <p:nvSpPr>
          <p:cNvPr id="9221" name="Foliennummernplatzhalter 4"/>
          <p:cNvSpPr>
            <a:spLocks noGrp="1"/>
          </p:cNvSpPr>
          <p:nvPr>
            <p:ph type="sldNum" sz="quarter" idx="3"/>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b" anchorCtr="0" compatLnSpc="1">
            <a:prstTxWarp prst="textNoShape">
              <a:avLst/>
            </a:prstTxWarp>
          </a:bodyPr>
          <a:lstStyle>
            <a:lvl1pPr algn="r" defTabSz="501650">
              <a:defRPr sz="1400"/>
            </a:lvl1pPr>
          </a:lstStyle>
          <a:p>
            <a:fld id="{3D7D849E-089A-464B-A5EA-6D4A9340D5CD}" type="slidenum">
              <a:rPr lang="de-DE" altLang="de-DE"/>
              <a:pPr/>
              <a:t>‹Nr.›</a:t>
            </a:fld>
            <a:endParaRPr lang="de-DE" altLang="de-DE"/>
          </a:p>
        </p:txBody>
      </p:sp>
    </p:spTree>
    <p:extLst>
      <p:ext uri="{BB962C8B-B14F-4D97-AF65-F5344CB8AC3E}">
        <p14:creationId xmlns:p14="http://schemas.microsoft.com/office/powerpoint/2010/main" val="38505112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Kopfzeilenplatzhalter 1"/>
          <p:cNvSpPr>
            <a:spLocks noGrp="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t" anchorCtr="0" compatLnSpc="1">
            <a:prstTxWarp prst="textNoShape">
              <a:avLst/>
            </a:prstTxWarp>
          </a:bodyPr>
          <a:lstStyle>
            <a:lvl1pPr defTabSz="501650">
              <a:defRPr sz="1400"/>
            </a:lvl1pPr>
          </a:lstStyle>
          <a:p>
            <a:endParaRPr lang="de-DE" altLang="de-DE"/>
          </a:p>
        </p:txBody>
      </p:sp>
      <p:sp>
        <p:nvSpPr>
          <p:cNvPr id="10243" name="Datumsplatzhalter 2"/>
          <p:cNvSpPr>
            <a:spLocks noGrp="1"/>
          </p:cNvSpPr>
          <p:nvPr>
            <p:ph type="dt"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t" anchorCtr="0" compatLnSpc="1">
            <a:prstTxWarp prst="textNoShape">
              <a:avLst/>
            </a:prstTxWarp>
          </a:bodyPr>
          <a:lstStyle>
            <a:lvl1pPr algn="r" defTabSz="501650">
              <a:defRPr sz="1400"/>
            </a:lvl1pPr>
          </a:lstStyle>
          <a:p>
            <a:fld id="{E7E896DD-DD80-4AFA-A60C-D28C0EA112EC}" type="datetime1">
              <a:rPr lang="de-DE" altLang="de-DE"/>
              <a:pPr/>
              <a:t>03.08.23</a:t>
            </a:fld>
            <a:endParaRPr lang="de-DE" altLang="de-DE"/>
          </a:p>
        </p:txBody>
      </p:sp>
      <p:sp>
        <p:nvSpPr>
          <p:cNvPr id="10244" name="Folienbildplatzhalter 3"/>
          <p:cNvSpPr>
            <a:spLocks noGrp="1" noRot="1" noChangeAspect="1" noTextEdit="1"/>
          </p:cNvSpPr>
          <p:nvPr>
            <p:ph type="sldImg" idx="2"/>
          </p:nvPr>
        </p:nvSpPr>
        <p:spPr bwMode="auto">
          <a:xfrm>
            <a:off x="141288" y="768350"/>
            <a:ext cx="6818312" cy="3836988"/>
          </a:xfrm>
          <a:prstGeom prst="rect">
            <a:avLst/>
          </a:prstGeom>
          <a:noFill/>
          <a:ln w="12700">
            <a:solidFill>
              <a:srgbClr val="000000"/>
            </a:solidFill>
            <a:miter lim="800000"/>
            <a:headEnd/>
            <a:tailEnd/>
          </a:ln>
          <a:extLst>
            <a:ext uri="{909E8E84-426E-40DD-AFC4-6F175D3DCCD1}">
              <a14:hiddenFill xmlns:a14="http://schemas.microsoft.com/office/drawing/2010/main">
                <a:noFill/>
              </a14:hiddenFill>
            </a:ext>
          </a:extLst>
        </p:spPr>
      </p:sp>
      <p:sp>
        <p:nvSpPr>
          <p:cNvPr id="10245" name="Notizenplatzhalter 4"/>
          <p:cNvSpPr>
            <a:spLocks noGrp="1"/>
          </p:cNvSpPr>
          <p:nvPr>
            <p:ph type="body" sz="quarter" idx="3"/>
          </p:nvPr>
        </p:nvSpPr>
        <p:spPr bwMode="auto">
          <a:xfrm>
            <a:off x="709613" y="4862513"/>
            <a:ext cx="568007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46" name="Fußzeilenplatzhalter 5"/>
          <p:cNvSpPr>
            <a:spLocks noGrp="1"/>
          </p:cNvSpPr>
          <p:nvPr>
            <p:ph type="ftr" sz="quarter" idx="4"/>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b" anchorCtr="0" compatLnSpc="1">
            <a:prstTxWarp prst="textNoShape">
              <a:avLst/>
            </a:prstTxWarp>
          </a:bodyPr>
          <a:lstStyle>
            <a:lvl1pPr defTabSz="501650">
              <a:defRPr sz="1400"/>
            </a:lvl1pPr>
          </a:lstStyle>
          <a:p>
            <a:endParaRPr lang="de-DE" altLang="de-DE"/>
          </a:p>
        </p:txBody>
      </p:sp>
      <p:sp>
        <p:nvSpPr>
          <p:cNvPr id="10247" name="Foliennummernplatzhalter 6"/>
          <p:cNvSpPr>
            <a:spLocks noGrp="1"/>
          </p:cNvSpPr>
          <p:nvPr>
            <p:ph type="sldNum" sz="quarter" idx="5"/>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98" tIns="50250" rIns="100498" bIns="50250" numCol="1" anchor="b" anchorCtr="0" compatLnSpc="1">
            <a:prstTxWarp prst="textNoShape">
              <a:avLst/>
            </a:prstTxWarp>
          </a:bodyPr>
          <a:lstStyle>
            <a:lvl1pPr algn="r" defTabSz="501650">
              <a:defRPr sz="1400"/>
            </a:lvl1pPr>
          </a:lstStyle>
          <a:p>
            <a:fld id="{04F445BE-72A2-4C6C-B47F-D1618E0FBCE3}" type="slidenum">
              <a:rPr lang="de-DE" altLang="de-DE"/>
              <a:pPr/>
              <a:t>‹Nr.›</a:t>
            </a:fld>
            <a:endParaRPr lang="de-DE" altLang="de-DE"/>
          </a:p>
        </p:txBody>
      </p:sp>
    </p:spTree>
    <p:extLst>
      <p:ext uri="{BB962C8B-B14F-4D97-AF65-F5344CB8AC3E}">
        <p14:creationId xmlns:p14="http://schemas.microsoft.com/office/powerpoint/2010/main" val="326495784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Arial" charset="0"/>
        <a:ea typeface="Geneva" charset="-128"/>
        <a:cs typeface="+mn-cs"/>
      </a:defRPr>
    </a:lvl1pPr>
    <a:lvl2pPr marL="457200" algn="l" defTabSz="457200" rtl="0" fontAlgn="base">
      <a:spcBef>
        <a:spcPct val="30000"/>
      </a:spcBef>
      <a:spcAft>
        <a:spcPct val="0"/>
      </a:spcAft>
      <a:defRPr sz="1200" kern="1200">
        <a:solidFill>
          <a:schemeClr val="tx1"/>
        </a:solidFill>
        <a:latin typeface="Arial" charset="0"/>
        <a:ea typeface="Geneva" charset="-128"/>
        <a:cs typeface="+mn-cs"/>
      </a:defRPr>
    </a:lvl2pPr>
    <a:lvl3pPr marL="914400" algn="l" defTabSz="457200" rtl="0" fontAlgn="base">
      <a:spcBef>
        <a:spcPct val="30000"/>
      </a:spcBef>
      <a:spcAft>
        <a:spcPct val="0"/>
      </a:spcAft>
      <a:defRPr sz="1200" kern="1200">
        <a:solidFill>
          <a:schemeClr val="tx1"/>
        </a:solidFill>
        <a:latin typeface="Arial" charset="0"/>
        <a:ea typeface="Geneva" charset="-128"/>
        <a:cs typeface="+mn-cs"/>
      </a:defRPr>
    </a:lvl3pPr>
    <a:lvl4pPr marL="1371600" algn="l" defTabSz="457200" rtl="0" fontAlgn="base">
      <a:spcBef>
        <a:spcPct val="30000"/>
      </a:spcBef>
      <a:spcAft>
        <a:spcPct val="0"/>
      </a:spcAft>
      <a:defRPr sz="1200" kern="1200">
        <a:solidFill>
          <a:schemeClr val="tx1"/>
        </a:solidFill>
        <a:latin typeface="Arial" charset="0"/>
        <a:ea typeface="Geneva" charset="-128"/>
        <a:cs typeface="+mn-cs"/>
      </a:defRPr>
    </a:lvl4pPr>
    <a:lvl5pPr marL="1828800" algn="l" defTabSz="457200" rtl="0" fontAlgn="base">
      <a:spcBef>
        <a:spcPct val="30000"/>
      </a:spcBef>
      <a:spcAft>
        <a:spcPct val="0"/>
      </a:spcAft>
      <a:defRPr sz="1200" kern="1200">
        <a:solidFill>
          <a:schemeClr val="tx1"/>
        </a:solidFill>
        <a:latin typeface="Arial" charset="0"/>
        <a:ea typeface="Genev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F445BE-72A2-4C6C-B47F-D1618E0FBCE3}" type="slidenum">
              <a:rPr lang="de-DE" altLang="de-DE" smtClean="0"/>
              <a:pPr/>
              <a:t>19</a:t>
            </a:fld>
            <a:endParaRPr lang="de-DE" altLang="de-DE"/>
          </a:p>
        </p:txBody>
      </p:sp>
    </p:spTree>
    <p:extLst>
      <p:ext uri="{BB962C8B-B14F-4D97-AF65-F5344CB8AC3E}">
        <p14:creationId xmlns:p14="http://schemas.microsoft.com/office/powerpoint/2010/main" val="258477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8312"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F445BE-72A2-4C6C-B47F-D1618E0FBCE3}" type="slidenum">
              <a:rPr lang="de-DE" altLang="de-DE" smtClean="0"/>
              <a:pPr/>
              <a:t>23</a:t>
            </a:fld>
            <a:endParaRPr lang="de-DE" altLang="de-DE"/>
          </a:p>
        </p:txBody>
      </p:sp>
    </p:spTree>
    <p:extLst>
      <p:ext uri="{BB962C8B-B14F-4D97-AF65-F5344CB8AC3E}">
        <p14:creationId xmlns:p14="http://schemas.microsoft.com/office/powerpoint/2010/main" val="287912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F445BE-72A2-4C6C-B47F-D1618E0FBCE3}" type="slidenum">
              <a:rPr lang="de-DE" altLang="de-DE" smtClean="0"/>
              <a:pPr/>
              <a:t>33</a:t>
            </a:fld>
            <a:endParaRPr lang="de-DE" altLang="de-DE"/>
          </a:p>
        </p:txBody>
      </p:sp>
    </p:spTree>
    <p:extLst>
      <p:ext uri="{BB962C8B-B14F-4D97-AF65-F5344CB8AC3E}">
        <p14:creationId xmlns:p14="http://schemas.microsoft.com/office/powerpoint/2010/main" val="126701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18312"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F445BE-72A2-4C6C-B47F-D1618E0FBCE3}" type="slidenum">
              <a:rPr lang="de-DE" altLang="de-DE" smtClean="0"/>
              <a:pPr/>
              <a:t>37</a:t>
            </a:fld>
            <a:endParaRPr lang="de-DE" altLang="de-DE"/>
          </a:p>
        </p:txBody>
      </p:sp>
    </p:spTree>
    <p:extLst>
      <p:ext uri="{BB962C8B-B14F-4D97-AF65-F5344CB8AC3E}">
        <p14:creationId xmlns:p14="http://schemas.microsoft.com/office/powerpoint/2010/main" val="168237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F445BE-72A2-4C6C-B47F-D1618E0FBCE3}" type="slidenum">
              <a:rPr lang="de-DE" altLang="de-DE" smtClean="0"/>
              <a:pPr/>
              <a:t>99</a:t>
            </a:fld>
            <a:endParaRPr lang="de-DE" altLang="de-DE"/>
          </a:p>
        </p:txBody>
      </p:sp>
    </p:spTree>
    <p:extLst>
      <p:ext uri="{BB962C8B-B14F-4D97-AF65-F5344CB8AC3E}">
        <p14:creationId xmlns:p14="http://schemas.microsoft.com/office/powerpoint/2010/main" val="280621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F445BE-72A2-4C6C-B47F-D1618E0FBCE3}" type="slidenum">
              <a:rPr lang="de-DE" altLang="de-DE" smtClean="0"/>
              <a:pPr/>
              <a:t>102</a:t>
            </a:fld>
            <a:endParaRPr lang="de-DE" altLang="de-DE"/>
          </a:p>
        </p:txBody>
      </p:sp>
    </p:spTree>
    <p:extLst>
      <p:ext uri="{BB962C8B-B14F-4D97-AF65-F5344CB8AC3E}">
        <p14:creationId xmlns:p14="http://schemas.microsoft.com/office/powerpoint/2010/main" val="1949133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mit Siegel">
    <p:bg bwMode="gray">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F51F94-1D30-9733-653C-0414356014D1}"/>
              </a:ext>
              <a:ext uri="{C183D7F6-B498-43B3-948B-1728B52AA6E4}">
                <adec:decorative xmlns:adec="http://schemas.microsoft.com/office/drawing/2017/decorative" val="1"/>
              </a:ext>
            </a:extLst>
          </p:cNvPr>
          <p:cNvPicPr>
            <a:picLocks noChangeAspect="1"/>
          </p:cNvPicPr>
          <p:nvPr/>
        </p:nvPicPr>
        <p:blipFill rotWithShape="1">
          <a:blip r:embed="rId2">
            <a:alphaModFix amt="30000"/>
          </a:blip>
          <a:srcRect r="14894" b="9397"/>
          <a:stretch/>
        </p:blipFill>
        <p:spPr>
          <a:xfrm>
            <a:off x="6096000" y="368301"/>
            <a:ext cx="6096000" cy="6489701"/>
          </a:xfrm>
          <a:prstGeom prst="rect">
            <a:avLst/>
          </a:prstGeom>
        </p:spPr>
      </p:pic>
      <p:pic>
        <p:nvPicPr>
          <p:cNvPr id="5" name="Grafik 4">
            <a:extLst>
              <a:ext uri="{FF2B5EF4-FFF2-40B4-BE49-F238E27FC236}">
                <a16:creationId xmlns:a16="http://schemas.microsoft.com/office/drawing/2014/main" id="{89AB50A7-6D35-8AE8-82AA-4473662FC4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912" y="374216"/>
            <a:ext cx="2808000" cy="313057"/>
          </a:xfrm>
          <a:prstGeom prst="rect">
            <a:avLst/>
          </a:prstGeom>
        </p:spPr>
      </p:pic>
      <p:sp>
        <p:nvSpPr>
          <p:cNvPr id="2" name="Titel 1">
            <a:extLst>
              <a:ext uri="{FF2B5EF4-FFF2-40B4-BE49-F238E27FC236}">
                <a16:creationId xmlns:a16="http://schemas.microsoft.com/office/drawing/2014/main" id="{4DE1F60B-AB84-B8C0-78FD-0AC04934446C}"/>
              </a:ext>
            </a:extLst>
          </p:cNvPr>
          <p:cNvSpPr>
            <a:spLocks noGrp="1"/>
          </p:cNvSpPr>
          <p:nvPr>
            <p:ph type="ctrTitle"/>
          </p:nvPr>
        </p:nvSpPr>
        <p:spPr bwMode="white">
          <a:xfrm>
            <a:off x="442914" y="1881188"/>
            <a:ext cx="11341100" cy="1440000"/>
          </a:xfrm>
        </p:spPr>
        <p:txBody>
          <a:bodyPr anchor="t" anchorCtr="0"/>
          <a:lstStyle>
            <a:lvl1pPr algn="l">
              <a:lnSpc>
                <a:spcPct val="100000"/>
              </a:lnSpc>
              <a:defRPr sz="3600">
                <a:solidFill>
                  <a:schemeClr val="bg2"/>
                </a:solidFill>
              </a:defRPr>
            </a:lvl1pPr>
          </a:lstStyle>
          <a:p>
            <a:r>
              <a:rPr lang="de-DE" dirty="0"/>
              <a:t>Mastertitelformat bearbeiten</a:t>
            </a:r>
          </a:p>
        </p:txBody>
      </p:sp>
      <p:sp>
        <p:nvSpPr>
          <p:cNvPr id="3" name="Untertitel 2">
            <a:extLst>
              <a:ext uri="{FF2B5EF4-FFF2-40B4-BE49-F238E27FC236}">
                <a16:creationId xmlns:a16="http://schemas.microsoft.com/office/drawing/2014/main" id="{82F6E72D-E2CD-2B17-1692-0088D3E8DBE7}"/>
              </a:ext>
            </a:extLst>
          </p:cNvPr>
          <p:cNvSpPr>
            <a:spLocks noGrp="1"/>
          </p:cNvSpPr>
          <p:nvPr>
            <p:ph type="subTitle" idx="1"/>
          </p:nvPr>
        </p:nvSpPr>
        <p:spPr bwMode="white">
          <a:xfrm>
            <a:off x="442914" y="3429000"/>
            <a:ext cx="11341100" cy="972000"/>
          </a:xfrm>
          <a:noFill/>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8" name="Textplatzhalter 7">
            <a:extLst>
              <a:ext uri="{FF2B5EF4-FFF2-40B4-BE49-F238E27FC236}">
                <a16:creationId xmlns:a16="http://schemas.microsoft.com/office/drawing/2014/main" id="{A56DFB73-932F-F00F-5C9B-46E7CB5DE70E}"/>
              </a:ext>
            </a:extLst>
          </p:cNvPr>
          <p:cNvSpPr>
            <a:spLocks noGrp="1"/>
          </p:cNvSpPr>
          <p:nvPr>
            <p:ph type="body" sz="quarter" idx="10"/>
          </p:nvPr>
        </p:nvSpPr>
        <p:spPr bwMode="white">
          <a:xfrm>
            <a:off x="442914" y="4848906"/>
            <a:ext cx="8532812" cy="1692000"/>
          </a:xfrm>
        </p:spPr>
        <p:txBody>
          <a:bodyPr anchor="b" anchorCtr="0"/>
          <a:lstStyle>
            <a:lvl1pPr marL="0" indent="0">
              <a:lnSpc>
                <a:spcPct val="100000"/>
              </a:lnSpc>
              <a:spcBef>
                <a:spcPts val="0"/>
              </a:spcBef>
              <a:spcAft>
                <a:spcPts val="0"/>
              </a:spcAft>
              <a:buNone/>
              <a:defRPr>
                <a:solidFill>
                  <a:schemeClr val="bg1"/>
                </a:solidFill>
                <a:latin typeface="Avenir Next LT Pro" panose="020B0504020202020204" pitchFamily="34" charset="77"/>
                <a:cs typeface="Arial" panose="020B0604020202020204" pitchFamily="34" charset="0"/>
              </a:defRPr>
            </a:lvl1pPr>
            <a:lvl2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3pPr>
            <a:lvl4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4pPr>
            <a:lvl5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5pPr>
          </a:lstStyle>
          <a:p>
            <a:pPr lvl="0"/>
            <a:r>
              <a:rPr lang="de-DE" dirty="0"/>
              <a:t>Mastertextformat bearbeiten</a:t>
            </a:r>
          </a:p>
        </p:txBody>
      </p:sp>
    </p:spTree>
    <p:extLst>
      <p:ext uri="{BB962C8B-B14F-4D97-AF65-F5344CB8AC3E}">
        <p14:creationId xmlns:p14="http://schemas.microsoft.com/office/powerpoint/2010/main" val="3879900342"/>
      </p:ext>
    </p:extLst>
  </p:cSld>
  <p:clrMapOvr>
    <a:masterClrMapping/>
  </p:clrMapOvr>
  <p:extLst>
    <p:ext uri="{DCECCB84-F9BA-43D5-87BE-67443E8EF086}">
      <p15:sldGuideLst xmlns:p15="http://schemas.microsoft.com/office/powerpoint/2012/main">
        <p15:guide id="4" orient="horz" pos="2160" userDrawn="1">
          <p15:clr>
            <a:srgbClr val="FBAE40"/>
          </p15:clr>
        </p15:guide>
        <p15:guide id="5" orient="horz" pos="1185" userDrawn="1">
          <p15:clr>
            <a:srgbClr val="FBAE40"/>
          </p15:clr>
        </p15:guide>
        <p15:guide id="6" pos="372" userDrawn="1">
          <p15:clr>
            <a:srgbClr val="FBAE40"/>
          </p15:clr>
        </p15:guide>
        <p15:guide id="7" pos="9897" userDrawn="1">
          <p15:clr>
            <a:srgbClr val="FBAE40"/>
          </p15:clr>
        </p15:guide>
        <p15:guide id="8" orient="horz" pos="2092" userDrawn="1">
          <p15:clr>
            <a:srgbClr val="FBAE40"/>
          </p15:clr>
        </p15:guide>
        <p15:guide id="9" orient="horz" pos="2772" userDrawn="1">
          <p15:clr>
            <a:srgbClr val="FBAE40"/>
          </p15:clr>
        </p15:guide>
        <p15:guide id="10" orient="horz" pos="3045" userDrawn="1">
          <p15:clr>
            <a:srgbClr val="FBAE40"/>
          </p15:clr>
        </p15:guide>
        <p15:guide id="11" orient="horz" pos="413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mit Grafik recht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B7E1EDD9-4925-1F24-10E5-D3A9F49FA098}"/>
              </a:ext>
            </a:extLst>
          </p:cNvPr>
          <p:cNvSpPr>
            <a:spLocks noGrp="1"/>
          </p:cNvSpPr>
          <p:nvPr>
            <p:ph type="pic" sz="quarter" idx="13"/>
          </p:nvPr>
        </p:nvSpPr>
        <p:spPr>
          <a:xfrm>
            <a:off x="7212013" y="0"/>
            <a:ext cx="4979987"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3" y="365127"/>
            <a:ext cx="6480000" cy="1325563"/>
          </a:xfrm>
        </p:spPr>
        <p:txBody>
          <a:bodyPr/>
          <a:lstStyle/>
          <a:p>
            <a:r>
              <a:rPr lang="de-DE"/>
              <a:t>Mastertitelformat bearbeiten</a:t>
            </a:r>
            <a:endParaRPr lang="de-DE" dirty="0"/>
          </a:p>
        </p:txBody>
      </p:sp>
      <p:sp>
        <p:nvSpPr>
          <p:cNvPr id="4" name="Textplatzhalter 5">
            <a:extLst>
              <a:ext uri="{FF2B5EF4-FFF2-40B4-BE49-F238E27FC236}">
                <a16:creationId xmlns:a16="http://schemas.microsoft.com/office/drawing/2014/main" id="{7FE1C6C9-F1BB-1FEC-A71A-7BC83427071B}"/>
              </a:ext>
            </a:extLst>
          </p:cNvPr>
          <p:cNvSpPr>
            <a:spLocks noGrp="1"/>
          </p:cNvSpPr>
          <p:nvPr>
            <p:ph type="body" sz="quarter" idx="14"/>
          </p:nvPr>
        </p:nvSpPr>
        <p:spPr>
          <a:xfrm>
            <a:off x="442913" y="1881190"/>
            <a:ext cx="64817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Datumsplatzhalter 5">
            <a:extLst>
              <a:ext uri="{FF2B5EF4-FFF2-40B4-BE49-F238E27FC236}">
                <a16:creationId xmlns:a16="http://schemas.microsoft.com/office/drawing/2014/main" id="{DFC904A4-AB75-5077-13AC-7D4D63543C3B}"/>
              </a:ext>
            </a:extLst>
          </p:cNvPr>
          <p:cNvSpPr>
            <a:spLocks noGrp="1"/>
          </p:cNvSpPr>
          <p:nvPr>
            <p:ph type="dt" sz="half" idx="15"/>
          </p:nvPr>
        </p:nvSpPr>
        <p:spPr/>
        <p:txBody>
          <a:bodyPr/>
          <a:lstStyle/>
          <a:p>
            <a:r>
              <a:rPr lang="de-DE"/>
              <a:t>WiSe 2023 / 2024</a:t>
            </a:r>
            <a:endParaRPr lang="de-DE" dirty="0"/>
          </a:p>
        </p:txBody>
      </p:sp>
      <p:sp>
        <p:nvSpPr>
          <p:cNvPr id="10" name="Fußzeilenplatzhalter 9">
            <a:extLst>
              <a:ext uri="{FF2B5EF4-FFF2-40B4-BE49-F238E27FC236}">
                <a16:creationId xmlns:a16="http://schemas.microsoft.com/office/drawing/2014/main" id="{691CD8F6-A976-00D9-FD39-3B1193F8C822}"/>
              </a:ext>
            </a:extLst>
          </p:cNvPr>
          <p:cNvSpPr>
            <a:spLocks noGrp="1"/>
          </p:cNvSpPr>
          <p:nvPr>
            <p:ph type="ftr" sz="quarter" idx="16"/>
          </p:nvPr>
        </p:nvSpPr>
        <p:spPr/>
        <p:txBody>
          <a:bodyPr/>
          <a:lstStyle/>
          <a:p>
            <a:r>
              <a:rPr lang="de-DE" altLang="de-DE"/>
              <a:t>Materialsammlung zum Praktikum Chemie 			Robin Gundert		</a:t>
            </a:r>
            <a:endParaRPr lang="de-DE" altLang="de-DE" dirty="0"/>
          </a:p>
        </p:txBody>
      </p:sp>
      <p:sp>
        <p:nvSpPr>
          <p:cNvPr id="11" name="Foliennummernplatzhalter 10">
            <a:extLst>
              <a:ext uri="{FF2B5EF4-FFF2-40B4-BE49-F238E27FC236}">
                <a16:creationId xmlns:a16="http://schemas.microsoft.com/office/drawing/2014/main" id="{98ED63FB-F266-5C37-65E3-D855BCC39386}"/>
              </a:ext>
            </a:extLst>
          </p:cNvPr>
          <p:cNvSpPr>
            <a:spLocks noGrp="1"/>
          </p:cNvSpPr>
          <p:nvPr>
            <p:ph type="sldNum" sz="quarter" idx="17"/>
          </p:nvPr>
        </p:nvSpPr>
        <p:spPr/>
        <p:txBody>
          <a:bodyPr/>
          <a:lstStyle/>
          <a:p>
            <a:fld id="{C705F5F1-9457-49D1-866F-BB23D9D6F52D}" type="slidenum">
              <a:rPr lang="de-DE" altLang="de-DE" smtClean="0"/>
              <a:pPr/>
              <a:t>‹Nr.›</a:t>
            </a:fld>
            <a:endParaRPr lang="de-DE" altLang="de-DE"/>
          </a:p>
        </p:txBody>
      </p:sp>
    </p:spTree>
    <p:extLst>
      <p:ext uri="{BB962C8B-B14F-4D97-AF65-F5344CB8AC3E}">
        <p14:creationId xmlns:p14="http://schemas.microsoft.com/office/powerpoint/2010/main" val="417011398"/>
      </p:ext>
    </p:extLst>
  </p:cSld>
  <p:clrMapOvr>
    <a:masterClrMapping/>
  </p:clrMapOvr>
  <p:extLst>
    <p:ext uri="{DCECCB84-F9BA-43D5-87BE-67443E8EF086}">
      <p15:sldGuideLst xmlns:p15="http://schemas.microsoft.com/office/powerpoint/2012/main">
        <p15:guide id="2" pos="6057" userDrawn="1">
          <p15:clr>
            <a:srgbClr val="FBAE40"/>
          </p15:clr>
        </p15:guide>
        <p15:guide id="4" orient="horz" pos="1185" userDrawn="1">
          <p15:clr>
            <a:srgbClr val="FBAE40"/>
          </p15:clr>
        </p15:guide>
        <p15:guide id="5" pos="5816" userDrawn="1">
          <p15:clr>
            <a:srgbClr val="FBAE40"/>
          </p15:clr>
        </p15:guide>
        <p15:guide id="6" pos="372" userDrawn="1">
          <p15:clr>
            <a:srgbClr val="FBAE40"/>
          </p15:clr>
        </p15:guide>
        <p15:guide id="7" orient="horz" pos="232" userDrawn="1">
          <p15:clr>
            <a:srgbClr val="FBAE40"/>
          </p15:clr>
        </p15:guide>
        <p15:guide id="8" orient="horz" pos="390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mit Grafik link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B7E1EDD9-4925-1F24-10E5-D3A9F49FA098}"/>
              </a:ext>
            </a:extLst>
          </p:cNvPr>
          <p:cNvSpPr>
            <a:spLocks noGrp="1"/>
          </p:cNvSpPr>
          <p:nvPr>
            <p:ph type="pic" sz="quarter" idx="13"/>
          </p:nvPr>
        </p:nvSpPr>
        <p:spPr>
          <a:xfrm>
            <a:off x="1" y="0"/>
            <a:ext cx="4979987" cy="6858000"/>
          </a:xfrm>
        </p:spPr>
        <p:txBody>
          <a:bodyPr/>
          <a:lstStyle/>
          <a:p>
            <a:r>
              <a:rPr lang="de-DE"/>
              <a:t>Bild durch Klicken auf Symbol hinzufügen</a:t>
            </a:r>
          </a:p>
        </p:txBody>
      </p:sp>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5303839" y="368302"/>
            <a:ext cx="6480000" cy="1325563"/>
          </a:xfrm>
        </p:spPr>
        <p:txBody>
          <a:bodyPr/>
          <a:lstStyle/>
          <a:p>
            <a:r>
              <a:rPr lang="de-DE"/>
              <a:t>Mastertitelformat bearbeiten</a:t>
            </a:r>
            <a:endParaRPr lang="de-DE" dirty="0"/>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4" name="Textplatzhalter 5">
            <a:extLst>
              <a:ext uri="{FF2B5EF4-FFF2-40B4-BE49-F238E27FC236}">
                <a16:creationId xmlns:a16="http://schemas.microsoft.com/office/drawing/2014/main" id="{98D399DE-B716-1EC9-0CEA-9D72833AB9D3}"/>
              </a:ext>
            </a:extLst>
          </p:cNvPr>
          <p:cNvSpPr>
            <a:spLocks noGrp="1"/>
          </p:cNvSpPr>
          <p:nvPr>
            <p:ph type="body" sz="quarter" idx="14"/>
          </p:nvPr>
        </p:nvSpPr>
        <p:spPr>
          <a:xfrm>
            <a:off x="5303837" y="1881190"/>
            <a:ext cx="64817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A70EF002-783F-D573-B7E6-6615AB34F89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Tree>
    <p:extLst>
      <p:ext uri="{BB962C8B-B14F-4D97-AF65-F5344CB8AC3E}">
        <p14:creationId xmlns:p14="http://schemas.microsoft.com/office/powerpoint/2010/main" val="1124579104"/>
      </p:ext>
    </p:extLst>
  </p:cSld>
  <p:clrMapOvr>
    <a:masterClrMapping/>
  </p:clrMapOvr>
  <p:extLst>
    <p:ext uri="{DCECCB84-F9BA-43D5-87BE-67443E8EF086}">
      <p15:sldGuideLst xmlns:p15="http://schemas.microsoft.com/office/powerpoint/2012/main">
        <p15:guide id="3" pos="4455" userDrawn="1">
          <p15:clr>
            <a:srgbClr val="FBAE40"/>
          </p15:clr>
        </p15:guide>
        <p15:guide id="5" orient="horz" pos="1185" userDrawn="1">
          <p15:clr>
            <a:srgbClr val="FBAE40"/>
          </p15:clr>
        </p15:guide>
        <p15:guide id="6" pos="9897" userDrawn="1">
          <p15:clr>
            <a:srgbClr val="FBAE40"/>
          </p15:clr>
        </p15:guide>
        <p15:guide id="7" orient="horz" pos="232" userDrawn="1">
          <p15:clr>
            <a:srgbClr val="FBAE40"/>
          </p15:clr>
        </p15:guide>
        <p15:guide id="8" orient="horz" pos="1071" userDrawn="1">
          <p15:clr>
            <a:srgbClr val="FBAE40"/>
          </p15:clr>
        </p15:guide>
        <p15:guide id="9" orient="horz" pos="390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mit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980728"/>
            <a:ext cx="5400000" cy="522004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abellenplatzhalter 3">
            <a:extLst>
              <a:ext uri="{FF2B5EF4-FFF2-40B4-BE49-F238E27FC236}">
                <a16:creationId xmlns:a16="http://schemas.microsoft.com/office/drawing/2014/main" id="{48C92948-6704-93C1-2A4D-949D9BBEF96E}"/>
              </a:ext>
            </a:extLst>
          </p:cNvPr>
          <p:cNvSpPr>
            <a:spLocks noGrp="1"/>
          </p:cNvSpPr>
          <p:nvPr>
            <p:ph type="tbl" sz="quarter" idx="14"/>
          </p:nvPr>
        </p:nvSpPr>
        <p:spPr>
          <a:xfrm>
            <a:off x="6383339" y="980728"/>
            <a:ext cx="5400675" cy="5220049"/>
          </a:xfrm>
        </p:spPr>
        <p:txBody>
          <a:bodyPr/>
          <a:lstStyle/>
          <a:p>
            <a:r>
              <a:rPr lang="de-DE" dirty="0"/>
              <a:t>Tabelle durch Klicken auf Symbol hinzufügen</a:t>
            </a:r>
          </a:p>
        </p:txBody>
      </p:sp>
    </p:spTree>
    <p:extLst>
      <p:ext uri="{BB962C8B-B14F-4D97-AF65-F5344CB8AC3E}">
        <p14:creationId xmlns:p14="http://schemas.microsoft.com/office/powerpoint/2010/main" val="2215179279"/>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4" name="Tabellenplatzhalter 3">
            <a:extLst>
              <a:ext uri="{FF2B5EF4-FFF2-40B4-BE49-F238E27FC236}">
                <a16:creationId xmlns:a16="http://schemas.microsoft.com/office/drawing/2014/main" id="{1DE7A30A-44AD-A30B-7DB6-30E65FFDC77A}"/>
              </a:ext>
            </a:extLst>
          </p:cNvPr>
          <p:cNvSpPr>
            <a:spLocks noGrp="1"/>
          </p:cNvSpPr>
          <p:nvPr>
            <p:ph type="tbl" sz="quarter" idx="13"/>
          </p:nvPr>
        </p:nvSpPr>
        <p:spPr>
          <a:xfrm>
            <a:off x="442913" y="1052736"/>
            <a:ext cx="11341099" cy="5148041"/>
          </a:xfrm>
        </p:spPr>
        <p:txBody>
          <a:bodyPr/>
          <a:lstStyle/>
          <a:p>
            <a:r>
              <a:rPr lang="de-DE"/>
              <a:t>Tabelle durch Klicken auf Symbol hinzufügen</a:t>
            </a:r>
          </a:p>
        </p:txBody>
      </p:sp>
      <p:sp>
        <p:nvSpPr>
          <p:cNvPr id="3" name="Fußzeilenplatzhalter 2">
            <a:extLst>
              <a:ext uri="{FF2B5EF4-FFF2-40B4-BE49-F238E27FC236}">
                <a16:creationId xmlns:a16="http://schemas.microsoft.com/office/drawing/2014/main" id="{84509872-0E94-2A47-6867-88F8F5957609}"/>
              </a:ext>
            </a:extLst>
          </p:cNvPr>
          <p:cNvSpPr>
            <a:spLocks noGrp="1"/>
          </p:cNvSpPr>
          <p:nvPr>
            <p:ph type="ftr" sz="quarter" idx="14"/>
          </p:nvPr>
        </p:nvSpPr>
        <p:spPr/>
        <p:txBody>
          <a:bodyPr/>
          <a:lstStyle/>
          <a:p>
            <a:r>
              <a:rPr lang="de-DE" altLang="de-DE"/>
              <a:t>Materialsammlung zum Praktikum Chemie 			Robin Gundert		</a:t>
            </a:r>
            <a:endParaRPr lang="de-DE" altLang="de-DE" dirty="0"/>
          </a:p>
        </p:txBody>
      </p:sp>
    </p:spTree>
    <p:extLst>
      <p:ext uri="{BB962C8B-B14F-4D97-AF65-F5344CB8AC3E}">
        <p14:creationId xmlns:p14="http://schemas.microsoft.com/office/powerpoint/2010/main" val="3457255383"/>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martArt-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5" name="SmartArt-Platzhalter 4">
            <a:extLst>
              <a:ext uri="{FF2B5EF4-FFF2-40B4-BE49-F238E27FC236}">
                <a16:creationId xmlns:a16="http://schemas.microsoft.com/office/drawing/2014/main" id="{857443B4-450E-4531-16B0-F56D501177E6}"/>
              </a:ext>
            </a:extLst>
          </p:cNvPr>
          <p:cNvSpPr>
            <a:spLocks noGrp="1"/>
          </p:cNvSpPr>
          <p:nvPr>
            <p:ph type="dgm" sz="quarter" idx="13"/>
          </p:nvPr>
        </p:nvSpPr>
        <p:spPr>
          <a:xfrm>
            <a:off x="442913" y="980728"/>
            <a:ext cx="11341099" cy="5220049"/>
          </a:xfrm>
        </p:spPr>
        <p:txBody>
          <a:bodyPr/>
          <a:lstStyle/>
          <a:p>
            <a:r>
              <a:rPr lang="de-DE"/>
              <a:t>Klicken Sie auf das Symbol, um die SmartArt-Grafik hinzuzufügen</a:t>
            </a:r>
          </a:p>
        </p:txBody>
      </p:sp>
      <p:sp>
        <p:nvSpPr>
          <p:cNvPr id="3" name="Fußzeilenplatzhalter 2">
            <a:extLst>
              <a:ext uri="{FF2B5EF4-FFF2-40B4-BE49-F238E27FC236}">
                <a16:creationId xmlns:a16="http://schemas.microsoft.com/office/drawing/2014/main" id="{C52D4E16-F7A9-7731-E707-B6D9EACD45FA}"/>
              </a:ext>
            </a:extLst>
          </p:cNvPr>
          <p:cNvSpPr>
            <a:spLocks noGrp="1"/>
          </p:cNvSpPr>
          <p:nvPr>
            <p:ph type="ftr" sz="quarter" idx="14"/>
          </p:nvPr>
        </p:nvSpPr>
        <p:spPr/>
        <p:txBody>
          <a:bodyPr/>
          <a:lstStyle/>
          <a:p>
            <a:r>
              <a:rPr lang="de-DE" altLang="de-DE"/>
              <a:t>Materialsammlung zum Praktikum Chemie 			Robin Gundert		</a:t>
            </a:r>
            <a:endParaRPr lang="de-DE" altLang="de-DE" dirty="0"/>
          </a:p>
        </p:txBody>
      </p:sp>
    </p:spTree>
    <p:extLst>
      <p:ext uri="{BB962C8B-B14F-4D97-AF65-F5344CB8AC3E}">
        <p14:creationId xmlns:p14="http://schemas.microsoft.com/office/powerpoint/2010/main" val="2202989212"/>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mit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1020328"/>
            <a:ext cx="5400000" cy="518044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iagrammplatzhalter 4">
            <a:extLst>
              <a:ext uri="{FF2B5EF4-FFF2-40B4-BE49-F238E27FC236}">
                <a16:creationId xmlns:a16="http://schemas.microsoft.com/office/drawing/2014/main" id="{069BC955-65F2-1CC2-C1EC-8AC25932A074}"/>
              </a:ext>
            </a:extLst>
          </p:cNvPr>
          <p:cNvSpPr>
            <a:spLocks noGrp="1"/>
          </p:cNvSpPr>
          <p:nvPr>
            <p:ph type="chart" sz="quarter" idx="14"/>
          </p:nvPr>
        </p:nvSpPr>
        <p:spPr>
          <a:xfrm>
            <a:off x="6383337" y="1020328"/>
            <a:ext cx="5400675" cy="5180447"/>
          </a:xfrm>
        </p:spPr>
        <p:txBody>
          <a:bodyPr/>
          <a:lstStyle/>
          <a:p>
            <a:r>
              <a:rPr lang="de-DE"/>
              <a:t>Diagramm durch Klicken auf Symbol hinzufügen</a:t>
            </a:r>
          </a:p>
        </p:txBody>
      </p:sp>
    </p:spTree>
    <p:extLst>
      <p:ext uri="{BB962C8B-B14F-4D97-AF65-F5344CB8AC3E}">
        <p14:creationId xmlns:p14="http://schemas.microsoft.com/office/powerpoint/2010/main" val="841471779"/>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Diagram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5" name="Diagrammplatzhalter 4">
            <a:extLst>
              <a:ext uri="{FF2B5EF4-FFF2-40B4-BE49-F238E27FC236}">
                <a16:creationId xmlns:a16="http://schemas.microsoft.com/office/drawing/2014/main" id="{069BC955-65F2-1CC2-C1EC-8AC25932A074}"/>
              </a:ext>
            </a:extLst>
          </p:cNvPr>
          <p:cNvSpPr>
            <a:spLocks noGrp="1"/>
          </p:cNvSpPr>
          <p:nvPr>
            <p:ph type="chart" sz="quarter" idx="14"/>
          </p:nvPr>
        </p:nvSpPr>
        <p:spPr>
          <a:xfrm>
            <a:off x="6383337" y="1101552"/>
            <a:ext cx="5400675" cy="5099223"/>
          </a:xfrm>
        </p:spPr>
        <p:txBody>
          <a:bodyPr/>
          <a:lstStyle/>
          <a:p>
            <a:r>
              <a:rPr lang="de-DE"/>
              <a:t>Diagramm durch Klicken auf Symbol hinzufügen</a:t>
            </a:r>
          </a:p>
        </p:txBody>
      </p:sp>
      <p:sp>
        <p:nvSpPr>
          <p:cNvPr id="3" name="Diagrammplatzhalter 4">
            <a:extLst>
              <a:ext uri="{FF2B5EF4-FFF2-40B4-BE49-F238E27FC236}">
                <a16:creationId xmlns:a16="http://schemas.microsoft.com/office/drawing/2014/main" id="{9825D48E-9B5A-7324-51C8-CCE3F77DFF75}"/>
              </a:ext>
            </a:extLst>
          </p:cNvPr>
          <p:cNvSpPr>
            <a:spLocks noGrp="1"/>
          </p:cNvSpPr>
          <p:nvPr>
            <p:ph type="chart" sz="quarter" idx="15"/>
          </p:nvPr>
        </p:nvSpPr>
        <p:spPr>
          <a:xfrm>
            <a:off x="442913" y="1101552"/>
            <a:ext cx="5400675" cy="5099223"/>
          </a:xfrm>
        </p:spPr>
        <p:txBody>
          <a:bodyPr/>
          <a:lstStyle/>
          <a:p>
            <a:r>
              <a:rPr lang="de-DE"/>
              <a:t>Diagramm durch Klicken auf Symbol hinzufügen</a:t>
            </a:r>
          </a:p>
        </p:txBody>
      </p:sp>
    </p:spTree>
    <p:extLst>
      <p:ext uri="{BB962C8B-B14F-4D97-AF65-F5344CB8AC3E}">
        <p14:creationId xmlns:p14="http://schemas.microsoft.com/office/powerpoint/2010/main" val="3268629540"/>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10" name="Diagrammplatzhalter 9">
            <a:extLst>
              <a:ext uri="{FF2B5EF4-FFF2-40B4-BE49-F238E27FC236}">
                <a16:creationId xmlns:a16="http://schemas.microsoft.com/office/drawing/2014/main" id="{BA090DC4-B5CE-1475-95F0-060F40615706}"/>
              </a:ext>
            </a:extLst>
          </p:cNvPr>
          <p:cNvSpPr>
            <a:spLocks noGrp="1"/>
          </p:cNvSpPr>
          <p:nvPr>
            <p:ph type="chart" sz="quarter" idx="13"/>
          </p:nvPr>
        </p:nvSpPr>
        <p:spPr>
          <a:xfrm>
            <a:off x="442913" y="1052736"/>
            <a:ext cx="11341099" cy="5148041"/>
          </a:xfrm>
        </p:spPr>
        <p:txBody>
          <a:bodyPr/>
          <a:lstStyle/>
          <a:p>
            <a:r>
              <a:rPr lang="de-DE"/>
              <a:t>Diagramm durch Klicken auf Symbol hinzufügen</a:t>
            </a:r>
          </a:p>
        </p:txBody>
      </p:sp>
      <p:sp>
        <p:nvSpPr>
          <p:cNvPr id="3" name="Fußzeilenplatzhalter 2">
            <a:extLst>
              <a:ext uri="{FF2B5EF4-FFF2-40B4-BE49-F238E27FC236}">
                <a16:creationId xmlns:a16="http://schemas.microsoft.com/office/drawing/2014/main" id="{77911CA5-9BAE-ABC4-8833-FD3A9ED6184B}"/>
              </a:ext>
            </a:extLst>
          </p:cNvPr>
          <p:cNvSpPr>
            <a:spLocks noGrp="1"/>
          </p:cNvSpPr>
          <p:nvPr>
            <p:ph type="ftr" sz="quarter" idx="14"/>
          </p:nvPr>
        </p:nvSpPr>
        <p:spPr/>
        <p:txBody>
          <a:bodyPr/>
          <a:lstStyle/>
          <a:p>
            <a:r>
              <a:rPr lang="de-DE" altLang="de-DE"/>
              <a:t>Materialsammlung zum Praktikum Chemie 			Robin Gundert		</a:t>
            </a:r>
            <a:endParaRPr lang="de-DE" altLang="de-DE" dirty="0"/>
          </a:p>
        </p:txBody>
      </p:sp>
    </p:spTree>
    <p:extLst>
      <p:ext uri="{BB962C8B-B14F-4D97-AF65-F5344CB8AC3E}">
        <p14:creationId xmlns:p14="http://schemas.microsoft.com/office/powerpoint/2010/main" val="2934898577"/>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agramm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3" name="Diagrammplatzhalter 4">
            <a:extLst>
              <a:ext uri="{FF2B5EF4-FFF2-40B4-BE49-F238E27FC236}">
                <a16:creationId xmlns:a16="http://schemas.microsoft.com/office/drawing/2014/main" id="{9825D48E-9B5A-7324-51C8-CCE3F77DFF75}"/>
              </a:ext>
            </a:extLst>
          </p:cNvPr>
          <p:cNvSpPr>
            <a:spLocks noGrp="1"/>
          </p:cNvSpPr>
          <p:nvPr>
            <p:ph type="chart" sz="quarter" idx="15"/>
          </p:nvPr>
        </p:nvSpPr>
        <p:spPr>
          <a:xfrm>
            <a:off x="442913" y="1101550"/>
            <a:ext cx="5400675" cy="5099225"/>
          </a:xfrm>
        </p:spPr>
        <p:txBody>
          <a:bodyPr/>
          <a:lstStyle/>
          <a:p>
            <a:r>
              <a:rPr lang="de-DE" dirty="0"/>
              <a:t>Diagramm durch Klicken auf Symbol hinzufügen</a:t>
            </a:r>
          </a:p>
        </p:txBody>
      </p:sp>
      <p:sp>
        <p:nvSpPr>
          <p:cNvPr id="6" name="Tabellenplatzhalter 5">
            <a:extLst>
              <a:ext uri="{FF2B5EF4-FFF2-40B4-BE49-F238E27FC236}">
                <a16:creationId xmlns:a16="http://schemas.microsoft.com/office/drawing/2014/main" id="{B878F67D-8A5E-8719-9EAD-817E3BD5D58A}"/>
              </a:ext>
            </a:extLst>
          </p:cNvPr>
          <p:cNvSpPr>
            <a:spLocks noGrp="1"/>
          </p:cNvSpPr>
          <p:nvPr>
            <p:ph type="tbl" sz="quarter" idx="16"/>
          </p:nvPr>
        </p:nvSpPr>
        <p:spPr>
          <a:xfrm>
            <a:off x="6383339" y="1101550"/>
            <a:ext cx="5400675" cy="5099227"/>
          </a:xfrm>
        </p:spPr>
        <p:txBody>
          <a:bodyPr/>
          <a:lstStyle/>
          <a:p>
            <a:r>
              <a:rPr lang="de-DE"/>
              <a:t>Tabelle durch Klicken auf Symbol hinzufügen</a:t>
            </a:r>
          </a:p>
        </p:txBody>
      </p:sp>
    </p:spTree>
    <p:extLst>
      <p:ext uri="{BB962C8B-B14F-4D97-AF65-F5344CB8AC3E}">
        <p14:creationId xmlns:p14="http://schemas.microsoft.com/office/powerpoint/2010/main" val="2033441995"/>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Grafik - Vollbi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CB29243D-F0F4-C387-9878-4F6B9CCCA5FC}"/>
              </a:ext>
            </a:extLst>
          </p:cNvPr>
          <p:cNvSpPr>
            <a:spLocks noGrp="1"/>
          </p:cNvSpPr>
          <p:nvPr>
            <p:ph type="pic" sz="quarter" idx="14"/>
          </p:nvPr>
        </p:nvSpPr>
        <p:spPr>
          <a:xfrm>
            <a:off x="0" y="0"/>
            <a:ext cx="12192000" cy="6858000"/>
          </a:xfr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AD0F8B47-AB4B-D5CF-9E17-FEC86D3DEAE7}"/>
              </a:ext>
            </a:extLst>
          </p:cNvPr>
          <p:cNvSpPr>
            <a:spLocks noGrp="1"/>
          </p:cNvSpPr>
          <p:nvPr>
            <p:ph type="dt" sz="half" idx="10"/>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9B541BBE-4DA8-F563-0B31-0687A0BBAB5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7" name="Foliennummernplatzhalter 6">
            <a:extLst>
              <a:ext uri="{FF2B5EF4-FFF2-40B4-BE49-F238E27FC236}">
                <a16:creationId xmlns:a16="http://schemas.microsoft.com/office/drawing/2014/main" id="{67C646BD-B5B7-07D4-6124-846ED9349027}"/>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pic>
        <p:nvPicPr>
          <p:cNvPr id="9" name="Wortmarke">
            <a:extLst>
              <a:ext uri="{FF2B5EF4-FFF2-40B4-BE49-F238E27FC236}">
                <a16:creationId xmlns:a16="http://schemas.microsoft.com/office/drawing/2014/main" id="{7C06B58E-8151-74FB-9F85-B78E89241F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800" y="6493238"/>
            <a:ext cx="1692000" cy="188637"/>
          </a:xfrm>
          <a:prstGeom prst="rect">
            <a:avLst/>
          </a:prstGeom>
        </p:spPr>
      </p:pic>
    </p:spTree>
    <p:extLst>
      <p:ext uri="{BB962C8B-B14F-4D97-AF65-F5344CB8AC3E}">
        <p14:creationId xmlns:p14="http://schemas.microsoft.com/office/powerpoint/2010/main" val="414962264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mit Fremdlogos">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87EEEFF-F197-DA39-3007-CE63560C1829}"/>
              </a:ext>
            </a:extLst>
          </p:cNvPr>
          <p:cNvPicPr>
            <a:picLocks noChangeAspect="1"/>
          </p:cNvPicPr>
          <p:nvPr/>
        </p:nvPicPr>
        <p:blipFill rotWithShape="1">
          <a:blip r:embed="rId2">
            <a:alphaModFix amt="20000"/>
          </a:blip>
          <a:srcRect b="9463"/>
          <a:stretch/>
        </p:blipFill>
        <p:spPr>
          <a:xfrm>
            <a:off x="4695296" y="373044"/>
            <a:ext cx="7162800" cy="6484956"/>
          </a:xfrm>
          <a:prstGeom prst="rect">
            <a:avLst/>
          </a:prstGeom>
        </p:spPr>
      </p:pic>
      <p:pic>
        <p:nvPicPr>
          <p:cNvPr id="5" name="Grafik 4">
            <a:extLst>
              <a:ext uri="{FF2B5EF4-FFF2-40B4-BE49-F238E27FC236}">
                <a16:creationId xmlns:a16="http://schemas.microsoft.com/office/drawing/2014/main" id="{89AB50A7-6D35-8AE8-82AA-4473662FC4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912" y="374216"/>
            <a:ext cx="2808000" cy="313057"/>
          </a:xfrm>
          <a:prstGeom prst="rect">
            <a:avLst/>
          </a:prstGeom>
        </p:spPr>
      </p:pic>
      <p:sp>
        <p:nvSpPr>
          <p:cNvPr id="8" name="Textplatzhalter 7">
            <a:extLst>
              <a:ext uri="{FF2B5EF4-FFF2-40B4-BE49-F238E27FC236}">
                <a16:creationId xmlns:a16="http://schemas.microsoft.com/office/drawing/2014/main" id="{A56DFB73-932F-F00F-5C9B-46E7CB5DE70E}"/>
              </a:ext>
            </a:extLst>
          </p:cNvPr>
          <p:cNvSpPr>
            <a:spLocks noGrp="1"/>
          </p:cNvSpPr>
          <p:nvPr>
            <p:ph type="body" sz="quarter" idx="10"/>
          </p:nvPr>
        </p:nvSpPr>
        <p:spPr>
          <a:xfrm>
            <a:off x="442913" y="4848906"/>
            <a:ext cx="8100000" cy="1692000"/>
          </a:xfrm>
        </p:spPr>
        <p:txBody>
          <a:bodyPr anchor="b" anchorCtr="0"/>
          <a:lstStyle>
            <a:lvl1pPr marL="0" indent="0">
              <a:lnSpc>
                <a:spcPct val="100000"/>
              </a:lnSpc>
              <a:spcBef>
                <a:spcPts val="0"/>
              </a:spcBef>
              <a:spcAft>
                <a:spcPts val="0"/>
              </a:spcAft>
              <a:buNone/>
              <a:defRPr>
                <a:solidFill>
                  <a:schemeClr val="bg2"/>
                </a:solidFill>
                <a:latin typeface="Avenir Next LT Pro" panose="020B0504020202020204" pitchFamily="34" charset="77"/>
                <a:cs typeface="Arial" panose="020B0604020202020204" pitchFamily="34" charset="0"/>
              </a:defRPr>
            </a:lvl1pPr>
            <a:lvl2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3pPr>
            <a:lvl4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4pPr>
            <a:lvl5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5pPr>
          </a:lstStyle>
          <a:p>
            <a:pPr lvl="0"/>
            <a:r>
              <a:rPr lang="de-DE" dirty="0"/>
              <a:t>Mastertextformat bearbeiten</a:t>
            </a:r>
          </a:p>
        </p:txBody>
      </p:sp>
      <p:sp>
        <p:nvSpPr>
          <p:cNvPr id="6" name="Rechteck 5">
            <a:extLst>
              <a:ext uri="{FF2B5EF4-FFF2-40B4-BE49-F238E27FC236}">
                <a16:creationId xmlns:a16="http://schemas.microsoft.com/office/drawing/2014/main" id="{A1B2E311-891A-6139-1517-C0FB65EECF19}"/>
              </a:ext>
              <a:ext uri="{C183D7F6-B498-43B3-948B-1728B52AA6E4}">
                <adec:decorative xmlns:adec="http://schemas.microsoft.com/office/drawing/2017/decorative" val="1"/>
              </a:ext>
            </a:extLst>
          </p:cNvPr>
          <p:cNvSpPr/>
          <p:nvPr/>
        </p:nvSpPr>
        <p:spPr bwMode="black">
          <a:xfrm>
            <a:off x="8975725" y="0"/>
            <a:ext cx="321627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DE1F60B-AB84-B8C0-78FD-0AC04934446C}"/>
              </a:ext>
            </a:extLst>
          </p:cNvPr>
          <p:cNvSpPr>
            <a:spLocks noGrp="1"/>
          </p:cNvSpPr>
          <p:nvPr>
            <p:ph type="ctrTitle"/>
          </p:nvPr>
        </p:nvSpPr>
        <p:spPr>
          <a:xfrm>
            <a:off x="442912" y="1881188"/>
            <a:ext cx="8100000" cy="1440000"/>
          </a:xfrm>
        </p:spPr>
        <p:txBody>
          <a:bodyPr anchor="t" anchorCtr="0"/>
          <a:lstStyle>
            <a:lvl1pPr algn="l">
              <a:lnSpc>
                <a:spcPct val="100000"/>
              </a:lnSpc>
              <a:defRPr sz="36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82F6E72D-E2CD-2B17-1692-0088D3E8DBE7}"/>
              </a:ext>
            </a:extLst>
          </p:cNvPr>
          <p:cNvSpPr>
            <a:spLocks noGrp="1"/>
          </p:cNvSpPr>
          <p:nvPr>
            <p:ph type="subTitle" idx="1"/>
          </p:nvPr>
        </p:nvSpPr>
        <p:spPr>
          <a:xfrm>
            <a:off x="442913" y="3429000"/>
            <a:ext cx="8100000" cy="972000"/>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sp>
        <p:nvSpPr>
          <p:cNvPr id="9" name="Bildplatzhalter 8">
            <a:extLst>
              <a:ext uri="{FF2B5EF4-FFF2-40B4-BE49-F238E27FC236}">
                <a16:creationId xmlns:a16="http://schemas.microsoft.com/office/drawing/2014/main" id="{FEB8D6A9-31C7-629A-4A9B-016730CD72AB}"/>
              </a:ext>
            </a:extLst>
          </p:cNvPr>
          <p:cNvSpPr>
            <a:spLocks noGrp="1"/>
          </p:cNvSpPr>
          <p:nvPr>
            <p:ph type="pic" sz="quarter" idx="11"/>
          </p:nvPr>
        </p:nvSpPr>
        <p:spPr bwMode="white">
          <a:xfrm>
            <a:off x="9299575" y="838800"/>
            <a:ext cx="1800000" cy="900000"/>
          </a:xfrm>
        </p:spPr>
        <p:txBody>
          <a:bodyPr/>
          <a:lstStyle>
            <a:lvl1pPr>
              <a:defRPr>
                <a:solidFill>
                  <a:schemeClr val="accent1"/>
                </a:solidFill>
              </a:defRPr>
            </a:lvl1pPr>
          </a:lstStyle>
          <a:p>
            <a:r>
              <a:rPr lang="de-DE"/>
              <a:t>Bild durch Klicken auf Symbol hinzufügen</a:t>
            </a:r>
            <a:endParaRPr lang="de-DE" dirty="0"/>
          </a:p>
        </p:txBody>
      </p:sp>
      <p:sp>
        <p:nvSpPr>
          <p:cNvPr id="10" name="Bildplatzhalter 8" descr="Fremdlogo 2">
            <a:extLst>
              <a:ext uri="{FF2B5EF4-FFF2-40B4-BE49-F238E27FC236}">
                <a16:creationId xmlns:a16="http://schemas.microsoft.com/office/drawing/2014/main" id="{8ACB8E74-7671-A519-DDB5-63BF9E52DA0B}"/>
              </a:ext>
            </a:extLst>
          </p:cNvPr>
          <p:cNvSpPr>
            <a:spLocks noGrp="1"/>
          </p:cNvSpPr>
          <p:nvPr>
            <p:ph type="pic" sz="quarter" idx="12"/>
          </p:nvPr>
        </p:nvSpPr>
        <p:spPr bwMode="white">
          <a:xfrm>
            <a:off x="9299575" y="2044800"/>
            <a:ext cx="1800000" cy="900000"/>
          </a:xfrm>
        </p:spPr>
        <p:txBody>
          <a:bodyPr/>
          <a:lstStyle>
            <a:lvl1pPr>
              <a:defRPr>
                <a:solidFill>
                  <a:schemeClr val="accent1"/>
                </a:solidFill>
              </a:defRPr>
            </a:lvl1pPr>
          </a:lstStyle>
          <a:p>
            <a:r>
              <a:rPr lang="de-DE"/>
              <a:t>Bild durch Klicken auf Symbol hinzufügen</a:t>
            </a:r>
            <a:endParaRPr lang="de-DE" dirty="0"/>
          </a:p>
        </p:txBody>
      </p:sp>
      <p:sp>
        <p:nvSpPr>
          <p:cNvPr id="11" name="Bildplatzhalter 8" descr="Fremdlogo 3">
            <a:extLst>
              <a:ext uri="{FF2B5EF4-FFF2-40B4-BE49-F238E27FC236}">
                <a16:creationId xmlns:a16="http://schemas.microsoft.com/office/drawing/2014/main" id="{AB46DBD7-F20A-3546-6D58-CF03E2F9024E}"/>
              </a:ext>
            </a:extLst>
          </p:cNvPr>
          <p:cNvSpPr>
            <a:spLocks noGrp="1"/>
          </p:cNvSpPr>
          <p:nvPr>
            <p:ph type="pic" sz="quarter" idx="13"/>
          </p:nvPr>
        </p:nvSpPr>
        <p:spPr bwMode="white">
          <a:xfrm>
            <a:off x="9299575" y="3250800"/>
            <a:ext cx="1800000" cy="900000"/>
          </a:xfrm>
        </p:spPr>
        <p:txBody>
          <a:bodyPr/>
          <a:lstStyle>
            <a:lvl1pPr>
              <a:defRPr>
                <a:solidFill>
                  <a:schemeClr val="accent1"/>
                </a:solidFill>
              </a:defRPr>
            </a:lvl1pPr>
          </a:lstStyle>
          <a:p>
            <a:r>
              <a:rPr lang="de-DE"/>
              <a:t>Bild durch Klicken auf Symbol hinzufügen</a:t>
            </a:r>
            <a:endParaRPr lang="de-DE" dirty="0"/>
          </a:p>
        </p:txBody>
      </p:sp>
      <p:sp>
        <p:nvSpPr>
          <p:cNvPr id="12" name="Bildplatzhalter 8" descr="Fremdlogo 4">
            <a:extLst>
              <a:ext uri="{FF2B5EF4-FFF2-40B4-BE49-F238E27FC236}">
                <a16:creationId xmlns:a16="http://schemas.microsoft.com/office/drawing/2014/main" id="{BBFB484B-BF8E-D0CE-E5B0-DAEC5F8128C5}"/>
              </a:ext>
            </a:extLst>
          </p:cNvPr>
          <p:cNvSpPr>
            <a:spLocks noGrp="1"/>
          </p:cNvSpPr>
          <p:nvPr>
            <p:ph type="pic" sz="quarter" idx="14"/>
          </p:nvPr>
        </p:nvSpPr>
        <p:spPr bwMode="white">
          <a:xfrm>
            <a:off x="9299575" y="4456800"/>
            <a:ext cx="1800000" cy="900000"/>
          </a:xfrm>
        </p:spPr>
        <p:txBody>
          <a:bodyPr/>
          <a:lstStyle>
            <a:lvl1pPr>
              <a:defRPr>
                <a:solidFill>
                  <a:schemeClr val="accent1"/>
                </a:solidFill>
              </a:defRPr>
            </a:lvl1pPr>
          </a:lstStyle>
          <a:p>
            <a:r>
              <a:rPr lang="de-DE"/>
              <a:t>Bild durch Klicken auf Symbol hinzufügen</a:t>
            </a:r>
            <a:endParaRPr lang="de-DE" dirty="0"/>
          </a:p>
        </p:txBody>
      </p:sp>
      <p:sp>
        <p:nvSpPr>
          <p:cNvPr id="15" name="Textplatzhalter 14" descr="Fremdlogo 1">
            <a:extLst>
              <a:ext uri="{FF2B5EF4-FFF2-40B4-BE49-F238E27FC236}">
                <a16:creationId xmlns:a16="http://schemas.microsoft.com/office/drawing/2014/main" id="{7123E8E8-BC97-5DA7-DA4A-FFC2BDD84D68}"/>
              </a:ext>
            </a:extLst>
          </p:cNvPr>
          <p:cNvSpPr>
            <a:spLocks noGrp="1"/>
          </p:cNvSpPr>
          <p:nvPr>
            <p:ph type="body" sz="quarter" idx="15"/>
          </p:nvPr>
        </p:nvSpPr>
        <p:spPr bwMode="white">
          <a:xfrm>
            <a:off x="9299575" y="368300"/>
            <a:ext cx="2557463" cy="298450"/>
          </a:xfrm>
        </p:spPr>
        <p:txBody>
          <a:bodyPr/>
          <a:lstStyle>
            <a:lvl1pPr marL="0" indent="0">
              <a:lnSpc>
                <a:spcPct val="100000"/>
              </a:lnSpc>
              <a:spcBef>
                <a:spcPts val="0"/>
              </a:spcBef>
              <a:buNone/>
              <a:defRPr sz="1050">
                <a:solidFill>
                  <a:schemeClr val="accent1"/>
                </a:solidFill>
                <a:latin typeface="Arial" panose="020B0604020202020204" pitchFamily="34" charset="0"/>
                <a:cs typeface="Arial" panose="020B0604020202020204" pitchFamily="34" charset="0"/>
              </a:defRPr>
            </a:lvl1pPr>
            <a:lvl2pPr marL="378000" indent="0">
              <a:lnSpc>
                <a:spcPct val="100000"/>
              </a:lnSpc>
              <a:buNone/>
              <a:defRPr sz="1050">
                <a:solidFill>
                  <a:schemeClr val="bg2"/>
                </a:solidFill>
                <a:latin typeface="Arial" panose="020B0604020202020204" pitchFamily="34" charset="0"/>
                <a:cs typeface="Arial" panose="020B0604020202020204" pitchFamily="34" charset="0"/>
              </a:defRPr>
            </a:lvl2pPr>
            <a:lvl3pPr marL="648000" indent="0">
              <a:lnSpc>
                <a:spcPct val="100000"/>
              </a:lnSpc>
              <a:buNone/>
              <a:defRPr sz="1050">
                <a:solidFill>
                  <a:schemeClr val="bg2"/>
                </a:solidFill>
                <a:latin typeface="Arial" panose="020B0604020202020204" pitchFamily="34" charset="0"/>
                <a:cs typeface="Arial" panose="020B0604020202020204" pitchFamily="34" charset="0"/>
              </a:defRPr>
            </a:lvl3pPr>
            <a:lvl4pPr marL="918000" indent="0">
              <a:lnSpc>
                <a:spcPct val="100000"/>
              </a:lnSpc>
              <a:buNone/>
              <a:defRPr sz="1050">
                <a:solidFill>
                  <a:schemeClr val="bg2"/>
                </a:solidFill>
                <a:latin typeface="Arial" panose="020B0604020202020204" pitchFamily="34" charset="0"/>
                <a:cs typeface="Arial" panose="020B0604020202020204" pitchFamily="34" charset="0"/>
              </a:defRPr>
            </a:lvl4pPr>
            <a:lvl5pPr marL="1188000" indent="0">
              <a:lnSpc>
                <a:spcPct val="100000"/>
              </a:lnSpc>
              <a:buNone/>
              <a:defRPr sz="1050">
                <a:solidFill>
                  <a:schemeClr val="bg2"/>
                </a:solidFill>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Bildplatzhalter 8" descr="Fremdlogo 4">
            <a:extLst>
              <a:ext uri="{FF2B5EF4-FFF2-40B4-BE49-F238E27FC236}">
                <a16:creationId xmlns:a16="http://schemas.microsoft.com/office/drawing/2014/main" id="{6259E0E4-F492-F013-D3DD-30D1AD8D763E}"/>
              </a:ext>
            </a:extLst>
          </p:cNvPr>
          <p:cNvSpPr>
            <a:spLocks noGrp="1"/>
          </p:cNvSpPr>
          <p:nvPr>
            <p:ph type="pic" sz="quarter" idx="16"/>
          </p:nvPr>
        </p:nvSpPr>
        <p:spPr bwMode="white">
          <a:xfrm>
            <a:off x="9299575" y="5661138"/>
            <a:ext cx="1800000" cy="900000"/>
          </a:xfrm>
        </p:spPr>
        <p:txBody>
          <a:bodyPr/>
          <a:lstStyle>
            <a:lvl1pPr>
              <a:defRPr>
                <a:solidFill>
                  <a:schemeClr val="accent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588368663"/>
      </p:ext>
    </p:extLst>
  </p:cSld>
  <p:clrMapOvr>
    <a:masterClrMapping/>
  </p:clrMapOvr>
  <p:extLst>
    <p:ext uri="{DCECCB84-F9BA-43D5-87BE-67443E8EF086}">
      <p15:sldGuideLst xmlns:p15="http://schemas.microsoft.com/office/powerpoint/2012/main">
        <p15:guide id="2" pos="7811" userDrawn="1">
          <p15:clr>
            <a:srgbClr val="FBAE40"/>
          </p15:clr>
        </p15:guide>
        <p15:guide id="5" orient="horz" pos="2160" userDrawn="1">
          <p15:clr>
            <a:srgbClr val="FBAE40"/>
          </p15:clr>
        </p15:guide>
        <p15:guide id="6" orient="horz" pos="1185" userDrawn="1">
          <p15:clr>
            <a:srgbClr val="FBAE40"/>
          </p15:clr>
        </p15:guide>
        <p15:guide id="7" pos="372" userDrawn="1">
          <p15:clr>
            <a:srgbClr val="FBAE40"/>
          </p15:clr>
        </p15:guide>
        <p15:guide id="8" orient="horz" pos="2092" userDrawn="1">
          <p15:clr>
            <a:srgbClr val="FBAE40"/>
          </p15:clr>
        </p15:guide>
        <p15:guide id="9" orient="horz" pos="2772" userDrawn="1">
          <p15:clr>
            <a:srgbClr val="FBAE40"/>
          </p15:clr>
        </p15:guide>
        <p15:guide id="10" orient="horz" pos="3045" userDrawn="1">
          <p15:clr>
            <a:srgbClr val="FBAE40"/>
          </p15:clr>
        </p15:guide>
        <p15:guide id="12" orient="horz" pos="4133" userDrawn="1">
          <p15:clr>
            <a:srgbClr val="FBAE40"/>
          </p15:clr>
        </p15:guide>
        <p15:guide id="13" pos="7176" userDrawn="1">
          <p15:clr>
            <a:srgbClr val="FBAE40"/>
          </p15:clr>
        </p15:guide>
        <p15:guide id="14" pos="995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rafik und eine Infobox">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ADC51BD-7435-2059-EE97-80FAC770A6C4}"/>
              </a:ext>
            </a:extLst>
          </p:cNvPr>
          <p:cNvSpPr>
            <a:spLocks noGrp="1"/>
          </p:cNvSpPr>
          <p:nvPr>
            <p:ph type="pic" sz="quarter" idx="14"/>
          </p:nvPr>
        </p:nvSpPr>
        <p:spPr>
          <a:xfrm>
            <a:off x="3251200" y="1052737"/>
            <a:ext cx="8940800" cy="5805266"/>
          </a:xfrm>
        </p:spPr>
        <p:txBody>
          <a:bodyPr/>
          <a:lstStyle/>
          <a:p>
            <a:r>
              <a:rPr lang="de-DE" dirty="0"/>
              <a:t>Bild durch Klicken auf Symbol hinzufügen</a:t>
            </a:r>
          </a:p>
        </p:txBody>
      </p:sp>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1052736"/>
            <a:ext cx="2520000" cy="5148039"/>
          </a:xfrm>
        </p:spPr>
        <p:txBody>
          <a:bodyPr/>
          <a:lstStyle>
            <a:lvl1pPr marL="0" indent="0">
              <a:lnSpc>
                <a:spcPts val="1500"/>
              </a:lnSpc>
              <a:spcBef>
                <a:spcPts val="0"/>
              </a:spcBef>
              <a:buFontTx/>
              <a:buNone/>
              <a:defRPr sz="1050">
                <a:solidFill>
                  <a:schemeClr val="accent1"/>
                </a:solidFill>
              </a:defRPr>
            </a:lvl1pPr>
            <a:lvl2pPr marL="243000" indent="0">
              <a:lnSpc>
                <a:spcPts val="1500"/>
              </a:lnSpc>
              <a:spcBef>
                <a:spcPts val="0"/>
              </a:spcBef>
              <a:buFontTx/>
              <a:buNone/>
              <a:defRPr sz="1050">
                <a:solidFill>
                  <a:schemeClr val="bg2"/>
                </a:solidFill>
              </a:defRPr>
            </a:lvl2pPr>
            <a:lvl3pPr marL="513000" indent="0">
              <a:lnSpc>
                <a:spcPts val="1500"/>
              </a:lnSpc>
              <a:spcBef>
                <a:spcPts val="0"/>
              </a:spcBef>
              <a:buFontTx/>
              <a:buNone/>
              <a:defRPr sz="1050">
                <a:solidFill>
                  <a:schemeClr val="bg2"/>
                </a:solidFill>
              </a:defRPr>
            </a:lvl3pPr>
            <a:lvl4pPr marL="783000" indent="0">
              <a:lnSpc>
                <a:spcPts val="1500"/>
              </a:lnSpc>
              <a:spcBef>
                <a:spcPts val="0"/>
              </a:spcBef>
              <a:buFontTx/>
              <a:buNone/>
              <a:defRPr sz="1050">
                <a:solidFill>
                  <a:schemeClr val="bg2"/>
                </a:solidFill>
              </a:defRPr>
            </a:lvl4pPr>
            <a:lvl5pPr marL="1053000" indent="0">
              <a:lnSpc>
                <a:spcPts val="1500"/>
              </a:lnSpc>
              <a:spcBef>
                <a:spcPts val="0"/>
              </a:spcBef>
              <a:buFontTx/>
              <a:buNone/>
              <a:defRPr sz="1050">
                <a:solidFill>
                  <a:schemeClr val="bg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13806647"/>
      </p:ext>
    </p:extLst>
  </p:cSld>
  <p:clrMapOvr>
    <a:masterClrMapping/>
  </p:clrMapOvr>
  <p:extLst>
    <p:ext uri="{DCECCB84-F9BA-43D5-87BE-67443E8EF086}">
      <p15:sldGuideLst xmlns:p15="http://schemas.microsoft.com/office/powerpoint/2012/main">
        <p15:guide id="4" orient="horz" pos="1185" userDrawn="1">
          <p15:clr>
            <a:srgbClr val="FBAE40"/>
          </p15:clr>
        </p15:guide>
        <p15:guide id="5" pos="9897" userDrawn="1">
          <p15:clr>
            <a:srgbClr val="FBAE40"/>
          </p15:clr>
        </p15:guide>
        <p15:guide id="6" pos="372" userDrawn="1">
          <p15:clr>
            <a:srgbClr val="FBAE40"/>
          </p15:clr>
        </p15:guide>
        <p15:guide id="7" orient="horz" pos="1071" userDrawn="1">
          <p15:clr>
            <a:srgbClr val="FBAE40"/>
          </p15:clr>
        </p15:guide>
        <p15:guide id="8" orient="horz" pos="232" userDrawn="1">
          <p15:clr>
            <a:srgbClr val="FBAE40"/>
          </p15:clr>
        </p15:guide>
        <p15:guide id="9" orient="horz" pos="39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Grafi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5" name="Bildplatzhalter 4">
            <a:extLst>
              <a:ext uri="{FF2B5EF4-FFF2-40B4-BE49-F238E27FC236}">
                <a16:creationId xmlns:a16="http://schemas.microsoft.com/office/drawing/2014/main" id="{7C15097B-8F8C-825A-0A9F-94BB153CF1C3}"/>
              </a:ext>
            </a:extLst>
          </p:cNvPr>
          <p:cNvSpPr>
            <a:spLocks noGrp="1"/>
          </p:cNvSpPr>
          <p:nvPr>
            <p:ph type="pic" sz="quarter" idx="13"/>
          </p:nvPr>
        </p:nvSpPr>
        <p:spPr>
          <a:xfrm>
            <a:off x="442913" y="980728"/>
            <a:ext cx="5581651" cy="4500460"/>
          </a:xfrm>
        </p:spPr>
        <p:txBody>
          <a:bodyPr/>
          <a:lstStyle/>
          <a:p>
            <a:r>
              <a:rPr lang="de-DE"/>
              <a:t>Bild durch Klicken auf Symbol hinzufügen</a:t>
            </a:r>
          </a:p>
        </p:txBody>
      </p:sp>
      <p:sp>
        <p:nvSpPr>
          <p:cNvPr id="11" name="Bildplatzhalter 10">
            <a:extLst>
              <a:ext uri="{FF2B5EF4-FFF2-40B4-BE49-F238E27FC236}">
                <a16:creationId xmlns:a16="http://schemas.microsoft.com/office/drawing/2014/main" id="{22A9900D-FD67-D411-B884-7BCDDCC47654}"/>
              </a:ext>
            </a:extLst>
          </p:cNvPr>
          <p:cNvSpPr>
            <a:spLocks noGrp="1"/>
          </p:cNvSpPr>
          <p:nvPr>
            <p:ph type="pic" sz="quarter" idx="14"/>
          </p:nvPr>
        </p:nvSpPr>
        <p:spPr>
          <a:xfrm>
            <a:off x="6167438" y="980727"/>
            <a:ext cx="5616575" cy="4500460"/>
          </a:xfrm>
        </p:spPr>
        <p:txBody>
          <a:bodyPr/>
          <a:lstStyle/>
          <a:p>
            <a:r>
              <a:rPr lang="de-DE"/>
              <a:t>Bild durch Klicken auf Symbol hinzufügen</a:t>
            </a:r>
          </a:p>
        </p:txBody>
      </p:sp>
      <p:sp>
        <p:nvSpPr>
          <p:cNvPr id="13" name="Textplatzhalter 12">
            <a:extLst>
              <a:ext uri="{FF2B5EF4-FFF2-40B4-BE49-F238E27FC236}">
                <a16:creationId xmlns:a16="http://schemas.microsoft.com/office/drawing/2014/main" id="{181E82B0-867C-907D-ADD7-43B470EE85EF}"/>
              </a:ext>
            </a:extLst>
          </p:cNvPr>
          <p:cNvSpPr>
            <a:spLocks noGrp="1"/>
          </p:cNvSpPr>
          <p:nvPr>
            <p:ph type="body" sz="quarter" idx="15"/>
          </p:nvPr>
        </p:nvSpPr>
        <p:spPr>
          <a:xfrm>
            <a:off x="442914" y="5589590"/>
            <a:ext cx="5581649" cy="611187"/>
          </a:xfrm>
        </p:spPr>
        <p:txBody>
          <a:bodyPr/>
          <a:lstStyle>
            <a:lvl1pPr marL="0" indent="0">
              <a:lnSpc>
                <a:spcPct val="100000"/>
              </a:lnSpc>
              <a:spcBef>
                <a:spcPts val="0"/>
              </a:spcBef>
              <a:buNone/>
              <a:defRPr sz="1125"/>
            </a:lvl1pPr>
            <a:lvl2pPr marL="243000" indent="0">
              <a:lnSpc>
                <a:spcPct val="100000"/>
              </a:lnSpc>
              <a:spcBef>
                <a:spcPts val="0"/>
              </a:spcBef>
              <a:buNone/>
              <a:defRPr sz="1125"/>
            </a:lvl2pPr>
            <a:lvl3pPr marL="513000" indent="0">
              <a:lnSpc>
                <a:spcPct val="100000"/>
              </a:lnSpc>
              <a:spcBef>
                <a:spcPts val="0"/>
              </a:spcBef>
              <a:buNone/>
              <a:defRPr sz="1125"/>
            </a:lvl3pPr>
            <a:lvl4pPr marL="783000" indent="0">
              <a:lnSpc>
                <a:spcPct val="100000"/>
              </a:lnSpc>
              <a:spcBef>
                <a:spcPts val="0"/>
              </a:spcBef>
              <a:buNone/>
              <a:defRPr sz="1125"/>
            </a:lvl4pPr>
            <a:lvl5pPr marL="1053000" indent="0">
              <a:lnSpc>
                <a:spcPct val="100000"/>
              </a:lnSpc>
              <a:spcBef>
                <a:spcPts val="0"/>
              </a:spcBef>
              <a:buNone/>
              <a:defRPr sz="1125"/>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2">
            <a:extLst>
              <a:ext uri="{FF2B5EF4-FFF2-40B4-BE49-F238E27FC236}">
                <a16:creationId xmlns:a16="http://schemas.microsoft.com/office/drawing/2014/main" id="{12D0081E-DB70-D166-1EEC-CFE0F328F27B}"/>
              </a:ext>
            </a:extLst>
          </p:cNvPr>
          <p:cNvSpPr>
            <a:spLocks noGrp="1"/>
          </p:cNvSpPr>
          <p:nvPr>
            <p:ph type="body" sz="quarter" idx="16"/>
          </p:nvPr>
        </p:nvSpPr>
        <p:spPr>
          <a:xfrm>
            <a:off x="6167439" y="5589590"/>
            <a:ext cx="5616575" cy="611187"/>
          </a:xfrm>
        </p:spPr>
        <p:txBody>
          <a:bodyPr/>
          <a:lstStyle>
            <a:lvl1pPr marL="0" indent="0">
              <a:lnSpc>
                <a:spcPct val="100000"/>
              </a:lnSpc>
              <a:spcBef>
                <a:spcPts val="0"/>
              </a:spcBef>
              <a:buNone/>
              <a:defRPr sz="1125"/>
            </a:lvl1pPr>
            <a:lvl2pPr marL="243000" indent="0">
              <a:lnSpc>
                <a:spcPct val="100000"/>
              </a:lnSpc>
              <a:spcBef>
                <a:spcPts val="0"/>
              </a:spcBef>
              <a:buNone/>
              <a:defRPr sz="1125"/>
            </a:lvl2pPr>
            <a:lvl3pPr marL="513000" indent="0">
              <a:lnSpc>
                <a:spcPct val="100000"/>
              </a:lnSpc>
              <a:spcBef>
                <a:spcPts val="0"/>
              </a:spcBef>
              <a:buNone/>
              <a:defRPr sz="1125"/>
            </a:lvl3pPr>
            <a:lvl4pPr marL="783000" indent="0">
              <a:lnSpc>
                <a:spcPct val="100000"/>
              </a:lnSpc>
              <a:spcBef>
                <a:spcPts val="0"/>
              </a:spcBef>
              <a:buNone/>
              <a:defRPr sz="1125"/>
            </a:lvl4pPr>
            <a:lvl5pPr marL="1053000" indent="0">
              <a:lnSpc>
                <a:spcPct val="100000"/>
              </a:lnSpc>
              <a:spcBef>
                <a:spcPts val="0"/>
              </a:spcBef>
              <a:buNone/>
              <a:defRPr sz="1125"/>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1490097"/>
      </p:ext>
    </p:extLst>
  </p:cSld>
  <p:clrMapOvr>
    <a:masterClrMapping/>
  </p:clrMapOvr>
  <p:extLst>
    <p:ext uri="{DCECCB84-F9BA-43D5-87BE-67443E8EF086}">
      <p15:sldGuideLst xmlns:p15="http://schemas.microsoft.com/office/powerpoint/2012/main">
        <p15:guide id="1" pos="5180" userDrawn="1">
          <p15:clr>
            <a:srgbClr val="FBAE40"/>
          </p15:clr>
        </p15:guide>
        <p15:guide id="4" orient="horz" pos="1185" userDrawn="1">
          <p15:clr>
            <a:srgbClr val="FBAE40"/>
          </p15:clr>
        </p15:guide>
        <p15:guide id="5" pos="5060" userDrawn="1">
          <p15:clr>
            <a:srgbClr val="FBAE40"/>
          </p15:clr>
        </p15:guide>
        <p15:guide id="6" orient="horz" pos="3453" userDrawn="1">
          <p15:clr>
            <a:srgbClr val="FBAE40"/>
          </p15:clr>
        </p15:guide>
        <p15:guide id="7" orient="horz" pos="3521" userDrawn="1">
          <p15:clr>
            <a:srgbClr val="FBAE40"/>
          </p15:clr>
        </p15:guide>
        <p15:guide id="8" pos="372" userDrawn="1">
          <p15:clr>
            <a:srgbClr val="FBAE40"/>
          </p15:clr>
        </p15:guide>
        <p15:guide id="9" pos="9897" userDrawn="1">
          <p15:clr>
            <a:srgbClr val="FBAE40"/>
          </p15:clr>
        </p15:guide>
        <p15:guide id="10" orient="horz" pos="1071" userDrawn="1">
          <p15:clr>
            <a:srgbClr val="FBAE40"/>
          </p15:clr>
        </p15:guide>
        <p15:guide id="11" orient="horz" pos="232" userDrawn="1">
          <p15:clr>
            <a:srgbClr val="FBAE40"/>
          </p15:clr>
        </p15:guide>
        <p15:guide id="12" orient="horz" pos="390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 Grafiken und eine Info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5" name="Bildplatzhalter 4">
            <a:extLst>
              <a:ext uri="{FF2B5EF4-FFF2-40B4-BE49-F238E27FC236}">
                <a16:creationId xmlns:a16="http://schemas.microsoft.com/office/drawing/2014/main" id="{7C15097B-8F8C-825A-0A9F-94BB153CF1C3}"/>
              </a:ext>
            </a:extLst>
          </p:cNvPr>
          <p:cNvSpPr>
            <a:spLocks noGrp="1"/>
          </p:cNvSpPr>
          <p:nvPr>
            <p:ph type="pic" sz="quarter" idx="13"/>
          </p:nvPr>
        </p:nvSpPr>
        <p:spPr>
          <a:xfrm>
            <a:off x="442913" y="1437238"/>
            <a:ext cx="3708400" cy="2160000"/>
          </a:xfrm>
        </p:spPr>
        <p:txBody>
          <a:bodyPr/>
          <a:lstStyle/>
          <a:p>
            <a:r>
              <a:rPr lang="de-DE"/>
              <a:t>Bild durch Klicken auf Symbol hinzufügen</a:t>
            </a:r>
            <a:endParaRPr lang="de-DE" dirty="0"/>
          </a:p>
        </p:txBody>
      </p:sp>
      <p:sp>
        <p:nvSpPr>
          <p:cNvPr id="14" name="Textplatzhalter 12">
            <a:extLst>
              <a:ext uri="{FF2B5EF4-FFF2-40B4-BE49-F238E27FC236}">
                <a16:creationId xmlns:a16="http://schemas.microsoft.com/office/drawing/2014/main" id="{12D0081E-DB70-D166-1EEC-CFE0F328F27B}"/>
              </a:ext>
            </a:extLst>
          </p:cNvPr>
          <p:cNvSpPr>
            <a:spLocks noGrp="1"/>
          </p:cNvSpPr>
          <p:nvPr>
            <p:ph type="body" sz="quarter" idx="16"/>
          </p:nvPr>
        </p:nvSpPr>
        <p:spPr>
          <a:xfrm>
            <a:off x="8076013" y="3705778"/>
            <a:ext cx="3708000" cy="2158999"/>
          </a:xfrm>
        </p:spPr>
        <p:txBody>
          <a:bodyPr/>
          <a:lstStyle>
            <a:lvl1pPr marL="0" indent="0">
              <a:lnSpc>
                <a:spcPct val="100000"/>
              </a:lnSpc>
              <a:spcBef>
                <a:spcPts val="0"/>
              </a:spcBef>
              <a:buNone/>
              <a:defRPr sz="1125"/>
            </a:lvl1pPr>
            <a:lvl2pPr marL="243000" indent="0">
              <a:lnSpc>
                <a:spcPct val="100000"/>
              </a:lnSpc>
              <a:spcBef>
                <a:spcPts val="0"/>
              </a:spcBef>
              <a:buNone/>
              <a:defRPr sz="1125"/>
            </a:lvl2pPr>
            <a:lvl3pPr marL="513000" indent="0">
              <a:lnSpc>
                <a:spcPct val="100000"/>
              </a:lnSpc>
              <a:spcBef>
                <a:spcPts val="0"/>
              </a:spcBef>
              <a:buNone/>
              <a:defRPr sz="1125"/>
            </a:lvl3pPr>
            <a:lvl4pPr marL="783000" indent="0">
              <a:lnSpc>
                <a:spcPct val="100000"/>
              </a:lnSpc>
              <a:spcBef>
                <a:spcPts val="0"/>
              </a:spcBef>
              <a:buNone/>
              <a:defRPr sz="1125"/>
            </a:lvl4pPr>
            <a:lvl5pPr marL="1053000" indent="0">
              <a:lnSpc>
                <a:spcPct val="100000"/>
              </a:lnSpc>
              <a:spcBef>
                <a:spcPts val="0"/>
              </a:spcBef>
              <a:buNone/>
              <a:defRPr sz="1125"/>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Bildplatzhalter 4">
            <a:extLst>
              <a:ext uri="{FF2B5EF4-FFF2-40B4-BE49-F238E27FC236}">
                <a16:creationId xmlns:a16="http://schemas.microsoft.com/office/drawing/2014/main" id="{DC8F4D54-8DB0-9635-10BB-D040C57C4B1A}"/>
              </a:ext>
            </a:extLst>
          </p:cNvPr>
          <p:cNvSpPr>
            <a:spLocks noGrp="1"/>
          </p:cNvSpPr>
          <p:nvPr>
            <p:ph type="pic" sz="quarter" idx="17"/>
          </p:nvPr>
        </p:nvSpPr>
        <p:spPr>
          <a:xfrm>
            <a:off x="442913" y="3704776"/>
            <a:ext cx="3708400" cy="2160000"/>
          </a:xfrm>
        </p:spPr>
        <p:txBody>
          <a:bodyPr/>
          <a:lstStyle/>
          <a:p>
            <a:r>
              <a:rPr lang="de-DE"/>
              <a:t>Bild durch Klicken auf Symbol hinzufügen</a:t>
            </a:r>
          </a:p>
        </p:txBody>
      </p:sp>
      <p:sp>
        <p:nvSpPr>
          <p:cNvPr id="4" name="Bildplatzhalter 4">
            <a:extLst>
              <a:ext uri="{FF2B5EF4-FFF2-40B4-BE49-F238E27FC236}">
                <a16:creationId xmlns:a16="http://schemas.microsoft.com/office/drawing/2014/main" id="{0517DC33-DBAA-AA58-9585-7330EACA09A3}"/>
              </a:ext>
            </a:extLst>
          </p:cNvPr>
          <p:cNvSpPr>
            <a:spLocks noGrp="1"/>
          </p:cNvSpPr>
          <p:nvPr>
            <p:ph type="pic" sz="quarter" idx="18"/>
          </p:nvPr>
        </p:nvSpPr>
        <p:spPr>
          <a:xfrm>
            <a:off x="4259263" y="1437239"/>
            <a:ext cx="3708400" cy="2160000"/>
          </a:xfrm>
        </p:spPr>
        <p:txBody>
          <a:bodyPr/>
          <a:lstStyle/>
          <a:p>
            <a:r>
              <a:rPr lang="de-DE"/>
              <a:t>Bild durch Klicken auf Symbol hinzufügen</a:t>
            </a:r>
            <a:endParaRPr lang="de-DE" dirty="0"/>
          </a:p>
        </p:txBody>
      </p:sp>
      <p:sp>
        <p:nvSpPr>
          <p:cNvPr id="6" name="Bildplatzhalter 4">
            <a:extLst>
              <a:ext uri="{FF2B5EF4-FFF2-40B4-BE49-F238E27FC236}">
                <a16:creationId xmlns:a16="http://schemas.microsoft.com/office/drawing/2014/main" id="{D533C014-ECD9-15AE-BCAD-D2EB6839095F}"/>
              </a:ext>
            </a:extLst>
          </p:cNvPr>
          <p:cNvSpPr>
            <a:spLocks noGrp="1"/>
          </p:cNvSpPr>
          <p:nvPr>
            <p:ph type="pic" sz="quarter" idx="19"/>
          </p:nvPr>
        </p:nvSpPr>
        <p:spPr>
          <a:xfrm>
            <a:off x="8075613" y="1437239"/>
            <a:ext cx="3708400" cy="2160000"/>
          </a:xfrm>
        </p:spPr>
        <p:txBody>
          <a:bodyPr/>
          <a:lstStyle/>
          <a:p>
            <a:r>
              <a:rPr lang="de-DE"/>
              <a:t>Bild durch Klicken auf Symbol hinzufügen</a:t>
            </a:r>
            <a:endParaRPr lang="de-DE" dirty="0"/>
          </a:p>
        </p:txBody>
      </p:sp>
      <p:sp>
        <p:nvSpPr>
          <p:cNvPr id="7" name="Bildplatzhalter 4">
            <a:extLst>
              <a:ext uri="{FF2B5EF4-FFF2-40B4-BE49-F238E27FC236}">
                <a16:creationId xmlns:a16="http://schemas.microsoft.com/office/drawing/2014/main" id="{89D8A52B-DEC8-0A30-7A38-0F17A75EE1E6}"/>
              </a:ext>
            </a:extLst>
          </p:cNvPr>
          <p:cNvSpPr>
            <a:spLocks noGrp="1"/>
          </p:cNvSpPr>
          <p:nvPr>
            <p:ph type="pic" sz="quarter" idx="20"/>
          </p:nvPr>
        </p:nvSpPr>
        <p:spPr>
          <a:xfrm>
            <a:off x="4259263" y="3704776"/>
            <a:ext cx="3708400" cy="2160000"/>
          </a:xfrm>
        </p:spPr>
        <p:txBody>
          <a:bodyPr/>
          <a:lstStyle/>
          <a:p>
            <a:r>
              <a:rPr lang="de-DE"/>
              <a:t>Bild durch Klicken auf Symbol hinzufügen</a:t>
            </a:r>
          </a:p>
        </p:txBody>
      </p:sp>
    </p:spTree>
    <p:extLst>
      <p:ext uri="{BB962C8B-B14F-4D97-AF65-F5344CB8AC3E}">
        <p14:creationId xmlns:p14="http://schemas.microsoft.com/office/powerpoint/2010/main" val="4257407615"/>
      </p:ext>
    </p:extLst>
  </p:cSld>
  <p:clrMapOvr>
    <a:masterClrMapping/>
  </p:clrMapOvr>
  <p:extLst>
    <p:ext uri="{DCECCB84-F9BA-43D5-87BE-67443E8EF086}">
      <p15:sldGuideLst xmlns:p15="http://schemas.microsoft.com/office/powerpoint/2012/main">
        <p15:guide id="1" pos="6692" userDrawn="1">
          <p15:clr>
            <a:srgbClr val="FBAE40"/>
          </p15:clr>
        </p15:guide>
        <p15:guide id="4" orient="horz" pos="1185" userDrawn="1">
          <p15:clr>
            <a:srgbClr val="FBAE40"/>
          </p15:clr>
        </p15:guide>
        <p15:guide id="5" pos="3487" userDrawn="1">
          <p15:clr>
            <a:srgbClr val="FBAE40"/>
          </p15:clr>
        </p15:guide>
        <p15:guide id="7" orient="horz" pos="3974" userDrawn="1">
          <p15:clr>
            <a:srgbClr val="FBAE40"/>
          </p15:clr>
        </p15:guide>
        <p15:guide id="8" orient="horz" pos="2546" userDrawn="1">
          <p15:clr>
            <a:srgbClr val="FBAE40"/>
          </p15:clr>
        </p15:guide>
        <p15:guide id="9" orient="horz" pos="2614" userDrawn="1">
          <p15:clr>
            <a:srgbClr val="FBAE40"/>
          </p15:clr>
        </p15:guide>
        <p15:guide id="10" pos="3577" userDrawn="1">
          <p15:clr>
            <a:srgbClr val="FBAE40"/>
          </p15:clr>
        </p15:guide>
        <p15:guide id="11" pos="6783" userDrawn="1">
          <p15:clr>
            <a:srgbClr val="FBAE40"/>
          </p15:clr>
        </p15:guide>
        <p15:guide id="12" pos="372" userDrawn="1">
          <p15:clr>
            <a:srgbClr val="FBAE40"/>
          </p15:clr>
        </p15:guide>
        <p15:guide id="13" pos="9897" userDrawn="1">
          <p15:clr>
            <a:srgbClr val="FBAE40"/>
          </p15:clr>
        </p15:guide>
        <p15:guide id="14" orient="horz" pos="232" userDrawn="1">
          <p15:clr>
            <a:srgbClr val="FBAE40"/>
          </p15:clr>
        </p15:guide>
        <p15:guide id="15" orient="horz" pos="107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C016B-CBE9-B1E9-25DB-1AD41666F1E4}"/>
              </a:ext>
            </a:extLst>
          </p:cNvPr>
          <p:cNvSpPr>
            <a:spLocks noGrp="1"/>
          </p:cNvSpPr>
          <p:nvPr>
            <p:ph type="title"/>
          </p:nvPr>
        </p:nvSpPr>
        <p:spPr/>
        <p:txBody>
          <a:bodyPr/>
          <a:lstStyle/>
          <a:p>
            <a:r>
              <a:rPr lang="de-DE"/>
              <a:t>Mastertitelformat bearbeiten</a:t>
            </a:r>
          </a:p>
        </p:txBody>
      </p:sp>
      <p:sp>
        <p:nvSpPr>
          <p:cNvPr id="6" name="Datumsplatzhalter 5">
            <a:extLst>
              <a:ext uri="{FF2B5EF4-FFF2-40B4-BE49-F238E27FC236}">
                <a16:creationId xmlns:a16="http://schemas.microsoft.com/office/drawing/2014/main" id="{CD6E23B1-88A0-B39B-7F81-21D83D7BA785}"/>
              </a:ext>
            </a:extLst>
          </p:cNvPr>
          <p:cNvSpPr>
            <a:spLocks noGrp="1"/>
          </p:cNvSpPr>
          <p:nvPr>
            <p:ph type="dt" sz="half" idx="10"/>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507299F2-2C01-EE77-79E2-17A5852DF96F}"/>
              </a:ext>
            </a:extLst>
          </p:cNvPr>
          <p:cNvSpPr>
            <a:spLocks noGrp="1"/>
          </p:cNvSpPr>
          <p:nvPr>
            <p:ph type="ftr" sz="quarter" idx="11"/>
          </p:nvPr>
        </p:nvSpPr>
        <p:spPr/>
        <p:txBody>
          <a:bodyPr/>
          <a:lstStyle/>
          <a:p>
            <a:r>
              <a:rPr lang="de-DE" altLang="de-DE"/>
              <a:t>Materialsammlung zum Praktikum Chemie 			Robin Gundert		</a:t>
            </a:r>
          </a:p>
        </p:txBody>
      </p:sp>
      <p:sp>
        <p:nvSpPr>
          <p:cNvPr id="8" name="Foliennummernplatzhalter 7">
            <a:extLst>
              <a:ext uri="{FF2B5EF4-FFF2-40B4-BE49-F238E27FC236}">
                <a16:creationId xmlns:a16="http://schemas.microsoft.com/office/drawing/2014/main" id="{38946862-EB57-BF1F-4116-DA29E1D248BA}"/>
              </a:ext>
            </a:extLst>
          </p:cNvPr>
          <p:cNvSpPr>
            <a:spLocks noGrp="1"/>
          </p:cNvSpPr>
          <p:nvPr>
            <p:ph type="sldNum" sz="quarter" idx="12"/>
          </p:nvPr>
        </p:nvSpPr>
        <p:spPr/>
        <p:txBody>
          <a:bodyPr/>
          <a:lstStyle/>
          <a:p>
            <a:fld id="{2261A2A5-F014-4F1F-8FAF-F562F2195CE5}" type="slidenum">
              <a:rPr lang="de-DE" altLang="de-DE" smtClean="0"/>
              <a:pPr/>
              <a:t>‹Nr.›</a:t>
            </a:fld>
            <a:endParaRPr lang="de-DE" altLang="de-DE"/>
          </a:p>
        </p:txBody>
      </p:sp>
    </p:spTree>
    <p:extLst>
      <p:ext uri="{BB962C8B-B14F-4D97-AF65-F5344CB8AC3E}">
        <p14:creationId xmlns:p14="http://schemas.microsoft.com/office/powerpoint/2010/main" val="1954926844"/>
      </p:ext>
    </p:extLst>
  </p:cSld>
  <p:clrMapOvr>
    <a:masterClrMapping/>
  </p:clrMapOvr>
  <p:extLst>
    <p:ext uri="{DCECCB84-F9BA-43D5-87BE-67443E8EF086}">
      <p15:sldGuideLst xmlns:p15="http://schemas.microsoft.com/office/powerpoint/2012/main">
        <p15:guide id="1" pos="372" userDrawn="1">
          <p15:clr>
            <a:srgbClr val="FBAE40"/>
          </p15:clr>
        </p15:guide>
        <p15:guide id="2" pos="9897" userDrawn="1">
          <p15:clr>
            <a:srgbClr val="FBAE40"/>
          </p15:clr>
        </p15:guide>
        <p15:guide id="3" orient="horz" pos="232" userDrawn="1">
          <p15:clr>
            <a:srgbClr val="FBAE40"/>
          </p15:clr>
        </p15:guide>
        <p15:guide id="4" orient="horz" pos="107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AD0F8B47-AB4B-D5CF-9E17-FEC86D3DEAE7}"/>
              </a:ext>
            </a:extLst>
          </p:cNvPr>
          <p:cNvSpPr>
            <a:spLocks noGrp="1"/>
          </p:cNvSpPr>
          <p:nvPr>
            <p:ph type="dt" sz="half" idx="10"/>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9B541BBE-4DA8-F563-0B31-0687A0BBAB56}"/>
              </a:ext>
            </a:extLst>
          </p:cNvPr>
          <p:cNvSpPr>
            <a:spLocks noGrp="1"/>
          </p:cNvSpPr>
          <p:nvPr>
            <p:ph type="ftr" sz="quarter" idx="11"/>
          </p:nvPr>
        </p:nvSpPr>
        <p:spPr/>
        <p:txBody>
          <a:bodyPr/>
          <a:lstStyle/>
          <a:p>
            <a:r>
              <a:rPr lang="de-DE" altLang="de-DE"/>
              <a:t>Materialsammlung zum Praktikum Chemie 			Robin Gundert		</a:t>
            </a:r>
          </a:p>
        </p:txBody>
      </p:sp>
      <p:sp>
        <p:nvSpPr>
          <p:cNvPr id="7" name="Foliennummernplatzhalter 6">
            <a:extLst>
              <a:ext uri="{FF2B5EF4-FFF2-40B4-BE49-F238E27FC236}">
                <a16:creationId xmlns:a16="http://schemas.microsoft.com/office/drawing/2014/main" id="{67C646BD-B5B7-07D4-6124-846ED9349027}"/>
              </a:ext>
            </a:extLst>
          </p:cNvPr>
          <p:cNvSpPr>
            <a:spLocks noGrp="1"/>
          </p:cNvSpPr>
          <p:nvPr>
            <p:ph type="sldNum" sz="quarter" idx="12"/>
          </p:nvPr>
        </p:nvSpPr>
        <p:spPr/>
        <p:txBody>
          <a:bodyPr/>
          <a:lstStyle/>
          <a:p>
            <a:fld id="{7E0F9666-C122-4D3D-AFA2-14CC8F7A0F09}" type="slidenum">
              <a:rPr lang="de-DE" altLang="de-DE" smtClean="0"/>
              <a:pPr/>
              <a:t>‹Nr.›</a:t>
            </a:fld>
            <a:endParaRPr lang="de-DE" altLang="de-DE"/>
          </a:p>
        </p:txBody>
      </p:sp>
    </p:spTree>
    <p:extLst>
      <p:ext uri="{BB962C8B-B14F-4D97-AF65-F5344CB8AC3E}">
        <p14:creationId xmlns:p14="http://schemas.microsoft.com/office/powerpoint/2010/main" val="2841043261"/>
      </p:ext>
    </p:extLst>
  </p:cSld>
  <p:clrMapOvr>
    <a:masterClrMapping/>
  </p:clrMapOvr>
  <p:extLst>
    <p:ext uri="{DCECCB84-F9BA-43D5-87BE-67443E8EF086}">
      <p15:sldGuideLst xmlns:p15="http://schemas.microsoft.com/office/powerpoint/2012/main">
        <p15:guide id="1" pos="372" userDrawn="1">
          <p15:clr>
            <a:srgbClr val="FBAE40"/>
          </p15:clr>
        </p15:guide>
        <p15:guide id="2" pos="9897" userDrawn="1">
          <p15:clr>
            <a:srgbClr val="FBAE40"/>
          </p15:clr>
        </p15:guide>
        <p15:guide id="3" orient="horz" pos="23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chlussfolie">
    <p:bg bwMode="gray">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C016B-CBE9-B1E9-25DB-1AD41666F1E4}"/>
              </a:ext>
            </a:extLst>
          </p:cNvPr>
          <p:cNvSpPr>
            <a:spLocks noGrp="1"/>
          </p:cNvSpPr>
          <p:nvPr>
            <p:ph type="title"/>
          </p:nvPr>
        </p:nvSpPr>
        <p:spPr bwMode="white"/>
        <p:txBody>
          <a:bodyPr/>
          <a:lstStyle>
            <a:lvl1pPr>
              <a:lnSpc>
                <a:spcPct val="100000"/>
              </a:lnSpc>
              <a:defRPr sz="2700">
                <a:solidFill>
                  <a:schemeClr val="bg2"/>
                </a:solidFill>
              </a:defRPr>
            </a:lvl1pPr>
          </a:lstStyle>
          <a:p>
            <a:r>
              <a:rPr lang="de-DE"/>
              <a:t>Mastertitelformat bearbeiten</a:t>
            </a:r>
            <a:endParaRPr lang="de-DE" dirty="0"/>
          </a:p>
        </p:txBody>
      </p:sp>
      <p:sp>
        <p:nvSpPr>
          <p:cNvPr id="6" name="Datumsplatzhalter 5">
            <a:extLst>
              <a:ext uri="{FF2B5EF4-FFF2-40B4-BE49-F238E27FC236}">
                <a16:creationId xmlns:a16="http://schemas.microsoft.com/office/drawing/2014/main" id="{CD6E23B1-88A0-B39B-7F81-21D83D7BA785}"/>
              </a:ext>
            </a:extLst>
          </p:cNvPr>
          <p:cNvSpPr>
            <a:spLocks noGrp="1"/>
          </p:cNvSpPr>
          <p:nvPr>
            <p:ph type="dt" sz="half" idx="10"/>
          </p:nvPr>
        </p:nvSpPr>
        <p:spPr bwMode="white"/>
        <p:txBody>
          <a:bodyPr/>
          <a:lstStyle>
            <a:lvl1pPr>
              <a:defRPr>
                <a:solidFill>
                  <a:schemeClr val="bg1"/>
                </a:solidFill>
              </a:defRPr>
            </a:lvl1pPr>
          </a:lstStyle>
          <a:p>
            <a:r>
              <a:rPr lang="de-DE"/>
              <a:t>WiSe 2023 / 2024</a:t>
            </a:r>
            <a:endParaRPr lang="de-DE" dirty="0"/>
          </a:p>
        </p:txBody>
      </p:sp>
      <p:sp>
        <p:nvSpPr>
          <p:cNvPr id="7" name="Fußzeilenplatzhalter 6">
            <a:extLst>
              <a:ext uri="{FF2B5EF4-FFF2-40B4-BE49-F238E27FC236}">
                <a16:creationId xmlns:a16="http://schemas.microsoft.com/office/drawing/2014/main" id="{507299F2-2C01-EE77-79E2-17A5852DF96F}"/>
              </a:ext>
            </a:extLst>
          </p:cNvPr>
          <p:cNvSpPr>
            <a:spLocks noGrp="1"/>
          </p:cNvSpPr>
          <p:nvPr>
            <p:ph type="ftr" sz="quarter" idx="11"/>
          </p:nvPr>
        </p:nvSpPr>
        <p:spPr bwMode="white"/>
        <p:txBody>
          <a:bodyPr/>
          <a:lstStyle>
            <a:lvl1pPr>
              <a:defRPr>
                <a:solidFill>
                  <a:schemeClr val="bg1"/>
                </a:solidFill>
              </a:defRPr>
            </a:lvl1pPr>
          </a:lstStyle>
          <a:p>
            <a:r>
              <a:rPr lang="de-DE" altLang="de-DE"/>
              <a:t>Materialsammlung zum Praktikum Chemie 			Robin Gundert		</a:t>
            </a:r>
            <a:endParaRPr lang="de-DE" altLang="de-DE" dirty="0"/>
          </a:p>
        </p:txBody>
      </p:sp>
      <p:sp>
        <p:nvSpPr>
          <p:cNvPr id="4" name="Textplatzhalter 3">
            <a:extLst>
              <a:ext uri="{FF2B5EF4-FFF2-40B4-BE49-F238E27FC236}">
                <a16:creationId xmlns:a16="http://schemas.microsoft.com/office/drawing/2014/main" id="{3C260B29-097F-47E0-6EBA-206D145531D5}"/>
              </a:ext>
            </a:extLst>
          </p:cNvPr>
          <p:cNvSpPr>
            <a:spLocks noGrp="1"/>
          </p:cNvSpPr>
          <p:nvPr>
            <p:ph type="body" sz="quarter" idx="13"/>
          </p:nvPr>
        </p:nvSpPr>
        <p:spPr bwMode="white">
          <a:xfrm>
            <a:off x="442913" y="3429002"/>
            <a:ext cx="5581651" cy="2771775"/>
          </a:xfrm>
        </p:spPr>
        <p:txBody>
          <a:bodyPr/>
          <a:lstStyle>
            <a:lvl1pPr marL="0" indent="0">
              <a:lnSpc>
                <a:spcPct val="100000"/>
              </a:lnSpc>
              <a:spcBef>
                <a:spcPts val="750"/>
              </a:spcBef>
              <a:buNone/>
              <a:defRPr>
                <a:solidFill>
                  <a:schemeClr val="bg2"/>
                </a:solidFill>
              </a:defRPr>
            </a:lvl1pPr>
            <a:lvl2pPr marL="243000" indent="0">
              <a:lnSpc>
                <a:spcPct val="100000"/>
              </a:lnSpc>
              <a:spcBef>
                <a:spcPts val="750"/>
              </a:spcBef>
              <a:buNone/>
              <a:defRPr>
                <a:solidFill>
                  <a:schemeClr val="bg2"/>
                </a:solidFill>
              </a:defRPr>
            </a:lvl2pPr>
            <a:lvl3pPr marL="513000" indent="0">
              <a:lnSpc>
                <a:spcPct val="100000"/>
              </a:lnSpc>
              <a:spcBef>
                <a:spcPts val="750"/>
              </a:spcBef>
              <a:buNone/>
              <a:defRPr>
                <a:solidFill>
                  <a:schemeClr val="bg2"/>
                </a:solidFill>
              </a:defRPr>
            </a:lvl3pPr>
            <a:lvl4pPr marL="783000" indent="0">
              <a:lnSpc>
                <a:spcPct val="100000"/>
              </a:lnSpc>
              <a:spcBef>
                <a:spcPts val="750"/>
              </a:spcBef>
              <a:buNone/>
              <a:defRPr>
                <a:solidFill>
                  <a:schemeClr val="bg2"/>
                </a:solidFill>
              </a:defRPr>
            </a:lvl4pPr>
            <a:lvl5pPr marL="1053000" indent="0">
              <a:lnSpc>
                <a:spcPct val="100000"/>
              </a:lnSpc>
              <a:spcBef>
                <a:spcPts val="750"/>
              </a:spcBef>
              <a:buNone/>
              <a:defRPr>
                <a:solidFill>
                  <a:schemeClr val="bg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3">
            <a:extLst>
              <a:ext uri="{FF2B5EF4-FFF2-40B4-BE49-F238E27FC236}">
                <a16:creationId xmlns:a16="http://schemas.microsoft.com/office/drawing/2014/main" id="{BFCEBEB3-9CF9-38E2-5212-791077F418C0}"/>
              </a:ext>
            </a:extLst>
          </p:cNvPr>
          <p:cNvSpPr>
            <a:spLocks noGrp="1"/>
          </p:cNvSpPr>
          <p:nvPr>
            <p:ph type="body" sz="quarter" idx="14"/>
          </p:nvPr>
        </p:nvSpPr>
        <p:spPr bwMode="white">
          <a:xfrm>
            <a:off x="6167439" y="3429002"/>
            <a:ext cx="5616575" cy="2771775"/>
          </a:xfrm>
        </p:spPr>
        <p:txBody>
          <a:bodyPr/>
          <a:lstStyle>
            <a:lvl1pPr marL="0" indent="0">
              <a:lnSpc>
                <a:spcPct val="100000"/>
              </a:lnSpc>
              <a:spcBef>
                <a:spcPts val="750"/>
              </a:spcBef>
              <a:buNone/>
              <a:defRPr>
                <a:solidFill>
                  <a:schemeClr val="bg2"/>
                </a:solidFill>
              </a:defRPr>
            </a:lvl1pPr>
            <a:lvl2pPr marL="243000" indent="0">
              <a:lnSpc>
                <a:spcPct val="100000"/>
              </a:lnSpc>
              <a:spcBef>
                <a:spcPts val="750"/>
              </a:spcBef>
              <a:buNone/>
              <a:defRPr>
                <a:solidFill>
                  <a:schemeClr val="bg2"/>
                </a:solidFill>
              </a:defRPr>
            </a:lvl2pPr>
            <a:lvl3pPr marL="513000" indent="0">
              <a:lnSpc>
                <a:spcPct val="100000"/>
              </a:lnSpc>
              <a:spcBef>
                <a:spcPts val="750"/>
              </a:spcBef>
              <a:buNone/>
              <a:defRPr>
                <a:solidFill>
                  <a:schemeClr val="bg2"/>
                </a:solidFill>
              </a:defRPr>
            </a:lvl3pPr>
            <a:lvl4pPr marL="783000" indent="0">
              <a:lnSpc>
                <a:spcPct val="100000"/>
              </a:lnSpc>
              <a:spcBef>
                <a:spcPts val="750"/>
              </a:spcBef>
              <a:buNone/>
              <a:defRPr>
                <a:solidFill>
                  <a:schemeClr val="bg2"/>
                </a:solidFill>
              </a:defRPr>
            </a:lvl4pPr>
            <a:lvl5pPr marL="1053000" indent="0">
              <a:lnSpc>
                <a:spcPct val="100000"/>
              </a:lnSpc>
              <a:spcBef>
                <a:spcPts val="750"/>
              </a:spcBef>
              <a:buNone/>
              <a:defRPr>
                <a:solidFill>
                  <a:schemeClr val="bg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9" name="Grafik 8">
            <a:extLst>
              <a:ext uri="{FF2B5EF4-FFF2-40B4-BE49-F238E27FC236}">
                <a16:creationId xmlns:a16="http://schemas.microsoft.com/office/drawing/2014/main" id="{F2C85225-AD3C-2985-F8E1-A2FFCF318A9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800" y="6493238"/>
            <a:ext cx="1692000" cy="188637"/>
          </a:xfrm>
          <a:prstGeom prst="rect">
            <a:avLst/>
          </a:prstGeom>
        </p:spPr>
      </p:pic>
    </p:spTree>
    <p:extLst>
      <p:ext uri="{BB962C8B-B14F-4D97-AF65-F5344CB8AC3E}">
        <p14:creationId xmlns:p14="http://schemas.microsoft.com/office/powerpoint/2010/main" val="3595654817"/>
      </p:ext>
    </p:extLst>
  </p:cSld>
  <p:clrMapOvr>
    <a:masterClrMapping/>
  </p:clrMapOvr>
  <p:extLst>
    <p:ext uri="{DCECCB84-F9BA-43D5-87BE-67443E8EF086}">
      <p15:sldGuideLst xmlns:p15="http://schemas.microsoft.com/office/powerpoint/2012/main">
        <p15:guide id="1" pos="372" userDrawn="1">
          <p15:clr>
            <a:srgbClr val="FBAE40"/>
          </p15:clr>
        </p15:guide>
        <p15:guide id="2" pos="9897" userDrawn="1">
          <p15:clr>
            <a:srgbClr val="FBAE40"/>
          </p15:clr>
        </p15:guide>
        <p15:guide id="3" orient="horz" pos="232" userDrawn="1">
          <p15:clr>
            <a:srgbClr val="FBAE40"/>
          </p15:clr>
        </p15:guide>
        <p15:guide id="4" orient="horz" pos="1071" userDrawn="1">
          <p15:clr>
            <a:srgbClr val="FBAE40"/>
          </p15:clr>
        </p15:guide>
        <p15:guide id="5" pos="5060" userDrawn="1">
          <p15:clr>
            <a:srgbClr val="FBAE40"/>
          </p15:clr>
        </p15:guide>
        <p15:guide id="6" pos="5180" userDrawn="1">
          <p15:clr>
            <a:srgbClr val="FBAE40"/>
          </p15:clr>
        </p15:guide>
        <p15:guide id="7" orient="horz" pos="2160" userDrawn="1">
          <p15:clr>
            <a:srgbClr val="FBAE40"/>
          </p15:clr>
        </p15:guide>
        <p15:guide id="8" orient="horz" pos="390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el mit Siege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F51F94-1D30-9733-653C-0414356014D1}"/>
              </a:ext>
              <a:ext uri="{C183D7F6-B498-43B3-948B-1728B52AA6E4}">
                <adec:decorative xmlns:adec="http://schemas.microsoft.com/office/drawing/2017/decorative" val="1"/>
              </a:ext>
            </a:extLst>
          </p:cNvPr>
          <p:cNvPicPr>
            <a:picLocks noChangeAspect="1"/>
          </p:cNvPicPr>
          <p:nvPr/>
        </p:nvPicPr>
        <p:blipFill rotWithShape="1">
          <a:blip r:embed="rId2">
            <a:alphaModFix amt="30000"/>
          </a:blip>
          <a:srcRect r="14894" b="9397"/>
          <a:stretch/>
        </p:blipFill>
        <p:spPr>
          <a:xfrm>
            <a:off x="6096000" y="368301"/>
            <a:ext cx="6096000" cy="6489701"/>
          </a:xfrm>
          <a:prstGeom prst="rect">
            <a:avLst/>
          </a:prstGeom>
        </p:spPr>
      </p:pic>
      <p:pic>
        <p:nvPicPr>
          <p:cNvPr id="5" name="Grafik 4">
            <a:extLst>
              <a:ext uri="{FF2B5EF4-FFF2-40B4-BE49-F238E27FC236}">
                <a16:creationId xmlns:a16="http://schemas.microsoft.com/office/drawing/2014/main" id="{89AB50A7-6D35-8AE8-82AA-4473662FC4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912" y="374216"/>
            <a:ext cx="2808000" cy="313057"/>
          </a:xfrm>
          <a:prstGeom prst="rect">
            <a:avLst/>
          </a:prstGeom>
        </p:spPr>
      </p:pic>
      <p:sp>
        <p:nvSpPr>
          <p:cNvPr id="2" name="Titel 1">
            <a:extLst>
              <a:ext uri="{FF2B5EF4-FFF2-40B4-BE49-F238E27FC236}">
                <a16:creationId xmlns:a16="http://schemas.microsoft.com/office/drawing/2014/main" id="{4DE1F60B-AB84-B8C0-78FD-0AC04934446C}"/>
              </a:ext>
            </a:extLst>
          </p:cNvPr>
          <p:cNvSpPr>
            <a:spLocks noGrp="1"/>
          </p:cNvSpPr>
          <p:nvPr>
            <p:ph type="ctrTitle"/>
          </p:nvPr>
        </p:nvSpPr>
        <p:spPr>
          <a:xfrm>
            <a:off x="442914" y="1881188"/>
            <a:ext cx="11341100" cy="1440000"/>
          </a:xfrm>
          <a:prstGeom prst="rect">
            <a:avLst/>
          </a:prstGeom>
        </p:spPr>
        <p:txBody>
          <a:bodyPr anchor="t" anchorCtr="0"/>
          <a:lstStyle>
            <a:lvl1pPr algn="l">
              <a:lnSpc>
                <a:spcPct val="100000"/>
              </a:lnSpc>
              <a:defRPr sz="3600">
                <a:solidFill>
                  <a:schemeClr val="bg2"/>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82F6E72D-E2CD-2B17-1692-0088D3E8DBE7}"/>
              </a:ext>
            </a:extLst>
          </p:cNvPr>
          <p:cNvSpPr>
            <a:spLocks noGrp="1"/>
          </p:cNvSpPr>
          <p:nvPr>
            <p:ph type="subTitle" idx="1"/>
          </p:nvPr>
        </p:nvSpPr>
        <p:spPr>
          <a:xfrm>
            <a:off x="442914" y="3429000"/>
            <a:ext cx="11341100" cy="972000"/>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sp>
        <p:nvSpPr>
          <p:cNvPr id="8" name="Textplatzhalter 7">
            <a:extLst>
              <a:ext uri="{FF2B5EF4-FFF2-40B4-BE49-F238E27FC236}">
                <a16:creationId xmlns:a16="http://schemas.microsoft.com/office/drawing/2014/main" id="{A56DFB73-932F-F00F-5C9B-46E7CB5DE70E}"/>
              </a:ext>
            </a:extLst>
          </p:cNvPr>
          <p:cNvSpPr>
            <a:spLocks noGrp="1"/>
          </p:cNvSpPr>
          <p:nvPr>
            <p:ph type="body" sz="quarter" idx="10"/>
          </p:nvPr>
        </p:nvSpPr>
        <p:spPr>
          <a:xfrm>
            <a:off x="442914" y="4848906"/>
            <a:ext cx="8532812" cy="1692000"/>
          </a:xfrm>
          <a:prstGeom prst="rect">
            <a:avLst/>
          </a:prstGeom>
        </p:spPr>
        <p:txBody>
          <a:bodyPr anchor="b" anchorCtr="0"/>
          <a:lstStyle>
            <a:lvl1pPr marL="0" indent="0">
              <a:lnSpc>
                <a:spcPct val="100000"/>
              </a:lnSpc>
              <a:spcBef>
                <a:spcPts val="0"/>
              </a:spcBef>
              <a:spcAft>
                <a:spcPts val="0"/>
              </a:spcAft>
              <a:buNone/>
              <a:defRPr>
                <a:solidFill>
                  <a:schemeClr val="bg1"/>
                </a:solidFill>
                <a:latin typeface="Avenir Next LT Pro" panose="020B0504020202020204" pitchFamily="34" charset="77"/>
                <a:cs typeface="Arial" panose="020B0604020202020204" pitchFamily="34" charset="0"/>
              </a:defRPr>
            </a:lvl1pPr>
            <a:lvl2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3pPr>
            <a:lvl4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4pPr>
            <a:lvl5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5pPr>
          </a:lstStyle>
          <a:p>
            <a:pPr lvl="0"/>
            <a:r>
              <a:rPr lang="de-DE" dirty="0"/>
              <a:t>Mastertextformat bearbeiten</a:t>
            </a:r>
          </a:p>
        </p:txBody>
      </p:sp>
    </p:spTree>
    <p:extLst>
      <p:ext uri="{BB962C8B-B14F-4D97-AF65-F5344CB8AC3E}">
        <p14:creationId xmlns:p14="http://schemas.microsoft.com/office/powerpoint/2010/main" val="936959819"/>
      </p:ext>
    </p:extLst>
  </p:cSld>
  <p:clrMapOvr>
    <a:masterClrMapping/>
  </p:clrMapOvr>
  <p:extLst>
    <p:ext uri="{DCECCB84-F9BA-43D5-87BE-67443E8EF086}">
      <p15:sldGuideLst xmlns:p15="http://schemas.microsoft.com/office/powerpoint/2012/main">
        <p15:guide id="4" orient="horz" pos="2160" userDrawn="1">
          <p15:clr>
            <a:srgbClr val="FBAE40"/>
          </p15:clr>
        </p15:guide>
        <p15:guide id="5" orient="horz" pos="1185" userDrawn="1">
          <p15:clr>
            <a:srgbClr val="FBAE40"/>
          </p15:clr>
        </p15:guide>
        <p15:guide id="6" pos="372" userDrawn="1">
          <p15:clr>
            <a:srgbClr val="FBAE40"/>
          </p15:clr>
        </p15:guide>
        <p15:guide id="7" pos="9897" userDrawn="1">
          <p15:clr>
            <a:srgbClr val="FBAE40"/>
          </p15:clr>
        </p15:guide>
        <p15:guide id="8" orient="horz" pos="2092" userDrawn="1">
          <p15:clr>
            <a:srgbClr val="FBAE40"/>
          </p15:clr>
        </p15:guide>
        <p15:guide id="9" orient="horz" pos="2772" userDrawn="1">
          <p15:clr>
            <a:srgbClr val="FBAE40"/>
          </p15:clr>
        </p15:guide>
        <p15:guide id="10" orient="horz" pos="3045" userDrawn="1">
          <p15:clr>
            <a:srgbClr val="FBAE40"/>
          </p15:clr>
        </p15:guide>
        <p15:guide id="11" orient="horz" pos="413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el mit Fremdlogos">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DDD28D5-EDA9-47FB-2F02-AEB843BA7EEB}"/>
              </a:ext>
            </a:extLst>
          </p:cNvPr>
          <p:cNvPicPr>
            <a:picLocks noChangeAspect="1"/>
          </p:cNvPicPr>
          <p:nvPr/>
        </p:nvPicPr>
        <p:blipFill rotWithShape="1">
          <a:blip r:embed="rId2">
            <a:alphaModFix amt="30000"/>
          </a:blip>
          <a:srcRect b="9463"/>
          <a:stretch/>
        </p:blipFill>
        <p:spPr>
          <a:xfrm>
            <a:off x="4689352" y="373044"/>
            <a:ext cx="7162800" cy="6484956"/>
          </a:xfrm>
          <a:prstGeom prst="rect">
            <a:avLst/>
          </a:prstGeom>
        </p:spPr>
      </p:pic>
      <p:sp>
        <p:nvSpPr>
          <p:cNvPr id="6" name="Rechteck 5">
            <a:extLst>
              <a:ext uri="{FF2B5EF4-FFF2-40B4-BE49-F238E27FC236}">
                <a16:creationId xmlns:a16="http://schemas.microsoft.com/office/drawing/2014/main" id="{A1B2E311-891A-6139-1517-C0FB65EECF19}"/>
              </a:ext>
              <a:ext uri="{C183D7F6-B498-43B3-948B-1728B52AA6E4}">
                <adec:decorative xmlns:adec="http://schemas.microsoft.com/office/drawing/2017/decorative" val="1"/>
              </a:ext>
            </a:extLst>
          </p:cNvPr>
          <p:cNvSpPr/>
          <p:nvPr/>
        </p:nvSpPr>
        <p:spPr>
          <a:xfrm>
            <a:off x="8975725" y="0"/>
            <a:ext cx="3216275" cy="6858000"/>
          </a:xfrm>
          <a:prstGeom prst="rect">
            <a:avLst/>
          </a:prstGeom>
          <a:solidFill>
            <a:srgbClr val="EB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89AB50A7-6D35-8AE8-82AA-4473662FC4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912" y="374216"/>
            <a:ext cx="2808000" cy="313057"/>
          </a:xfrm>
          <a:prstGeom prst="rect">
            <a:avLst/>
          </a:prstGeom>
        </p:spPr>
      </p:pic>
      <p:sp>
        <p:nvSpPr>
          <p:cNvPr id="8" name="Textplatzhalter 7">
            <a:extLst>
              <a:ext uri="{FF2B5EF4-FFF2-40B4-BE49-F238E27FC236}">
                <a16:creationId xmlns:a16="http://schemas.microsoft.com/office/drawing/2014/main" id="{A56DFB73-932F-F00F-5C9B-46E7CB5DE70E}"/>
              </a:ext>
            </a:extLst>
          </p:cNvPr>
          <p:cNvSpPr>
            <a:spLocks noGrp="1"/>
          </p:cNvSpPr>
          <p:nvPr>
            <p:ph type="body" sz="quarter" idx="10"/>
          </p:nvPr>
        </p:nvSpPr>
        <p:spPr>
          <a:xfrm>
            <a:off x="442913" y="4848906"/>
            <a:ext cx="8100000" cy="1692000"/>
          </a:xfrm>
          <a:prstGeom prst="rect">
            <a:avLst/>
          </a:prstGeom>
        </p:spPr>
        <p:txBody>
          <a:bodyPr anchor="b" anchorCtr="0"/>
          <a:lstStyle>
            <a:lvl1pPr marL="0" indent="0">
              <a:lnSpc>
                <a:spcPct val="100000"/>
              </a:lnSpc>
              <a:spcBef>
                <a:spcPts val="0"/>
              </a:spcBef>
              <a:spcAft>
                <a:spcPts val="0"/>
              </a:spcAft>
              <a:buNone/>
              <a:defRPr>
                <a:solidFill>
                  <a:schemeClr val="bg1"/>
                </a:solidFill>
                <a:latin typeface="Avenir Next LT Pro" panose="020B0504020202020204" pitchFamily="34" charset="77"/>
                <a:cs typeface="Arial" panose="020B0604020202020204" pitchFamily="34" charset="0"/>
              </a:defRPr>
            </a:lvl1pPr>
            <a:lvl2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3pPr>
            <a:lvl4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4pPr>
            <a:lvl5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5pPr>
          </a:lstStyle>
          <a:p>
            <a:pPr lvl="0"/>
            <a:r>
              <a:rPr lang="de-DE" dirty="0"/>
              <a:t>Mastertextformat bearbeiten</a:t>
            </a:r>
          </a:p>
        </p:txBody>
      </p:sp>
      <p:sp>
        <p:nvSpPr>
          <p:cNvPr id="2" name="Titel 1">
            <a:extLst>
              <a:ext uri="{FF2B5EF4-FFF2-40B4-BE49-F238E27FC236}">
                <a16:creationId xmlns:a16="http://schemas.microsoft.com/office/drawing/2014/main" id="{4DE1F60B-AB84-B8C0-78FD-0AC04934446C}"/>
              </a:ext>
            </a:extLst>
          </p:cNvPr>
          <p:cNvSpPr>
            <a:spLocks noGrp="1"/>
          </p:cNvSpPr>
          <p:nvPr>
            <p:ph type="ctrTitle"/>
          </p:nvPr>
        </p:nvSpPr>
        <p:spPr>
          <a:xfrm>
            <a:off x="442912" y="1881188"/>
            <a:ext cx="8100000" cy="1440000"/>
          </a:xfrm>
          <a:prstGeom prst="rect">
            <a:avLst/>
          </a:prstGeom>
        </p:spPr>
        <p:txBody>
          <a:bodyPr anchor="t" anchorCtr="0"/>
          <a:lstStyle>
            <a:lvl1pPr algn="l">
              <a:lnSpc>
                <a:spcPct val="100000"/>
              </a:lnSpc>
              <a:defRPr sz="3600">
                <a:solidFill>
                  <a:schemeClr val="bg2"/>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82F6E72D-E2CD-2B17-1692-0088D3E8DBE7}"/>
              </a:ext>
            </a:extLst>
          </p:cNvPr>
          <p:cNvSpPr>
            <a:spLocks noGrp="1"/>
          </p:cNvSpPr>
          <p:nvPr>
            <p:ph type="subTitle" idx="1"/>
          </p:nvPr>
        </p:nvSpPr>
        <p:spPr>
          <a:xfrm>
            <a:off x="442913" y="3429000"/>
            <a:ext cx="8100000" cy="972000"/>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sp>
        <p:nvSpPr>
          <p:cNvPr id="9" name="Bildplatzhalter 8">
            <a:extLst>
              <a:ext uri="{FF2B5EF4-FFF2-40B4-BE49-F238E27FC236}">
                <a16:creationId xmlns:a16="http://schemas.microsoft.com/office/drawing/2014/main" id="{FEB8D6A9-31C7-629A-4A9B-016730CD72AB}"/>
              </a:ext>
            </a:extLst>
          </p:cNvPr>
          <p:cNvSpPr>
            <a:spLocks noGrp="1"/>
          </p:cNvSpPr>
          <p:nvPr>
            <p:ph type="pic" sz="quarter" idx="11"/>
          </p:nvPr>
        </p:nvSpPr>
        <p:spPr>
          <a:xfrm>
            <a:off x="9299575" y="838800"/>
            <a:ext cx="1800000" cy="900000"/>
          </a:xfrm>
          <a:prstGeom prst="rect">
            <a:avLst/>
          </a:prstGeom>
        </p:spPr>
        <p:txBody>
          <a:bodyPr/>
          <a:lstStyle>
            <a:lvl1pPr>
              <a:defRPr>
                <a:solidFill>
                  <a:schemeClr val="accent1"/>
                </a:solidFill>
              </a:defRPr>
            </a:lvl1pPr>
          </a:lstStyle>
          <a:p>
            <a:r>
              <a:rPr lang="de-DE"/>
              <a:t>Bild durch Klicken auf Symbol hinzufügen</a:t>
            </a:r>
            <a:endParaRPr lang="de-DE" dirty="0"/>
          </a:p>
        </p:txBody>
      </p:sp>
      <p:sp>
        <p:nvSpPr>
          <p:cNvPr id="10" name="Bildplatzhalter 8" descr="Fremdlogo 2">
            <a:extLst>
              <a:ext uri="{FF2B5EF4-FFF2-40B4-BE49-F238E27FC236}">
                <a16:creationId xmlns:a16="http://schemas.microsoft.com/office/drawing/2014/main" id="{8ACB8E74-7671-A519-DDB5-63BF9E52DA0B}"/>
              </a:ext>
            </a:extLst>
          </p:cNvPr>
          <p:cNvSpPr>
            <a:spLocks noGrp="1"/>
          </p:cNvSpPr>
          <p:nvPr>
            <p:ph type="pic" sz="quarter" idx="12"/>
          </p:nvPr>
        </p:nvSpPr>
        <p:spPr>
          <a:xfrm>
            <a:off x="9299575" y="2044800"/>
            <a:ext cx="1800000" cy="900000"/>
          </a:xfrm>
          <a:prstGeom prst="rect">
            <a:avLst/>
          </a:prstGeom>
        </p:spPr>
        <p:txBody>
          <a:bodyPr/>
          <a:lstStyle>
            <a:lvl1pPr>
              <a:defRPr>
                <a:solidFill>
                  <a:schemeClr val="accent1"/>
                </a:solidFill>
              </a:defRPr>
            </a:lvl1pPr>
          </a:lstStyle>
          <a:p>
            <a:r>
              <a:rPr lang="de-DE"/>
              <a:t>Bild durch Klicken auf Symbol hinzufügen</a:t>
            </a:r>
            <a:endParaRPr lang="de-DE" dirty="0"/>
          </a:p>
        </p:txBody>
      </p:sp>
      <p:sp>
        <p:nvSpPr>
          <p:cNvPr id="11" name="Bildplatzhalter 8" descr="Fremdlogo 3">
            <a:extLst>
              <a:ext uri="{FF2B5EF4-FFF2-40B4-BE49-F238E27FC236}">
                <a16:creationId xmlns:a16="http://schemas.microsoft.com/office/drawing/2014/main" id="{AB46DBD7-F20A-3546-6D58-CF03E2F9024E}"/>
              </a:ext>
            </a:extLst>
          </p:cNvPr>
          <p:cNvSpPr>
            <a:spLocks noGrp="1"/>
          </p:cNvSpPr>
          <p:nvPr>
            <p:ph type="pic" sz="quarter" idx="13"/>
          </p:nvPr>
        </p:nvSpPr>
        <p:spPr>
          <a:xfrm>
            <a:off x="9299575" y="3250800"/>
            <a:ext cx="1800000" cy="900000"/>
          </a:xfrm>
          <a:prstGeom prst="rect">
            <a:avLst/>
          </a:prstGeom>
        </p:spPr>
        <p:txBody>
          <a:bodyPr/>
          <a:lstStyle>
            <a:lvl1pPr>
              <a:defRPr>
                <a:solidFill>
                  <a:schemeClr val="accent1"/>
                </a:solidFill>
              </a:defRPr>
            </a:lvl1pPr>
          </a:lstStyle>
          <a:p>
            <a:r>
              <a:rPr lang="de-DE"/>
              <a:t>Bild durch Klicken auf Symbol hinzufügen</a:t>
            </a:r>
            <a:endParaRPr lang="de-DE" dirty="0"/>
          </a:p>
        </p:txBody>
      </p:sp>
      <p:sp>
        <p:nvSpPr>
          <p:cNvPr id="12" name="Bildplatzhalter 8" descr="Fremdlogo 4">
            <a:extLst>
              <a:ext uri="{FF2B5EF4-FFF2-40B4-BE49-F238E27FC236}">
                <a16:creationId xmlns:a16="http://schemas.microsoft.com/office/drawing/2014/main" id="{BBFB484B-BF8E-D0CE-E5B0-DAEC5F8128C5}"/>
              </a:ext>
            </a:extLst>
          </p:cNvPr>
          <p:cNvSpPr>
            <a:spLocks noGrp="1"/>
          </p:cNvSpPr>
          <p:nvPr>
            <p:ph type="pic" sz="quarter" idx="14"/>
          </p:nvPr>
        </p:nvSpPr>
        <p:spPr>
          <a:xfrm>
            <a:off x="9299575" y="4456800"/>
            <a:ext cx="1800000" cy="900000"/>
          </a:xfrm>
          <a:prstGeom prst="rect">
            <a:avLst/>
          </a:prstGeom>
        </p:spPr>
        <p:txBody>
          <a:bodyPr/>
          <a:lstStyle>
            <a:lvl1pPr>
              <a:defRPr>
                <a:solidFill>
                  <a:schemeClr val="accent1"/>
                </a:solidFill>
              </a:defRPr>
            </a:lvl1pPr>
          </a:lstStyle>
          <a:p>
            <a:r>
              <a:rPr lang="de-DE"/>
              <a:t>Bild durch Klicken auf Symbol hinzufügen</a:t>
            </a:r>
            <a:endParaRPr lang="de-DE" dirty="0"/>
          </a:p>
        </p:txBody>
      </p:sp>
      <p:sp>
        <p:nvSpPr>
          <p:cNvPr id="15" name="Textplatzhalter 14" descr="Fremdlogo 1">
            <a:extLst>
              <a:ext uri="{FF2B5EF4-FFF2-40B4-BE49-F238E27FC236}">
                <a16:creationId xmlns:a16="http://schemas.microsoft.com/office/drawing/2014/main" id="{7123E8E8-BC97-5DA7-DA4A-FFC2BDD84D68}"/>
              </a:ext>
            </a:extLst>
          </p:cNvPr>
          <p:cNvSpPr>
            <a:spLocks noGrp="1"/>
          </p:cNvSpPr>
          <p:nvPr>
            <p:ph type="body" sz="quarter" idx="15"/>
          </p:nvPr>
        </p:nvSpPr>
        <p:spPr>
          <a:xfrm>
            <a:off x="9299575" y="368300"/>
            <a:ext cx="2557463" cy="298450"/>
          </a:xfrm>
          <a:prstGeom prst="rect">
            <a:avLst/>
          </a:prstGeom>
        </p:spPr>
        <p:txBody>
          <a:bodyPr/>
          <a:lstStyle>
            <a:lvl1pPr marL="0" indent="0">
              <a:lnSpc>
                <a:spcPct val="100000"/>
              </a:lnSpc>
              <a:spcBef>
                <a:spcPts val="0"/>
              </a:spcBef>
              <a:buNone/>
              <a:defRPr sz="1050">
                <a:solidFill>
                  <a:schemeClr val="accent1"/>
                </a:solidFill>
                <a:latin typeface="Arial" panose="020B0604020202020204" pitchFamily="34" charset="0"/>
                <a:cs typeface="Arial" panose="020B0604020202020204" pitchFamily="34" charset="0"/>
              </a:defRPr>
            </a:lvl1pPr>
            <a:lvl2pPr marL="378000" indent="0">
              <a:lnSpc>
                <a:spcPct val="100000"/>
              </a:lnSpc>
              <a:buNone/>
              <a:defRPr sz="1050">
                <a:solidFill>
                  <a:schemeClr val="bg2"/>
                </a:solidFill>
                <a:latin typeface="Arial" panose="020B0604020202020204" pitchFamily="34" charset="0"/>
                <a:cs typeface="Arial" panose="020B0604020202020204" pitchFamily="34" charset="0"/>
              </a:defRPr>
            </a:lvl2pPr>
            <a:lvl3pPr marL="648000" indent="0">
              <a:lnSpc>
                <a:spcPct val="100000"/>
              </a:lnSpc>
              <a:buNone/>
              <a:defRPr sz="1050">
                <a:solidFill>
                  <a:schemeClr val="bg2"/>
                </a:solidFill>
                <a:latin typeface="Arial" panose="020B0604020202020204" pitchFamily="34" charset="0"/>
                <a:cs typeface="Arial" panose="020B0604020202020204" pitchFamily="34" charset="0"/>
              </a:defRPr>
            </a:lvl3pPr>
            <a:lvl4pPr marL="918000" indent="0">
              <a:lnSpc>
                <a:spcPct val="100000"/>
              </a:lnSpc>
              <a:buNone/>
              <a:defRPr sz="1050">
                <a:solidFill>
                  <a:schemeClr val="bg2"/>
                </a:solidFill>
                <a:latin typeface="Arial" panose="020B0604020202020204" pitchFamily="34" charset="0"/>
                <a:cs typeface="Arial" panose="020B0604020202020204" pitchFamily="34" charset="0"/>
              </a:defRPr>
            </a:lvl4pPr>
            <a:lvl5pPr marL="1188000" indent="0">
              <a:lnSpc>
                <a:spcPct val="100000"/>
              </a:lnSpc>
              <a:buNone/>
              <a:defRPr sz="1050">
                <a:solidFill>
                  <a:schemeClr val="bg2"/>
                </a:solidFill>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Bildplatzhalter 8" descr="Fremdlogo 4">
            <a:extLst>
              <a:ext uri="{FF2B5EF4-FFF2-40B4-BE49-F238E27FC236}">
                <a16:creationId xmlns:a16="http://schemas.microsoft.com/office/drawing/2014/main" id="{AB5F9309-A00E-AA12-16E8-AB47264A146C}"/>
              </a:ext>
            </a:extLst>
          </p:cNvPr>
          <p:cNvSpPr>
            <a:spLocks noGrp="1"/>
          </p:cNvSpPr>
          <p:nvPr>
            <p:ph type="pic" sz="quarter" idx="16"/>
          </p:nvPr>
        </p:nvSpPr>
        <p:spPr bwMode="white">
          <a:xfrm>
            <a:off x="9299575" y="5661138"/>
            <a:ext cx="1800000" cy="900000"/>
          </a:xfrm>
          <a:prstGeom prst="rect">
            <a:avLst/>
          </a:prstGeom>
        </p:spPr>
        <p:txBody>
          <a:bodyPr/>
          <a:lstStyle>
            <a:lvl1pPr>
              <a:defRPr>
                <a:solidFill>
                  <a:schemeClr val="accent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458561294"/>
      </p:ext>
    </p:extLst>
  </p:cSld>
  <p:clrMapOvr>
    <a:masterClrMapping/>
  </p:clrMapOvr>
  <p:extLst>
    <p:ext uri="{DCECCB84-F9BA-43D5-87BE-67443E8EF086}">
      <p15:sldGuideLst xmlns:p15="http://schemas.microsoft.com/office/powerpoint/2012/main">
        <p15:guide id="2" pos="7811" userDrawn="1">
          <p15:clr>
            <a:srgbClr val="FBAE40"/>
          </p15:clr>
        </p15:guide>
        <p15:guide id="5" orient="horz" pos="2160" userDrawn="1">
          <p15:clr>
            <a:srgbClr val="FBAE40"/>
          </p15:clr>
        </p15:guide>
        <p15:guide id="6" orient="horz" pos="1185" userDrawn="1">
          <p15:clr>
            <a:srgbClr val="FBAE40"/>
          </p15:clr>
        </p15:guide>
        <p15:guide id="7" pos="372" userDrawn="1">
          <p15:clr>
            <a:srgbClr val="FBAE40"/>
          </p15:clr>
        </p15:guide>
        <p15:guide id="8" orient="horz" pos="2092" userDrawn="1">
          <p15:clr>
            <a:srgbClr val="FBAE40"/>
          </p15:clr>
        </p15:guide>
        <p15:guide id="9" orient="horz" pos="2772" userDrawn="1">
          <p15:clr>
            <a:srgbClr val="FBAE40"/>
          </p15:clr>
        </p15:guide>
        <p15:guide id="10" orient="horz" pos="3045" userDrawn="1">
          <p15:clr>
            <a:srgbClr val="FBAE40"/>
          </p15:clr>
        </p15:guide>
        <p15:guide id="12" orient="horz" pos="4133" userDrawn="1">
          <p15:clr>
            <a:srgbClr val="FBAE40"/>
          </p15:clr>
        </p15:guide>
        <p15:guide id="13" pos="7176" userDrawn="1">
          <p15:clr>
            <a:srgbClr val="FBAE40"/>
          </p15:clr>
        </p15:guide>
        <p15:guide id="14" pos="995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el mit Grafik">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9AB50A7-6D35-8AE8-82AA-4473662FC4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912" y="374216"/>
            <a:ext cx="2808000" cy="313057"/>
          </a:xfrm>
          <a:prstGeom prst="rect">
            <a:avLst/>
          </a:prstGeom>
        </p:spPr>
      </p:pic>
      <p:sp>
        <p:nvSpPr>
          <p:cNvPr id="8" name="Textplatzhalter 7">
            <a:extLst>
              <a:ext uri="{FF2B5EF4-FFF2-40B4-BE49-F238E27FC236}">
                <a16:creationId xmlns:a16="http://schemas.microsoft.com/office/drawing/2014/main" id="{A56DFB73-932F-F00F-5C9B-46E7CB5DE70E}"/>
              </a:ext>
            </a:extLst>
          </p:cNvPr>
          <p:cNvSpPr>
            <a:spLocks noGrp="1"/>
          </p:cNvSpPr>
          <p:nvPr>
            <p:ph type="body" sz="quarter" idx="10"/>
          </p:nvPr>
        </p:nvSpPr>
        <p:spPr>
          <a:xfrm>
            <a:off x="442913" y="4848906"/>
            <a:ext cx="6300000" cy="1692000"/>
          </a:xfrm>
          <a:prstGeom prst="rect">
            <a:avLst/>
          </a:prstGeom>
        </p:spPr>
        <p:txBody>
          <a:bodyPr anchor="b" anchorCtr="0"/>
          <a:lstStyle>
            <a:lvl1pPr marL="0" indent="0">
              <a:lnSpc>
                <a:spcPct val="100000"/>
              </a:lnSpc>
              <a:spcBef>
                <a:spcPts val="0"/>
              </a:spcBef>
              <a:spcAft>
                <a:spcPts val="0"/>
              </a:spcAft>
              <a:buNone/>
              <a:defRPr>
                <a:solidFill>
                  <a:schemeClr val="bg1"/>
                </a:solidFill>
                <a:latin typeface="Avenir Next LT Pro" panose="020B0504020202020204" pitchFamily="34" charset="77"/>
                <a:cs typeface="Arial" panose="020B0604020202020204" pitchFamily="34" charset="0"/>
              </a:defRPr>
            </a:lvl1pPr>
            <a:lvl2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3pPr>
            <a:lvl4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4pPr>
            <a:lvl5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5pPr>
          </a:lstStyle>
          <a:p>
            <a:pPr lvl="0"/>
            <a:r>
              <a:rPr lang="de-DE"/>
              <a:t>Mastertextformat bearbeiten</a:t>
            </a:r>
          </a:p>
        </p:txBody>
      </p:sp>
      <p:sp>
        <p:nvSpPr>
          <p:cNvPr id="2" name="Titel 1">
            <a:extLst>
              <a:ext uri="{FF2B5EF4-FFF2-40B4-BE49-F238E27FC236}">
                <a16:creationId xmlns:a16="http://schemas.microsoft.com/office/drawing/2014/main" id="{4DE1F60B-AB84-B8C0-78FD-0AC04934446C}"/>
              </a:ext>
            </a:extLst>
          </p:cNvPr>
          <p:cNvSpPr>
            <a:spLocks noGrp="1"/>
          </p:cNvSpPr>
          <p:nvPr>
            <p:ph type="ctrTitle"/>
          </p:nvPr>
        </p:nvSpPr>
        <p:spPr>
          <a:xfrm>
            <a:off x="442912" y="1881188"/>
            <a:ext cx="6300000" cy="1440000"/>
          </a:xfrm>
          <a:prstGeom prst="rect">
            <a:avLst/>
          </a:prstGeom>
        </p:spPr>
        <p:txBody>
          <a:bodyPr anchor="t" anchorCtr="0"/>
          <a:lstStyle>
            <a:lvl1pPr algn="l">
              <a:lnSpc>
                <a:spcPct val="100000"/>
              </a:lnSpc>
              <a:defRPr sz="3600">
                <a:solidFill>
                  <a:schemeClr val="bg2"/>
                </a:solidFill>
                <a:latin typeface="Avenir Next LT Pro" panose="020B0504020202020204" pitchFamily="34" charset="77"/>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82F6E72D-E2CD-2B17-1692-0088D3E8DBE7}"/>
              </a:ext>
            </a:extLst>
          </p:cNvPr>
          <p:cNvSpPr>
            <a:spLocks noGrp="1"/>
          </p:cNvSpPr>
          <p:nvPr>
            <p:ph type="subTitle" idx="1"/>
          </p:nvPr>
        </p:nvSpPr>
        <p:spPr>
          <a:xfrm>
            <a:off x="442913" y="3429000"/>
            <a:ext cx="6300000" cy="972000"/>
          </a:xfrm>
          <a:prstGeom prst="rect">
            <a:avLst/>
          </a:prstGeom>
        </p:spPr>
        <p:txBody>
          <a:bodyPr/>
          <a:lstStyle>
            <a:lvl1pPr marL="0" indent="0" algn="l">
              <a:buNone/>
              <a:defRPr sz="1800">
                <a:solidFill>
                  <a:schemeClr val="bg1"/>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sp>
        <p:nvSpPr>
          <p:cNvPr id="12" name="Bildplatzhalter 8">
            <a:extLst>
              <a:ext uri="{FF2B5EF4-FFF2-40B4-BE49-F238E27FC236}">
                <a16:creationId xmlns:a16="http://schemas.microsoft.com/office/drawing/2014/main" id="{BBFB484B-BF8E-D0CE-E5B0-DAEC5F8128C5}"/>
              </a:ext>
            </a:extLst>
          </p:cNvPr>
          <p:cNvSpPr>
            <a:spLocks noGrp="1"/>
          </p:cNvSpPr>
          <p:nvPr>
            <p:ph type="pic" sz="quarter" idx="14"/>
          </p:nvPr>
        </p:nvSpPr>
        <p:spPr>
          <a:xfrm>
            <a:off x="7216800" y="0"/>
            <a:ext cx="4975200" cy="6858000"/>
          </a:xfrm>
          <a:prstGeom prst="rect">
            <a:avLst/>
          </a:prstGeom>
        </p:spPr>
        <p:txBody>
          <a:bodyPr/>
          <a:lstStyle>
            <a:lvl1pPr>
              <a:defRPr>
                <a:solidFill>
                  <a:schemeClr val="bg1"/>
                </a:solidFill>
                <a:latin typeface="Avenir Next LT Pro" panose="020B0504020202020204" pitchFamily="34" charset="77"/>
              </a:defRPr>
            </a:lvl1pPr>
          </a:lstStyle>
          <a:p>
            <a:r>
              <a:rPr lang="de-DE"/>
              <a:t>Bild durch Klicken auf Symbol hinzufügen</a:t>
            </a:r>
            <a:endParaRPr lang="de-DE" dirty="0"/>
          </a:p>
        </p:txBody>
      </p:sp>
    </p:spTree>
    <p:extLst>
      <p:ext uri="{BB962C8B-B14F-4D97-AF65-F5344CB8AC3E}">
        <p14:creationId xmlns:p14="http://schemas.microsoft.com/office/powerpoint/2010/main" val="3352237797"/>
      </p:ext>
    </p:extLst>
  </p:cSld>
  <p:clrMapOvr>
    <a:masterClrMapping/>
  </p:clrMapOvr>
  <p:extLst>
    <p:ext uri="{DCECCB84-F9BA-43D5-87BE-67443E8EF086}">
      <p15:sldGuideLst xmlns:p15="http://schemas.microsoft.com/office/powerpoint/2012/main">
        <p15:guide id="2" pos="6057" userDrawn="1">
          <p15:clr>
            <a:srgbClr val="FBAE40"/>
          </p15:clr>
        </p15:guide>
        <p15:guide id="5" orient="horz" pos="2160" userDrawn="1">
          <p15:clr>
            <a:srgbClr val="FBAE40"/>
          </p15:clr>
        </p15:guide>
        <p15:guide id="6" orient="horz" pos="1185" userDrawn="1">
          <p15:clr>
            <a:srgbClr val="FBAE40"/>
          </p15:clr>
        </p15:guide>
        <p15:guide id="7" pos="372" userDrawn="1">
          <p15:clr>
            <a:srgbClr val="FBAE40"/>
          </p15:clr>
        </p15:guide>
        <p15:guide id="8" orient="horz" pos="2092" userDrawn="1">
          <p15:clr>
            <a:srgbClr val="FBAE40"/>
          </p15:clr>
        </p15:guide>
        <p15:guide id="9" orient="horz" pos="2772" userDrawn="1">
          <p15:clr>
            <a:srgbClr val="FBAE40"/>
          </p15:clr>
        </p15:guide>
        <p15:guide id="10" orient="horz" pos="3045" userDrawn="1">
          <p15:clr>
            <a:srgbClr val="FBAE40"/>
          </p15:clr>
        </p15:guide>
        <p15:guide id="11" orient="horz" pos="4133" userDrawn="1">
          <p15:clr>
            <a:srgbClr val="FBAE40"/>
          </p15:clr>
        </p15:guide>
        <p15:guide id="12" pos="56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4" y="365127"/>
            <a:ext cx="11341100" cy="1325563"/>
          </a:xfrm>
          <a:prstGeom prst="rect">
            <a:avLst/>
          </a:prstGeom>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cxnSp>
        <p:nvCxnSpPr>
          <p:cNvPr id="5" name="Gerader Verbinder 4">
            <a:extLst>
              <a:ext uri="{FF2B5EF4-FFF2-40B4-BE49-F238E27FC236}">
                <a16:creationId xmlns:a16="http://schemas.microsoft.com/office/drawing/2014/main" id="{D22DFAC7-A0DA-57B4-1A4E-570797EC71DB}"/>
              </a:ext>
              <a:ext uri="{C183D7F6-B498-43B3-948B-1728B52AA6E4}">
                <adec:decorative xmlns:adec="http://schemas.microsoft.com/office/drawing/2017/decorative" val="1"/>
              </a:ext>
            </a:extLst>
          </p:cNvPr>
          <p:cNvCxnSpPr>
            <a:cxnSpLocks/>
          </p:cNvCxnSpPr>
          <p:nvPr/>
        </p:nvCxnSpPr>
        <p:spPr>
          <a:xfrm>
            <a:off x="442914" y="1881188"/>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A693DD3-DFBA-AF7E-DE27-B3BD7C50E686}"/>
              </a:ext>
              <a:ext uri="{C183D7F6-B498-43B3-948B-1728B52AA6E4}">
                <adec:decorative xmlns:adec="http://schemas.microsoft.com/office/drawing/2017/decorative" val="1"/>
              </a:ext>
            </a:extLst>
          </p:cNvPr>
          <p:cNvCxnSpPr>
            <a:cxnSpLocks/>
          </p:cNvCxnSpPr>
          <p:nvPr/>
        </p:nvCxnSpPr>
        <p:spPr>
          <a:xfrm>
            <a:off x="442914" y="6225495"/>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BCA7B009-98CE-F711-86B1-0FBDC39FD43B}"/>
              </a:ext>
            </a:extLst>
          </p:cNvPr>
          <p:cNvSpPr>
            <a:spLocks noGrp="1"/>
          </p:cNvSpPr>
          <p:nvPr>
            <p:ph type="body" sz="quarter" idx="13"/>
          </p:nvPr>
        </p:nvSpPr>
        <p:spPr>
          <a:xfrm>
            <a:off x="442914" y="1881190"/>
            <a:ext cx="11341099" cy="4319587"/>
          </a:xfrm>
          <a:prstGeom prst="rect">
            <a:avLst/>
          </a:prstGeom>
        </p:spPr>
        <p:txBody>
          <a:bodyPr tIns="10800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8C1B69BD-7D5E-0F33-3AA4-35A1FB4D54CF}"/>
              </a:ext>
            </a:extLst>
          </p:cNvPr>
          <p:cNvSpPr>
            <a:spLocks noGrp="1"/>
          </p:cNvSpPr>
          <p:nvPr>
            <p:ph type="ftr" sz="quarter" idx="14"/>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3598922921"/>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mit Grafik">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9AB50A7-6D35-8AE8-82AA-4473662FC4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912" y="374216"/>
            <a:ext cx="2808000" cy="313057"/>
          </a:xfrm>
          <a:prstGeom prst="rect">
            <a:avLst/>
          </a:prstGeom>
        </p:spPr>
      </p:pic>
      <p:sp>
        <p:nvSpPr>
          <p:cNvPr id="8" name="Textplatzhalter 7">
            <a:extLst>
              <a:ext uri="{FF2B5EF4-FFF2-40B4-BE49-F238E27FC236}">
                <a16:creationId xmlns:a16="http://schemas.microsoft.com/office/drawing/2014/main" id="{A56DFB73-932F-F00F-5C9B-46E7CB5DE70E}"/>
              </a:ext>
            </a:extLst>
          </p:cNvPr>
          <p:cNvSpPr>
            <a:spLocks noGrp="1"/>
          </p:cNvSpPr>
          <p:nvPr>
            <p:ph type="body" sz="quarter" idx="10"/>
          </p:nvPr>
        </p:nvSpPr>
        <p:spPr>
          <a:xfrm>
            <a:off x="442913" y="4848906"/>
            <a:ext cx="6300000" cy="1692000"/>
          </a:xfrm>
        </p:spPr>
        <p:txBody>
          <a:bodyPr anchor="b" anchorCtr="0"/>
          <a:lstStyle>
            <a:lvl1pPr marL="0" indent="0">
              <a:lnSpc>
                <a:spcPct val="100000"/>
              </a:lnSpc>
              <a:spcBef>
                <a:spcPts val="0"/>
              </a:spcBef>
              <a:spcAft>
                <a:spcPts val="0"/>
              </a:spcAft>
              <a:buNone/>
              <a:defRPr>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3pPr>
            <a:lvl4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4pPr>
            <a:lvl5pPr marL="0" indent="0">
              <a:lnSpc>
                <a:spcPct val="100000"/>
              </a:lnSpc>
              <a:spcBef>
                <a:spcPts val="0"/>
              </a:spcBef>
              <a:spcAft>
                <a:spcPts val="0"/>
              </a:spcAft>
              <a:buNone/>
              <a:defRPr>
                <a:solidFill>
                  <a:schemeClr val="bg2"/>
                </a:solidFill>
                <a:latin typeface="Arial" panose="020B0604020202020204" pitchFamily="34" charset="0"/>
                <a:cs typeface="Arial" panose="020B0604020202020204" pitchFamily="34" charset="0"/>
              </a:defRPr>
            </a:lvl5pPr>
          </a:lstStyle>
          <a:p>
            <a:pPr lvl="0"/>
            <a:r>
              <a:rPr lang="de-DE"/>
              <a:t>Mastertextformat bearbeiten</a:t>
            </a:r>
          </a:p>
        </p:txBody>
      </p:sp>
      <p:sp>
        <p:nvSpPr>
          <p:cNvPr id="2" name="Titel 1">
            <a:extLst>
              <a:ext uri="{FF2B5EF4-FFF2-40B4-BE49-F238E27FC236}">
                <a16:creationId xmlns:a16="http://schemas.microsoft.com/office/drawing/2014/main" id="{4DE1F60B-AB84-B8C0-78FD-0AC04934446C}"/>
              </a:ext>
            </a:extLst>
          </p:cNvPr>
          <p:cNvSpPr>
            <a:spLocks noGrp="1"/>
          </p:cNvSpPr>
          <p:nvPr>
            <p:ph type="ctrTitle"/>
          </p:nvPr>
        </p:nvSpPr>
        <p:spPr>
          <a:xfrm>
            <a:off x="442912" y="1881188"/>
            <a:ext cx="6300000" cy="1440000"/>
          </a:xfrm>
        </p:spPr>
        <p:txBody>
          <a:bodyPr anchor="t" anchorCtr="0"/>
          <a:lstStyle>
            <a:lvl1pPr algn="l">
              <a:lnSpc>
                <a:spcPct val="100000"/>
              </a:lnSpc>
              <a:defRPr sz="3600">
                <a:solidFill>
                  <a:schemeClr val="bg2"/>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82F6E72D-E2CD-2B17-1692-0088D3E8DBE7}"/>
              </a:ext>
            </a:extLst>
          </p:cNvPr>
          <p:cNvSpPr>
            <a:spLocks noGrp="1"/>
          </p:cNvSpPr>
          <p:nvPr>
            <p:ph type="subTitle" idx="1"/>
          </p:nvPr>
        </p:nvSpPr>
        <p:spPr>
          <a:xfrm>
            <a:off x="442913" y="3429000"/>
            <a:ext cx="6300000" cy="972000"/>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sp>
        <p:nvSpPr>
          <p:cNvPr id="12" name="Bildplatzhalter 8">
            <a:extLst>
              <a:ext uri="{FF2B5EF4-FFF2-40B4-BE49-F238E27FC236}">
                <a16:creationId xmlns:a16="http://schemas.microsoft.com/office/drawing/2014/main" id="{BBFB484B-BF8E-D0CE-E5B0-DAEC5F8128C5}"/>
              </a:ext>
            </a:extLst>
          </p:cNvPr>
          <p:cNvSpPr>
            <a:spLocks noGrp="1"/>
          </p:cNvSpPr>
          <p:nvPr>
            <p:ph type="pic" sz="quarter" idx="14"/>
          </p:nvPr>
        </p:nvSpPr>
        <p:spPr>
          <a:xfrm>
            <a:off x="7216800" y="0"/>
            <a:ext cx="4975200" cy="6858000"/>
          </a:xfrm>
        </p:spPr>
        <p:txBody>
          <a:bodyPr/>
          <a:lstStyle>
            <a:lvl1pPr>
              <a:defRPr>
                <a:solidFill>
                  <a:schemeClr val="bg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845229887"/>
      </p:ext>
    </p:extLst>
  </p:cSld>
  <p:clrMapOvr>
    <a:masterClrMapping/>
  </p:clrMapOvr>
  <p:extLst>
    <p:ext uri="{DCECCB84-F9BA-43D5-87BE-67443E8EF086}">
      <p15:sldGuideLst xmlns:p15="http://schemas.microsoft.com/office/powerpoint/2012/main">
        <p15:guide id="2" pos="6057" userDrawn="1">
          <p15:clr>
            <a:srgbClr val="FBAE40"/>
          </p15:clr>
        </p15:guide>
        <p15:guide id="5" orient="horz" pos="2160" userDrawn="1">
          <p15:clr>
            <a:srgbClr val="FBAE40"/>
          </p15:clr>
        </p15:guide>
        <p15:guide id="6" orient="horz" pos="1185" userDrawn="1">
          <p15:clr>
            <a:srgbClr val="FBAE40"/>
          </p15:clr>
        </p15:guide>
        <p15:guide id="7" pos="372" userDrawn="1">
          <p15:clr>
            <a:srgbClr val="FBAE40"/>
          </p15:clr>
        </p15:guide>
        <p15:guide id="8" orient="horz" pos="2092" userDrawn="1">
          <p15:clr>
            <a:srgbClr val="FBAE40"/>
          </p15:clr>
        </p15:guide>
        <p15:guide id="9" orient="horz" pos="2772" userDrawn="1">
          <p15:clr>
            <a:srgbClr val="FBAE40"/>
          </p15:clr>
        </p15:guide>
        <p15:guide id="10" orient="horz" pos="3045" userDrawn="1">
          <p15:clr>
            <a:srgbClr val="FBAE40"/>
          </p15:clr>
        </p15:guide>
        <p15:guide id="11" orient="horz" pos="4133" userDrawn="1">
          <p15:clr>
            <a:srgbClr val="FBAE40"/>
          </p15:clr>
        </p15:guide>
        <p15:guide id="12" pos="566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4" y="365127"/>
            <a:ext cx="11341100" cy="1325563"/>
          </a:xfrm>
          <a:prstGeom prst="rect">
            <a:avLst/>
          </a:prstGeom>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cxnSp>
        <p:nvCxnSpPr>
          <p:cNvPr id="5" name="Gerader Verbinder 4">
            <a:extLst>
              <a:ext uri="{FF2B5EF4-FFF2-40B4-BE49-F238E27FC236}">
                <a16:creationId xmlns:a16="http://schemas.microsoft.com/office/drawing/2014/main" id="{D22DFAC7-A0DA-57B4-1A4E-570797EC71DB}"/>
              </a:ext>
              <a:ext uri="{C183D7F6-B498-43B3-948B-1728B52AA6E4}">
                <adec:decorative xmlns:adec="http://schemas.microsoft.com/office/drawing/2017/decorative" val="1"/>
              </a:ext>
            </a:extLst>
          </p:cNvPr>
          <p:cNvCxnSpPr>
            <a:cxnSpLocks/>
          </p:cNvCxnSpPr>
          <p:nvPr/>
        </p:nvCxnSpPr>
        <p:spPr>
          <a:xfrm>
            <a:off x="442914" y="1881188"/>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A693DD3-DFBA-AF7E-DE27-B3BD7C50E686}"/>
              </a:ext>
              <a:ext uri="{C183D7F6-B498-43B3-948B-1728B52AA6E4}">
                <adec:decorative xmlns:adec="http://schemas.microsoft.com/office/drawing/2017/decorative" val="1"/>
              </a:ext>
            </a:extLst>
          </p:cNvPr>
          <p:cNvCxnSpPr>
            <a:cxnSpLocks/>
          </p:cNvCxnSpPr>
          <p:nvPr/>
        </p:nvCxnSpPr>
        <p:spPr>
          <a:xfrm>
            <a:off x="442914" y="6232752"/>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platzhalter 5">
            <a:extLst>
              <a:ext uri="{FF2B5EF4-FFF2-40B4-BE49-F238E27FC236}">
                <a16:creationId xmlns:a16="http://schemas.microsoft.com/office/drawing/2014/main" id="{C4364C52-98A1-B1BF-95F1-E63754CB0E97}"/>
              </a:ext>
            </a:extLst>
          </p:cNvPr>
          <p:cNvSpPr>
            <a:spLocks noGrp="1"/>
          </p:cNvSpPr>
          <p:nvPr>
            <p:ph type="body" sz="quarter" idx="13"/>
          </p:nvPr>
        </p:nvSpPr>
        <p:spPr>
          <a:xfrm>
            <a:off x="442913" y="1881190"/>
            <a:ext cx="11341099" cy="4319587"/>
          </a:xfrm>
          <a:prstGeom prst="rect">
            <a:avLst/>
          </a:prstGeom>
        </p:spPr>
        <p:txBody>
          <a:bodyPr tIns="108000" numCol="2" spcCol="36000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BC8908A9-0F9F-ADE1-721F-DE9D5B086B9A}"/>
              </a:ext>
            </a:extLst>
          </p:cNvPr>
          <p:cNvSpPr>
            <a:spLocks noGrp="1"/>
          </p:cNvSpPr>
          <p:nvPr>
            <p:ph type="ftr" sz="quarter" idx="14"/>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1485965150"/>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1071" userDrawn="1">
          <p15:clr>
            <a:srgbClr val="FBAE40"/>
          </p15:clr>
        </p15:guide>
        <p15:guide id="6" orient="horz" pos="232" userDrawn="1">
          <p15:clr>
            <a:srgbClr val="FBAE40"/>
          </p15:clr>
        </p15:guide>
        <p15:guide id="7" orient="horz" pos="392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Kapitel-Tre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D3F0E-4D48-B8EA-224A-465A8DFA4936}"/>
              </a:ext>
            </a:extLst>
          </p:cNvPr>
          <p:cNvSpPr>
            <a:spLocks noGrp="1"/>
          </p:cNvSpPr>
          <p:nvPr>
            <p:ph type="title"/>
          </p:nvPr>
        </p:nvSpPr>
        <p:spPr>
          <a:xfrm>
            <a:off x="442800" y="1882800"/>
            <a:ext cx="11340000" cy="1440000"/>
          </a:xfrm>
          <a:prstGeom prst="rect">
            <a:avLst/>
          </a:prstGeom>
        </p:spPr>
        <p:txBody>
          <a:bodyPr anchor="t" anchorCtr="0"/>
          <a:lstStyle>
            <a:lvl1pPr>
              <a:lnSpc>
                <a:spcPct val="100000"/>
              </a:lnSpc>
              <a:defRPr sz="3600"/>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26160AD8-DE9A-9AAD-4D0F-7EA0D507443C}"/>
              </a:ext>
            </a:extLst>
          </p:cNvPr>
          <p:cNvSpPr>
            <a:spLocks noGrp="1"/>
          </p:cNvSpPr>
          <p:nvPr>
            <p:ph type="body" idx="1"/>
          </p:nvPr>
        </p:nvSpPr>
        <p:spPr>
          <a:xfrm>
            <a:off x="442800" y="3430800"/>
            <a:ext cx="11340000" cy="972000"/>
          </a:xfrm>
          <a:prstGeom prst="rect">
            <a:avLst/>
          </a:prstGeo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7" name="Datumsplatzhalter 6">
            <a:extLst>
              <a:ext uri="{FF2B5EF4-FFF2-40B4-BE49-F238E27FC236}">
                <a16:creationId xmlns:a16="http://schemas.microsoft.com/office/drawing/2014/main" id="{11AACC7D-9991-7ED0-3156-F966506222E6}"/>
              </a:ext>
            </a:extLst>
          </p:cNvPr>
          <p:cNvSpPr>
            <a:spLocks noGrp="1"/>
          </p:cNvSpPr>
          <p:nvPr>
            <p:ph type="dt" sz="half" idx="10"/>
          </p:nvPr>
        </p:nvSpPr>
        <p:spPr/>
        <p:txBody>
          <a:bodyPr/>
          <a:lstStyle/>
          <a:p>
            <a:r>
              <a:rPr lang="de-DE"/>
              <a:t>WiSe 2023 / 2024</a:t>
            </a:r>
            <a:endParaRPr lang="de-DE" dirty="0"/>
          </a:p>
        </p:txBody>
      </p:sp>
      <p:sp>
        <p:nvSpPr>
          <p:cNvPr id="8" name="Fußzeilenplatzhalter 7">
            <a:extLst>
              <a:ext uri="{FF2B5EF4-FFF2-40B4-BE49-F238E27FC236}">
                <a16:creationId xmlns:a16="http://schemas.microsoft.com/office/drawing/2014/main" id="{F97C3C8C-FBE5-D668-6000-A0936F2693F7}"/>
              </a:ext>
            </a:extLst>
          </p:cNvPr>
          <p:cNvSpPr>
            <a:spLocks noGrp="1"/>
          </p:cNvSpPr>
          <p:nvPr>
            <p:ph type="ftr" sz="quarter" idx="11"/>
          </p:nvPr>
        </p:nvSpPr>
        <p:spPr/>
        <p:txBody>
          <a:bodyPr/>
          <a:lstStyle/>
          <a:p>
            <a:r>
              <a:rPr lang="de-DE"/>
              <a:t>Materialsammlung zum Praktikum Chemie 			Robin Gundert		</a:t>
            </a:r>
            <a:endParaRPr lang="de-DE" dirty="0"/>
          </a:p>
        </p:txBody>
      </p:sp>
      <p:sp>
        <p:nvSpPr>
          <p:cNvPr id="9" name="Foliennummernplatzhalter 8">
            <a:extLst>
              <a:ext uri="{FF2B5EF4-FFF2-40B4-BE49-F238E27FC236}">
                <a16:creationId xmlns:a16="http://schemas.microsoft.com/office/drawing/2014/main" id="{2C87C94C-59AE-DD77-EDD5-E2040DC3A8D5}"/>
              </a:ext>
            </a:extLst>
          </p:cNvPr>
          <p:cNvSpPr>
            <a:spLocks noGrp="1"/>
          </p:cNvSpPr>
          <p:nvPr>
            <p:ph type="sldNum" sz="quarter" idx="12"/>
          </p:nvPr>
        </p:nvSpPr>
        <p:spPr/>
        <p:txBody>
          <a:bodyPr/>
          <a:lstStyle/>
          <a:p>
            <a:fld id="{C2571F0E-BA57-4409-A3A5-945CC828A36E}" type="slidenum">
              <a:rPr lang="de-DE" smtClean="0"/>
              <a:pPr/>
              <a:t>‹Nr.›</a:t>
            </a:fld>
            <a:endParaRPr lang="de-DE" dirty="0"/>
          </a:p>
        </p:txBody>
      </p:sp>
      <p:pic>
        <p:nvPicPr>
          <p:cNvPr id="4" name="Grafik 3">
            <a:extLst>
              <a:ext uri="{FF2B5EF4-FFF2-40B4-BE49-F238E27FC236}">
                <a16:creationId xmlns:a16="http://schemas.microsoft.com/office/drawing/2014/main" id="{8561F5AD-D16A-9054-3F9E-7557F7F430D0}"/>
              </a:ext>
              <a:ext uri="{C183D7F6-B498-43B3-948B-1728B52AA6E4}">
                <adec:decorative xmlns:adec="http://schemas.microsoft.com/office/drawing/2017/decorative" val="1"/>
              </a:ext>
            </a:extLst>
          </p:cNvPr>
          <p:cNvPicPr>
            <a:picLocks noChangeAspect="1"/>
          </p:cNvPicPr>
          <p:nvPr/>
        </p:nvPicPr>
        <p:blipFill rotWithShape="1">
          <a:blip r:embed="rId2">
            <a:alphaModFix amt="30000"/>
          </a:blip>
          <a:srcRect r="14894" b="9397"/>
          <a:stretch/>
        </p:blipFill>
        <p:spPr>
          <a:xfrm>
            <a:off x="6096000" y="368301"/>
            <a:ext cx="6096000" cy="6489701"/>
          </a:xfrm>
          <a:prstGeom prst="rect">
            <a:avLst/>
          </a:prstGeom>
        </p:spPr>
      </p:pic>
    </p:spTree>
    <p:extLst>
      <p:ext uri="{BB962C8B-B14F-4D97-AF65-F5344CB8AC3E}">
        <p14:creationId xmlns:p14="http://schemas.microsoft.com/office/powerpoint/2010/main" val="4236546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185" userDrawn="1">
          <p15:clr>
            <a:srgbClr val="FBAE40"/>
          </p15:clr>
        </p15:guide>
        <p15:guide id="3" pos="372" userDrawn="1">
          <p15:clr>
            <a:srgbClr val="FBAE40"/>
          </p15:clr>
        </p15:guide>
        <p15:guide id="4" pos="9897" userDrawn="1">
          <p15:clr>
            <a:srgbClr val="FBAE40"/>
          </p15:clr>
        </p15:guide>
        <p15:guide id="5" orient="horz" pos="2092" userDrawn="1">
          <p15:clr>
            <a:srgbClr val="FBAE40"/>
          </p15:clr>
        </p15:guide>
        <p15:guide id="6" orient="horz" pos="277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5" name="Textplatzhalter 4">
            <a:extLst>
              <a:ext uri="{FF2B5EF4-FFF2-40B4-BE49-F238E27FC236}">
                <a16:creationId xmlns:a16="http://schemas.microsoft.com/office/drawing/2014/main" id="{342F62DA-C002-970B-9E7C-014D632FB916}"/>
              </a:ext>
            </a:extLst>
          </p:cNvPr>
          <p:cNvSpPr>
            <a:spLocks noGrp="1"/>
          </p:cNvSpPr>
          <p:nvPr>
            <p:ph type="body" sz="quarter" idx="13"/>
          </p:nvPr>
        </p:nvSpPr>
        <p:spPr>
          <a:xfrm>
            <a:off x="442913" y="980728"/>
            <a:ext cx="11341099" cy="52200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E88AF623-594D-7EA5-A405-8FC98AB7A92C}"/>
              </a:ext>
            </a:extLst>
          </p:cNvPr>
          <p:cNvSpPr>
            <a:spLocks noGrp="1"/>
          </p:cNvSpPr>
          <p:nvPr>
            <p:ph type="ftr" sz="quarter" idx="14"/>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4272388973"/>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1101552"/>
            <a:ext cx="5400000" cy="5099225"/>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5">
            <a:extLst>
              <a:ext uri="{FF2B5EF4-FFF2-40B4-BE49-F238E27FC236}">
                <a16:creationId xmlns:a16="http://schemas.microsoft.com/office/drawing/2014/main" id="{92B357CC-9A14-1036-8164-DB548FF83421}"/>
              </a:ext>
            </a:extLst>
          </p:cNvPr>
          <p:cNvSpPr>
            <a:spLocks noGrp="1"/>
          </p:cNvSpPr>
          <p:nvPr>
            <p:ph type="body" sz="quarter" idx="14"/>
          </p:nvPr>
        </p:nvSpPr>
        <p:spPr>
          <a:xfrm>
            <a:off x="6384013" y="1101550"/>
            <a:ext cx="5400000" cy="5099225"/>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69502141"/>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1071" userDrawn="1">
          <p15:clr>
            <a:srgbClr val="FBAE40"/>
          </p15:clr>
        </p15:guide>
        <p15:guide id="9" orient="horz" pos="232" userDrawn="1">
          <p15:clr>
            <a:srgbClr val="FBAE40"/>
          </p15:clr>
        </p15:guide>
        <p15:guide id="10" orient="horz" pos="390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zweispaltig mit Überschrif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F4A7C4-025F-8CB7-8150-07678C965CB8}"/>
              </a:ext>
            </a:extLst>
          </p:cNvPr>
          <p:cNvSpPr>
            <a:spLocks noGrp="1"/>
          </p:cNvSpPr>
          <p:nvPr>
            <p:ph type="title"/>
          </p:nvPr>
        </p:nvSpPr>
        <p:spPr>
          <a:xfrm>
            <a:off x="442915" y="365127"/>
            <a:ext cx="11341100" cy="475200"/>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2C97C0F3-9E07-288D-D732-8748F4B6257F}"/>
              </a:ext>
            </a:extLst>
          </p:cNvPr>
          <p:cNvSpPr>
            <a:spLocks noGrp="1"/>
          </p:cNvSpPr>
          <p:nvPr>
            <p:ph type="body" idx="1"/>
          </p:nvPr>
        </p:nvSpPr>
        <p:spPr>
          <a:xfrm>
            <a:off x="442912" y="1009084"/>
            <a:ext cx="5400675" cy="647700"/>
          </a:xfrm>
          <a:prstGeom prst="rect">
            <a:avLst/>
          </a:prstGeom>
        </p:spPr>
        <p:txBody>
          <a:bodyPr anchor="t" anchorCtr="0"/>
          <a:lstStyle>
            <a:lvl1pPr marL="0" indent="0">
              <a:buNone/>
              <a:defRPr sz="1350" b="1">
                <a:solidFill>
                  <a:schemeClr val="accent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5" name="Textplatzhalter 4">
            <a:extLst>
              <a:ext uri="{FF2B5EF4-FFF2-40B4-BE49-F238E27FC236}">
                <a16:creationId xmlns:a16="http://schemas.microsoft.com/office/drawing/2014/main" id="{42A95515-7113-4A8A-DBB8-3B5D0E9D3DFB}"/>
              </a:ext>
            </a:extLst>
          </p:cNvPr>
          <p:cNvSpPr>
            <a:spLocks noGrp="1"/>
          </p:cNvSpPr>
          <p:nvPr>
            <p:ph type="body" sz="quarter" idx="3"/>
          </p:nvPr>
        </p:nvSpPr>
        <p:spPr>
          <a:xfrm>
            <a:off x="6382364" y="1009084"/>
            <a:ext cx="5400975" cy="647700"/>
          </a:xfrm>
          <a:prstGeom prst="rect">
            <a:avLst/>
          </a:prstGeom>
        </p:spPr>
        <p:txBody>
          <a:bodyPr anchor="t" anchorCtr="0"/>
          <a:lstStyle>
            <a:lvl1pPr marL="0" indent="0">
              <a:buNone/>
              <a:defRPr sz="1350" b="1">
                <a:solidFill>
                  <a:schemeClr val="accent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10" name="Datumsplatzhalter 9">
            <a:extLst>
              <a:ext uri="{FF2B5EF4-FFF2-40B4-BE49-F238E27FC236}">
                <a16:creationId xmlns:a16="http://schemas.microsoft.com/office/drawing/2014/main" id="{1A9D2A0A-3FAF-C915-DBA8-85CB745E1830}"/>
              </a:ext>
            </a:extLst>
          </p:cNvPr>
          <p:cNvSpPr>
            <a:spLocks noGrp="1"/>
          </p:cNvSpPr>
          <p:nvPr>
            <p:ph type="dt" sz="half" idx="10"/>
          </p:nvPr>
        </p:nvSpPr>
        <p:spPr/>
        <p:txBody>
          <a:bodyPr/>
          <a:lstStyle/>
          <a:p>
            <a:r>
              <a:rPr lang="de-DE"/>
              <a:t>WiSe 2023 / 2024</a:t>
            </a:r>
            <a:endParaRPr lang="de-DE" dirty="0"/>
          </a:p>
        </p:txBody>
      </p:sp>
      <p:sp>
        <p:nvSpPr>
          <p:cNvPr id="11" name="Fußzeilenplatzhalter 10">
            <a:extLst>
              <a:ext uri="{FF2B5EF4-FFF2-40B4-BE49-F238E27FC236}">
                <a16:creationId xmlns:a16="http://schemas.microsoft.com/office/drawing/2014/main" id="{5E0BC3A5-4C44-AD2E-7EA1-764592E8DF00}"/>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2" name="Foliennummernplatzhalter 11">
            <a:extLst>
              <a:ext uri="{FF2B5EF4-FFF2-40B4-BE49-F238E27FC236}">
                <a16:creationId xmlns:a16="http://schemas.microsoft.com/office/drawing/2014/main" id="{016071D5-87AC-52B7-7B68-30FBE98B8E9A}"/>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7" name="Textplatzhalter 5">
            <a:extLst>
              <a:ext uri="{FF2B5EF4-FFF2-40B4-BE49-F238E27FC236}">
                <a16:creationId xmlns:a16="http://schemas.microsoft.com/office/drawing/2014/main" id="{50BAB8F2-A7BB-5C78-DC67-56B395ED6852}"/>
              </a:ext>
            </a:extLst>
          </p:cNvPr>
          <p:cNvSpPr>
            <a:spLocks noGrp="1"/>
          </p:cNvSpPr>
          <p:nvPr>
            <p:ph type="body" sz="quarter" idx="13"/>
          </p:nvPr>
        </p:nvSpPr>
        <p:spPr>
          <a:xfrm>
            <a:off x="442912" y="1656784"/>
            <a:ext cx="5400000" cy="454399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5">
            <a:extLst>
              <a:ext uri="{FF2B5EF4-FFF2-40B4-BE49-F238E27FC236}">
                <a16:creationId xmlns:a16="http://schemas.microsoft.com/office/drawing/2014/main" id="{2A0034E0-4B18-95C8-1C2F-94E89090437C}"/>
              </a:ext>
            </a:extLst>
          </p:cNvPr>
          <p:cNvSpPr>
            <a:spLocks noGrp="1"/>
          </p:cNvSpPr>
          <p:nvPr>
            <p:ph type="body" sz="quarter" idx="14"/>
          </p:nvPr>
        </p:nvSpPr>
        <p:spPr>
          <a:xfrm>
            <a:off x="6383339" y="1656784"/>
            <a:ext cx="5400000" cy="4544104"/>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492097278"/>
      </p:ext>
    </p:extLst>
  </p:cSld>
  <p:clrMapOvr>
    <a:masterClrMapping/>
  </p:clrMapOvr>
  <p:extLst>
    <p:ext uri="{DCECCB84-F9BA-43D5-87BE-67443E8EF086}">
      <p15:sldGuideLst xmlns:p15="http://schemas.microsoft.com/office/powerpoint/2012/main">
        <p15:guide id="1" pos="4908" userDrawn="1">
          <p15:clr>
            <a:srgbClr val="FBAE40"/>
          </p15:clr>
        </p15:guide>
        <p15:guide id="4" orient="horz" pos="1185" userDrawn="1">
          <p15:clr>
            <a:srgbClr val="FBAE40"/>
          </p15:clr>
        </p15:guide>
        <p15:guide id="5" orient="horz" pos="1593" userDrawn="1">
          <p15:clr>
            <a:srgbClr val="FBAE40"/>
          </p15:clr>
        </p15:guide>
        <p15:guide id="6" pos="5361" userDrawn="1">
          <p15:clr>
            <a:srgbClr val="FBAE40"/>
          </p15:clr>
        </p15:guide>
        <p15:guide id="7" pos="372" userDrawn="1">
          <p15:clr>
            <a:srgbClr val="FBAE40"/>
          </p15:clr>
        </p15:guide>
        <p15:guide id="8" pos="9897" userDrawn="1">
          <p15:clr>
            <a:srgbClr val="FBAE40"/>
          </p15:clr>
        </p15:guide>
        <p15:guide id="9" orient="horz" pos="232" userDrawn="1">
          <p15:clr>
            <a:srgbClr val="FBAE40"/>
          </p15:clr>
        </p15:guide>
        <p15:guide id="10" orient="horz" pos="1071" userDrawn="1">
          <p15:clr>
            <a:srgbClr val="FBAE40"/>
          </p15:clr>
        </p15:guide>
        <p15:guide id="11" orient="horz" pos="390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mit Grafik recht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B7E1EDD9-4925-1F24-10E5-D3A9F49FA098}"/>
              </a:ext>
            </a:extLst>
          </p:cNvPr>
          <p:cNvSpPr>
            <a:spLocks noGrp="1"/>
          </p:cNvSpPr>
          <p:nvPr>
            <p:ph type="pic" sz="quarter" idx="13"/>
          </p:nvPr>
        </p:nvSpPr>
        <p:spPr>
          <a:xfrm>
            <a:off x="7212013" y="0"/>
            <a:ext cx="4979987" cy="6858000"/>
          </a:xfrm>
          <a:prstGeom prst="rect">
            <a:avLst/>
          </a:prstGeom>
        </p:spPr>
        <p:txBody>
          <a:bodyPr/>
          <a:lstStyle/>
          <a:p>
            <a:r>
              <a:rPr lang="de-DE"/>
              <a:t>Bild durch Klicken auf Symbol hinzufügen</a:t>
            </a:r>
          </a:p>
        </p:txBody>
      </p:sp>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3" y="365127"/>
            <a:ext cx="6480000" cy="1325563"/>
          </a:xfrm>
          <a:prstGeom prst="rect">
            <a:avLst/>
          </a:prstGeom>
        </p:spPr>
        <p:txBody>
          <a:bodyPr/>
          <a:lstStyle/>
          <a:p>
            <a:r>
              <a:rPr lang="de-DE"/>
              <a:t>Mastertitelformat bearbeiten</a:t>
            </a:r>
            <a:endParaRPr lang="de-DE" dirty="0"/>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4" name="Textplatzhalter 5">
            <a:extLst>
              <a:ext uri="{FF2B5EF4-FFF2-40B4-BE49-F238E27FC236}">
                <a16:creationId xmlns:a16="http://schemas.microsoft.com/office/drawing/2014/main" id="{7FE1C6C9-F1BB-1FEC-A71A-7BC83427071B}"/>
              </a:ext>
            </a:extLst>
          </p:cNvPr>
          <p:cNvSpPr>
            <a:spLocks noGrp="1"/>
          </p:cNvSpPr>
          <p:nvPr>
            <p:ph type="body" sz="quarter" idx="14"/>
          </p:nvPr>
        </p:nvSpPr>
        <p:spPr>
          <a:xfrm>
            <a:off x="442913" y="1881190"/>
            <a:ext cx="6481763" cy="431958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07FBAD93-250B-598A-7686-84F8A0BA2C14}"/>
              </a:ext>
            </a:extLst>
          </p:cNvPr>
          <p:cNvSpPr>
            <a:spLocks noGrp="1"/>
          </p:cNvSpPr>
          <p:nvPr>
            <p:ph type="ftr" sz="quarter" idx="15"/>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272220115"/>
      </p:ext>
    </p:extLst>
  </p:cSld>
  <p:clrMapOvr>
    <a:masterClrMapping/>
  </p:clrMapOvr>
  <p:extLst>
    <p:ext uri="{DCECCB84-F9BA-43D5-87BE-67443E8EF086}">
      <p15:sldGuideLst xmlns:p15="http://schemas.microsoft.com/office/powerpoint/2012/main">
        <p15:guide id="2" pos="6057" userDrawn="1">
          <p15:clr>
            <a:srgbClr val="FBAE40"/>
          </p15:clr>
        </p15:guide>
        <p15:guide id="4" orient="horz" pos="1185" userDrawn="1">
          <p15:clr>
            <a:srgbClr val="FBAE40"/>
          </p15:clr>
        </p15:guide>
        <p15:guide id="5" pos="5816" userDrawn="1">
          <p15:clr>
            <a:srgbClr val="FBAE40"/>
          </p15:clr>
        </p15:guide>
        <p15:guide id="6" pos="372" userDrawn="1">
          <p15:clr>
            <a:srgbClr val="FBAE40"/>
          </p15:clr>
        </p15:guide>
        <p15:guide id="7" orient="horz" pos="232" userDrawn="1">
          <p15:clr>
            <a:srgbClr val="FBAE40"/>
          </p15:clr>
        </p15:guide>
        <p15:guide id="8" orient="horz" pos="390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mit Grafik link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B7E1EDD9-4925-1F24-10E5-D3A9F49FA098}"/>
              </a:ext>
            </a:extLst>
          </p:cNvPr>
          <p:cNvSpPr>
            <a:spLocks noGrp="1"/>
          </p:cNvSpPr>
          <p:nvPr>
            <p:ph type="pic" sz="quarter" idx="13"/>
          </p:nvPr>
        </p:nvSpPr>
        <p:spPr>
          <a:xfrm>
            <a:off x="1" y="0"/>
            <a:ext cx="4979987" cy="6858000"/>
          </a:xfrm>
          <a:prstGeom prst="rect">
            <a:avLst/>
          </a:prstGeom>
        </p:spPr>
        <p:txBody>
          <a:bodyPr/>
          <a:lstStyle/>
          <a:p>
            <a:r>
              <a:rPr lang="de-DE"/>
              <a:t>Bild durch Klicken auf Symbol hinzufügen</a:t>
            </a:r>
          </a:p>
        </p:txBody>
      </p:sp>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5303839" y="368302"/>
            <a:ext cx="6480000" cy="1325563"/>
          </a:xfrm>
          <a:prstGeom prst="rect">
            <a:avLst/>
          </a:prstGeom>
        </p:spPr>
        <p:txBody>
          <a:bodyPr/>
          <a:lstStyle/>
          <a:p>
            <a:r>
              <a:rPr lang="de-DE"/>
              <a:t>Mastertitelformat bearbeiten</a:t>
            </a:r>
            <a:endParaRPr lang="de-DE" dirty="0"/>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4" name="Textplatzhalter 5">
            <a:extLst>
              <a:ext uri="{FF2B5EF4-FFF2-40B4-BE49-F238E27FC236}">
                <a16:creationId xmlns:a16="http://schemas.microsoft.com/office/drawing/2014/main" id="{98D399DE-B716-1EC9-0CEA-9D72833AB9D3}"/>
              </a:ext>
            </a:extLst>
          </p:cNvPr>
          <p:cNvSpPr>
            <a:spLocks noGrp="1"/>
          </p:cNvSpPr>
          <p:nvPr>
            <p:ph type="body" sz="quarter" idx="14"/>
          </p:nvPr>
        </p:nvSpPr>
        <p:spPr>
          <a:xfrm>
            <a:off x="5303837" y="1881190"/>
            <a:ext cx="6481763" cy="431958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0F6624FC-09FC-E0E9-E23A-218074FE1ED9}"/>
              </a:ext>
            </a:extLst>
          </p:cNvPr>
          <p:cNvSpPr>
            <a:spLocks noGrp="1"/>
          </p:cNvSpPr>
          <p:nvPr>
            <p:ph type="ftr" sz="quarter" idx="15"/>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1104853256"/>
      </p:ext>
    </p:extLst>
  </p:cSld>
  <p:clrMapOvr>
    <a:masterClrMapping/>
  </p:clrMapOvr>
  <p:extLst>
    <p:ext uri="{DCECCB84-F9BA-43D5-87BE-67443E8EF086}">
      <p15:sldGuideLst xmlns:p15="http://schemas.microsoft.com/office/powerpoint/2012/main">
        <p15:guide id="3" pos="4455" userDrawn="1">
          <p15:clr>
            <a:srgbClr val="FBAE40"/>
          </p15:clr>
        </p15:guide>
        <p15:guide id="5" orient="horz" pos="1185" userDrawn="1">
          <p15:clr>
            <a:srgbClr val="FBAE40"/>
          </p15:clr>
        </p15:guide>
        <p15:guide id="6" pos="9897" userDrawn="1">
          <p15:clr>
            <a:srgbClr val="FBAE40"/>
          </p15:clr>
        </p15:guide>
        <p15:guide id="7" orient="horz" pos="232" userDrawn="1">
          <p15:clr>
            <a:srgbClr val="FBAE40"/>
          </p15:clr>
        </p15:guide>
        <p15:guide id="8" orient="horz" pos="1071" userDrawn="1">
          <p15:clr>
            <a:srgbClr val="FBAE40"/>
          </p15:clr>
        </p15:guide>
        <p15:guide id="9" orient="horz" pos="390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mit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1020327"/>
            <a:ext cx="5400000" cy="518044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abellenplatzhalter 3">
            <a:extLst>
              <a:ext uri="{FF2B5EF4-FFF2-40B4-BE49-F238E27FC236}">
                <a16:creationId xmlns:a16="http://schemas.microsoft.com/office/drawing/2014/main" id="{48C92948-6704-93C1-2A4D-949D9BBEF96E}"/>
              </a:ext>
            </a:extLst>
          </p:cNvPr>
          <p:cNvSpPr>
            <a:spLocks noGrp="1"/>
          </p:cNvSpPr>
          <p:nvPr>
            <p:ph type="tbl" sz="quarter" idx="14"/>
          </p:nvPr>
        </p:nvSpPr>
        <p:spPr>
          <a:xfrm>
            <a:off x="6383339" y="1020328"/>
            <a:ext cx="5400675" cy="5180450"/>
          </a:xfrm>
          <a:prstGeom prst="rect">
            <a:avLst/>
          </a:prstGeom>
        </p:spPr>
        <p:txBody>
          <a:bodyPr/>
          <a:lstStyle/>
          <a:p>
            <a:r>
              <a:rPr lang="de-DE"/>
              <a:t>Tabelle durch Klicken auf Symbol hinzufügen</a:t>
            </a:r>
          </a:p>
        </p:txBody>
      </p:sp>
    </p:spTree>
    <p:extLst>
      <p:ext uri="{BB962C8B-B14F-4D97-AF65-F5344CB8AC3E}">
        <p14:creationId xmlns:p14="http://schemas.microsoft.com/office/powerpoint/2010/main" val="2488690830"/>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4" name="Tabellenplatzhalter 3">
            <a:extLst>
              <a:ext uri="{FF2B5EF4-FFF2-40B4-BE49-F238E27FC236}">
                <a16:creationId xmlns:a16="http://schemas.microsoft.com/office/drawing/2014/main" id="{1DE7A30A-44AD-A30B-7DB6-30E65FFDC77A}"/>
              </a:ext>
            </a:extLst>
          </p:cNvPr>
          <p:cNvSpPr>
            <a:spLocks noGrp="1"/>
          </p:cNvSpPr>
          <p:nvPr>
            <p:ph type="tbl" sz="quarter" idx="13"/>
          </p:nvPr>
        </p:nvSpPr>
        <p:spPr>
          <a:xfrm>
            <a:off x="442913" y="980728"/>
            <a:ext cx="11341099" cy="5220049"/>
          </a:xfrm>
          <a:prstGeom prst="rect">
            <a:avLst/>
          </a:prstGeom>
        </p:spPr>
        <p:txBody>
          <a:bodyPr/>
          <a:lstStyle/>
          <a:p>
            <a:r>
              <a:rPr lang="de-DE"/>
              <a:t>Tabelle durch Klicken auf Symbol hinzufügen</a:t>
            </a:r>
          </a:p>
        </p:txBody>
      </p:sp>
      <p:sp>
        <p:nvSpPr>
          <p:cNvPr id="3" name="Fußzeilenplatzhalter 2">
            <a:extLst>
              <a:ext uri="{FF2B5EF4-FFF2-40B4-BE49-F238E27FC236}">
                <a16:creationId xmlns:a16="http://schemas.microsoft.com/office/drawing/2014/main" id="{EB392940-B451-7E9F-FF47-ED1CBBDBA53E}"/>
              </a:ext>
            </a:extLst>
          </p:cNvPr>
          <p:cNvSpPr>
            <a:spLocks noGrp="1"/>
          </p:cNvSpPr>
          <p:nvPr>
            <p:ph type="ftr" sz="quarter" idx="14"/>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1364629846"/>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martArt-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5" name="SmartArt-Platzhalter 4">
            <a:extLst>
              <a:ext uri="{FF2B5EF4-FFF2-40B4-BE49-F238E27FC236}">
                <a16:creationId xmlns:a16="http://schemas.microsoft.com/office/drawing/2014/main" id="{857443B4-450E-4531-16B0-F56D501177E6}"/>
              </a:ext>
            </a:extLst>
          </p:cNvPr>
          <p:cNvSpPr>
            <a:spLocks noGrp="1"/>
          </p:cNvSpPr>
          <p:nvPr>
            <p:ph type="dgm" sz="quarter" idx="13"/>
          </p:nvPr>
        </p:nvSpPr>
        <p:spPr>
          <a:xfrm>
            <a:off x="442913" y="980728"/>
            <a:ext cx="11341099" cy="5220049"/>
          </a:xfrm>
          <a:prstGeom prst="rect">
            <a:avLst/>
          </a:prstGeom>
        </p:spPr>
        <p:txBody>
          <a:bodyPr/>
          <a:lstStyle/>
          <a:p>
            <a:r>
              <a:rPr lang="de-DE"/>
              <a:t>Klicken Sie auf das Symbol, um die SmartArt-Grafik hinzuzufügen</a:t>
            </a:r>
          </a:p>
        </p:txBody>
      </p:sp>
      <p:sp>
        <p:nvSpPr>
          <p:cNvPr id="3" name="Fußzeilenplatzhalter 2">
            <a:extLst>
              <a:ext uri="{FF2B5EF4-FFF2-40B4-BE49-F238E27FC236}">
                <a16:creationId xmlns:a16="http://schemas.microsoft.com/office/drawing/2014/main" id="{5C1353AC-C8AE-7600-6F14-CEA95CBAAD88}"/>
              </a:ext>
            </a:extLst>
          </p:cNvPr>
          <p:cNvSpPr>
            <a:spLocks noGrp="1"/>
          </p:cNvSpPr>
          <p:nvPr>
            <p:ph type="ftr" sz="quarter" idx="14"/>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1203317961"/>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p:txBody>
          <a:bodyPr/>
          <a:lstStyle/>
          <a:p>
            <a:r>
              <a:rPr lang="de-DE"/>
              <a:t>Mastertitelformat bearbeiten</a:t>
            </a:r>
            <a:endParaRPr lang="de-DE" dirty="0"/>
          </a:p>
        </p:txBody>
      </p:sp>
      <p:cxnSp>
        <p:nvCxnSpPr>
          <p:cNvPr id="5" name="Gerader Verbinder 4">
            <a:extLst>
              <a:ext uri="{FF2B5EF4-FFF2-40B4-BE49-F238E27FC236}">
                <a16:creationId xmlns:a16="http://schemas.microsoft.com/office/drawing/2014/main" id="{D22DFAC7-A0DA-57B4-1A4E-570797EC71DB}"/>
              </a:ext>
              <a:ext uri="{C183D7F6-B498-43B3-948B-1728B52AA6E4}">
                <adec:decorative xmlns:adec="http://schemas.microsoft.com/office/drawing/2017/decorative" val="1"/>
              </a:ext>
            </a:extLst>
          </p:cNvPr>
          <p:cNvCxnSpPr>
            <a:cxnSpLocks/>
          </p:cNvCxnSpPr>
          <p:nvPr/>
        </p:nvCxnSpPr>
        <p:spPr>
          <a:xfrm>
            <a:off x="442914" y="1881188"/>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A693DD3-DFBA-AF7E-DE27-B3BD7C50E686}"/>
              </a:ext>
              <a:ext uri="{C183D7F6-B498-43B3-948B-1728B52AA6E4}">
                <adec:decorative xmlns:adec="http://schemas.microsoft.com/office/drawing/2017/decorative" val="1"/>
              </a:ext>
            </a:extLst>
          </p:cNvPr>
          <p:cNvCxnSpPr>
            <a:cxnSpLocks/>
          </p:cNvCxnSpPr>
          <p:nvPr/>
        </p:nvCxnSpPr>
        <p:spPr>
          <a:xfrm>
            <a:off x="442914" y="6225495"/>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BCA7B009-98CE-F711-86B1-0FBDC39FD43B}"/>
              </a:ext>
            </a:extLst>
          </p:cNvPr>
          <p:cNvSpPr>
            <a:spLocks noGrp="1"/>
          </p:cNvSpPr>
          <p:nvPr>
            <p:ph type="body" sz="quarter" idx="13"/>
          </p:nvPr>
        </p:nvSpPr>
        <p:spPr>
          <a:xfrm>
            <a:off x="442913" y="1881190"/>
            <a:ext cx="11341099" cy="4319587"/>
          </a:xfrm>
        </p:spPr>
        <p:txBody>
          <a:bodyPr tIns="10800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12C5D886-BEDB-F794-1053-480079669272}"/>
              </a:ext>
            </a:extLst>
          </p:cNvPr>
          <p:cNvSpPr>
            <a:spLocks noGrp="1"/>
          </p:cNvSpPr>
          <p:nvPr>
            <p:ph type="dt" sz="half" idx="14"/>
          </p:nvPr>
        </p:nvSpPr>
        <p:spPr/>
        <p:txBody>
          <a:bodyPr/>
          <a:lstStyle/>
          <a:p>
            <a:r>
              <a:rPr lang="de-DE"/>
              <a:t>WiSe 2023 / 2024</a:t>
            </a:r>
            <a:endParaRPr lang="de-DE" dirty="0"/>
          </a:p>
        </p:txBody>
      </p:sp>
      <p:sp>
        <p:nvSpPr>
          <p:cNvPr id="10" name="Fußzeilenplatzhalter 9">
            <a:extLst>
              <a:ext uri="{FF2B5EF4-FFF2-40B4-BE49-F238E27FC236}">
                <a16:creationId xmlns:a16="http://schemas.microsoft.com/office/drawing/2014/main" id="{00F990C4-CBF5-0376-2996-1B2BCF25FB4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11" name="Foliennummernplatzhalter 10">
            <a:extLst>
              <a:ext uri="{FF2B5EF4-FFF2-40B4-BE49-F238E27FC236}">
                <a16:creationId xmlns:a16="http://schemas.microsoft.com/office/drawing/2014/main" id="{142E7B60-4F6C-73D4-B08F-AF65BC4EEFCE}"/>
              </a:ext>
            </a:extLst>
          </p:cNvPr>
          <p:cNvSpPr>
            <a:spLocks noGrp="1"/>
          </p:cNvSpPr>
          <p:nvPr>
            <p:ph type="sldNum" sz="quarter" idx="16"/>
          </p:nvPr>
        </p:nvSpPr>
        <p:spPr/>
        <p:txBody>
          <a:bodyPr/>
          <a:lstStyle/>
          <a:p>
            <a:fld id="{C705F5F1-9457-49D1-866F-BB23D9D6F52D}" type="slidenum">
              <a:rPr lang="de-DE" altLang="de-DE" smtClean="0"/>
              <a:pPr/>
              <a:t>‹Nr.›</a:t>
            </a:fld>
            <a:endParaRPr lang="de-DE" altLang="de-DE"/>
          </a:p>
        </p:txBody>
      </p:sp>
    </p:spTree>
    <p:extLst>
      <p:ext uri="{BB962C8B-B14F-4D97-AF65-F5344CB8AC3E}">
        <p14:creationId xmlns:p14="http://schemas.microsoft.com/office/powerpoint/2010/main" val="452318778"/>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mit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980728"/>
            <a:ext cx="5400000" cy="522004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iagrammplatzhalter 4">
            <a:extLst>
              <a:ext uri="{FF2B5EF4-FFF2-40B4-BE49-F238E27FC236}">
                <a16:creationId xmlns:a16="http://schemas.microsoft.com/office/drawing/2014/main" id="{069BC955-65F2-1CC2-C1EC-8AC25932A074}"/>
              </a:ext>
            </a:extLst>
          </p:cNvPr>
          <p:cNvSpPr>
            <a:spLocks noGrp="1"/>
          </p:cNvSpPr>
          <p:nvPr>
            <p:ph type="chart" sz="quarter" idx="14"/>
          </p:nvPr>
        </p:nvSpPr>
        <p:spPr>
          <a:xfrm>
            <a:off x="6383337" y="980728"/>
            <a:ext cx="5400675" cy="5220047"/>
          </a:xfrm>
          <a:prstGeom prst="rect">
            <a:avLst/>
          </a:prstGeom>
        </p:spPr>
        <p:txBody>
          <a:bodyPr/>
          <a:lstStyle/>
          <a:p>
            <a:r>
              <a:rPr lang="de-DE" dirty="0"/>
              <a:t>Diagramm durch Klicken auf Symbol hinzufügen</a:t>
            </a:r>
          </a:p>
        </p:txBody>
      </p:sp>
    </p:spTree>
    <p:extLst>
      <p:ext uri="{BB962C8B-B14F-4D97-AF65-F5344CB8AC3E}">
        <p14:creationId xmlns:p14="http://schemas.microsoft.com/office/powerpoint/2010/main" val="3485564405"/>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Diagram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5" name="Diagrammplatzhalter 4">
            <a:extLst>
              <a:ext uri="{FF2B5EF4-FFF2-40B4-BE49-F238E27FC236}">
                <a16:creationId xmlns:a16="http://schemas.microsoft.com/office/drawing/2014/main" id="{069BC955-65F2-1CC2-C1EC-8AC25932A074}"/>
              </a:ext>
            </a:extLst>
          </p:cNvPr>
          <p:cNvSpPr>
            <a:spLocks noGrp="1"/>
          </p:cNvSpPr>
          <p:nvPr>
            <p:ph type="chart" sz="quarter" idx="14"/>
          </p:nvPr>
        </p:nvSpPr>
        <p:spPr>
          <a:xfrm>
            <a:off x="6383337" y="1101552"/>
            <a:ext cx="5400675" cy="5099223"/>
          </a:xfrm>
          <a:prstGeom prst="rect">
            <a:avLst/>
          </a:prstGeom>
        </p:spPr>
        <p:txBody>
          <a:bodyPr/>
          <a:lstStyle/>
          <a:p>
            <a:r>
              <a:rPr lang="de-DE" dirty="0"/>
              <a:t>Diagramm durch Klicken auf Symbol hinzufügen</a:t>
            </a:r>
          </a:p>
        </p:txBody>
      </p:sp>
      <p:sp>
        <p:nvSpPr>
          <p:cNvPr id="3" name="Diagrammplatzhalter 4">
            <a:extLst>
              <a:ext uri="{FF2B5EF4-FFF2-40B4-BE49-F238E27FC236}">
                <a16:creationId xmlns:a16="http://schemas.microsoft.com/office/drawing/2014/main" id="{9825D48E-9B5A-7324-51C8-CCE3F77DFF75}"/>
              </a:ext>
            </a:extLst>
          </p:cNvPr>
          <p:cNvSpPr>
            <a:spLocks noGrp="1"/>
          </p:cNvSpPr>
          <p:nvPr>
            <p:ph type="chart" sz="quarter" idx="15"/>
          </p:nvPr>
        </p:nvSpPr>
        <p:spPr>
          <a:xfrm>
            <a:off x="442913" y="1101552"/>
            <a:ext cx="5400675" cy="5099223"/>
          </a:xfrm>
          <a:prstGeom prst="rect">
            <a:avLst/>
          </a:prstGeom>
        </p:spPr>
        <p:txBody>
          <a:bodyPr/>
          <a:lstStyle/>
          <a:p>
            <a:r>
              <a:rPr lang="de-DE"/>
              <a:t>Diagramm durch Klicken auf Symbol hinzufügen</a:t>
            </a:r>
          </a:p>
        </p:txBody>
      </p:sp>
    </p:spTree>
    <p:extLst>
      <p:ext uri="{BB962C8B-B14F-4D97-AF65-F5344CB8AC3E}">
        <p14:creationId xmlns:p14="http://schemas.microsoft.com/office/powerpoint/2010/main" val="361931010"/>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7" name="Datumsplatzhalter 6">
            <a:extLst>
              <a:ext uri="{FF2B5EF4-FFF2-40B4-BE49-F238E27FC236}">
                <a16:creationId xmlns:a16="http://schemas.microsoft.com/office/drawing/2014/main" id="{5AC3A1B1-9EA2-2B08-7CEF-4A5BB300A78B}"/>
              </a:ext>
            </a:extLst>
          </p:cNvPr>
          <p:cNvSpPr>
            <a:spLocks noGrp="1"/>
          </p:cNvSpPr>
          <p:nvPr>
            <p:ph type="dt" sz="half" idx="10"/>
          </p:nvPr>
        </p:nvSpPr>
        <p:spPr>
          <a:xfrm>
            <a:off x="9249283" y="6462000"/>
            <a:ext cx="1440000" cy="180000"/>
          </a:xfrm>
        </p:spPr>
        <p:txBody>
          <a:bodyPr/>
          <a:lstStyle/>
          <a:p>
            <a:r>
              <a:rPr lang="de-DE"/>
              <a:t>WiSe 2023 / 2024</a:t>
            </a:r>
            <a:endParaRPr lang="de-DE" dirty="0"/>
          </a:p>
        </p:txBody>
      </p:sp>
      <p:sp>
        <p:nvSpPr>
          <p:cNvPr id="9" name="Foliennummernplatzhalter 8">
            <a:extLst>
              <a:ext uri="{FF2B5EF4-FFF2-40B4-BE49-F238E27FC236}">
                <a16:creationId xmlns:a16="http://schemas.microsoft.com/office/drawing/2014/main" id="{084E4AC8-CB06-E431-2C93-932B8B71A99B}"/>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10" name="Diagrammplatzhalter 9">
            <a:extLst>
              <a:ext uri="{FF2B5EF4-FFF2-40B4-BE49-F238E27FC236}">
                <a16:creationId xmlns:a16="http://schemas.microsoft.com/office/drawing/2014/main" id="{BA090DC4-B5CE-1475-95F0-060F40615706}"/>
              </a:ext>
            </a:extLst>
          </p:cNvPr>
          <p:cNvSpPr>
            <a:spLocks noGrp="1"/>
          </p:cNvSpPr>
          <p:nvPr>
            <p:ph type="chart" sz="quarter" idx="13"/>
          </p:nvPr>
        </p:nvSpPr>
        <p:spPr>
          <a:xfrm>
            <a:off x="442913" y="1052736"/>
            <a:ext cx="11341099" cy="5148041"/>
          </a:xfrm>
          <a:prstGeom prst="rect">
            <a:avLst/>
          </a:prstGeom>
        </p:spPr>
        <p:txBody>
          <a:bodyPr/>
          <a:lstStyle/>
          <a:p>
            <a:r>
              <a:rPr lang="de-DE"/>
              <a:t>Diagramm durch Klicken auf Symbol hinzufügen</a:t>
            </a:r>
          </a:p>
        </p:txBody>
      </p:sp>
      <p:sp>
        <p:nvSpPr>
          <p:cNvPr id="3" name="Fußzeilenplatzhalter 2">
            <a:extLst>
              <a:ext uri="{FF2B5EF4-FFF2-40B4-BE49-F238E27FC236}">
                <a16:creationId xmlns:a16="http://schemas.microsoft.com/office/drawing/2014/main" id="{339AD401-DF83-711D-59BE-83060759E4BD}"/>
              </a:ext>
            </a:extLst>
          </p:cNvPr>
          <p:cNvSpPr>
            <a:spLocks noGrp="1"/>
          </p:cNvSpPr>
          <p:nvPr>
            <p:ph type="ftr" sz="quarter" idx="14"/>
          </p:nvPr>
        </p:nvSpPr>
        <p:spPr/>
        <p:txBody>
          <a:bodyPr/>
          <a:lstStyle/>
          <a:p>
            <a:r>
              <a:rPr lang="de-DE"/>
              <a:t>Materialsammlung zum Praktikum Chemie 			Robin Gundert		</a:t>
            </a:r>
            <a:endParaRPr lang="de-DE" dirty="0"/>
          </a:p>
        </p:txBody>
      </p:sp>
    </p:spTree>
    <p:extLst>
      <p:ext uri="{BB962C8B-B14F-4D97-AF65-F5344CB8AC3E}">
        <p14:creationId xmlns:p14="http://schemas.microsoft.com/office/powerpoint/2010/main" val="1145596871"/>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iagramm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3" name="Diagrammplatzhalter 4">
            <a:extLst>
              <a:ext uri="{FF2B5EF4-FFF2-40B4-BE49-F238E27FC236}">
                <a16:creationId xmlns:a16="http://schemas.microsoft.com/office/drawing/2014/main" id="{9825D48E-9B5A-7324-51C8-CCE3F77DFF75}"/>
              </a:ext>
            </a:extLst>
          </p:cNvPr>
          <p:cNvSpPr>
            <a:spLocks noGrp="1"/>
          </p:cNvSpPr>
          <p:nvPr>
            <p:ph type="chart" sz="quarter" idx="15"/>
          </p:nvPr>
        </p:nvSpPr>
        <p:spPr>
          <a:xfrm>
            <a:off x="442913" y="980728"/>
            <a:ext cx="5400675" cy="5220047"/>
          </a:xfrm>
          <a:prstGeom prst="rect">
            <a:avLst/>
          </a:prstGeom>
        </p:spPr>
        <p:txBody>
          <a:bodyPr/>
          <a:lstStyle/>
          <a:p>
            <a:r>
              <a:rPr lang="de-DE"/>
              <a:t>Diagramm durch Klicken auf Symbol hinzufügen</a:t>
            </a:r>
          </a:p>
        </p:txBody>
      </p:sp>
      <p:sp>
        <p:nvSpPr>
          <p:cNvPr id="6" name="Tabellenplatzhalter 5">
            <a:extLst>
              <a:ext uri="{FF2B5EF4-FFF2-40B4-BE49-F238E27FC236}">
                <a16:creationId xmlns:a16="http://schemas.microsoft.com/office/drawing/2014/main" id="{B878F67D-8A5E-8719-9EAD-817E3BD5D58A}"/>
              </a:ext>
            </a:extLst>
          </p:cNvPr>
          <p:cNvSpPr>
            <a:spLocks noGrp="1"/>
          </p:cNvSpPr>
          <p:nvPr>
            <p:ph type="tbl" sz="quarter" idx="16"/>
          </p:nvPr>
        </p:nvSpPr>
        <p:spPr>
          <a:xfrm>
            <a:off x="6383339" y="980728"/>
            <a:ext cx="5400675" cy="5220049"/>
          </a:xfrm>
          <a:prstGeom prst="rect">
            <a:avLst/>
          </a:prstGeom>
        </p:spPr>
        <p:txBody>
          <a:bodyPr/>
          <a:lstStyle/>
          <a:p>
            <a:r>
              <a:rPr lang="de-DE" dirty="0"/>
              <a:t>Tabelle durch Klicken auf Symbol hinzufügen</a:t>
            </a:r>
          </a:p>
        </p:txBody>
      </p:sp>
    </p:spTree>
    <p:extLst>
      <p:ext uri="{BB962C8B-B14F-4D97-AF65-F5344CB8AC3E}">
        <p14:creationId xmlns:p14="http://schemas.microsoft.com/office/powerpoint/2010/main" val="1598348991"/>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232" userDrawn="1">
          <p15:clr>
            <a:srgbClr val="FBAE40"/>
          </p15:clr>
        </p15:guide>
        <p15:guide id="9" orient="horz" pos="1071" userDrawn="1">
          <p15:clr>
            <a:srgbClr val="FBAE40"/>
          </p15:clr>
        </p15:guide>
        <p15:guide id="10" orient="horz" pos="390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Grafik - Vollbi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CB29243D-F0F4-C387-9878-4F6B9CCCA5FC}"/>
              </a:ext>
            </a:extLst>
          </p:cNvPr>
          <p:cNvSpPr>
            <a:spLocks noGrp="1"/>
          </p:cNvSpPr>
          <p:nvPr>
            <p:ph type="pic" sz="quarter" idx="14"/>
          </p:nvPr>
        </p:nvSpPr>
        <p:spPr>
          <a:xfrm>
            <a:off x="0" y="0"/>
            <a:ext cx="12193200" cy="6858000"/>
          </a:xfrm>
          <a:prstGeom prst="rect">
            <a:avLst/>
          </a:prstGeom>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AD0F8B47-AB4B-D5CF-9E17-FEC86D3DEAE7}"/>
              </a:ext>
            </a:extLst>
          </p:cNvPr>
          <p:cNvSpPr>
            <a:spLocks noGrp="1"/>
          </p:cNvSpPr>
          <p:nvPr>
            <p:ph type="dt" sz="half" idx="10"/>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9B541BBE-4DA8-F563-0B31-0687A0BBAB5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7" name="Foliennummernplatzhalter 6">
            <a:extLst>
              <a:ext uri="{FF2B5EF4-FFF2-40B4-BE49-F238E27FC236}">
                <a16:creationId xmlns:a16="http://schemas.microsoft.com/office/drawing/2014/main" id="{67C646BD-B5B7-07D4-6124-846ED9349027}"/>
              </a:ext>
            </a:extLst>
          </p:cNvPr>
          <p:cNvSpPr>
            <a:spLocks noGrp="1"/>
          </p:cNvSpPr>
          <p:nvPr>
            <p:ph type="sldNum" sz="quarter" idx="12"/>
          </p:nvPr>
        </p:nvSpPr>
        <p:spPr/>
        <p:txBody>
          <a:bodyPr/>
          <a:lstStyle/>
          <a:p>
            <a:fld id="{C2571F0E-BA57-4409-A3A5-945CC828A36E}" type="slidenum">
              <a:rPr lang="de-DE" smtClean="0"/>
              <a:pPr/>
              <a:t>‹Nr.›</a:t>
            </a:fld>
            <a:endParaRPr lang="de-DE" dirty="0"/>
          </a:p>
        </p:txBody>
      </p:sp>
      <p:pic>
        <p:nvPicPr>
          <p:cNvPr id="9" name="Wortmarke">
            <a:extLst>
              <a:ext uri="{FF2B5EF4-FFF2-40B4-BE49-F238E27FC236}">
                <a16:creationId xmlns:a16="http://schemas.microsoft.com/office/drawing/2014/main" id="{7C06B58E-8151-74FB-9F85-B78E89241F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800" y="6493238"/>
            <a:ext cx="1692000" cy="188637"/>
          </a:xfrm>
          <a:prstGeom prst="rect">
            <a:avLst/>
          </a:prstGeom>
        </p:spPr>
      </p:pic>
    </p:spTree>
    <p:extLst>
      <p:ext uri="{BB962C8B-B14F-4D97-AF65-F5344CB8AC3E}">
        <p14:creationId xmlns:p14="http://schemas.microsoft.com/office/powerpoint/2010/main" val="221728606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Grafik und eine Infobox">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ADC51BD-7435-2059-EE97-80FAC770A6C4}"/>
              </a:ext>
            </a:extLst>
          </p:cNvPr>
          <p:cNvSpPr>
            <a:spLocks noGrp="1"/>
          </p:cNvSpPr>
          <p:nvPr>
            <p:ph type="pic" sz="quarter" idx="14"/>
          </p:nvPr>
        </p:nvSpPr>
        <p:spPr>
          <a:xfrm>
            <a:off x="3251200" y="980729"/>
            <a:ext cx="8940800" cy="5877274"/>
          </a:xfrm>
          <a:prstGeom prst="rect">
            <a:avLst/>
          </a:prstGeom>
        </p:spPr>
        <p:txBody>
          <a:bodyPr/>
          <a:lstStyle/>
          <a:p>
            <a:r>
              <a:rPr lang="de-DE"/>
              <a:t>Bild durch Klicken auf Symbol hinzufügen</a:t>
            </a:r>
            <a:endParaRPr lang="de-DE" dirty="0"/>
          </a:p>
        </p:txBody>
      </p:sp>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980728"/>
            <a:ext cx="2520000" cy="5220047"/>
          </a:xfrm>
          <a:prstGeom prst="rect">
            <a:avLst/>
          </a:prstGeom>
        </p:spPr>
        <p:txBody>
          <a:bodyPr/>
          <a:lstStyle>
            <a:lvl1pPr marL="0" indent="0">
              <a:lnSpc>
                <a:spcPts val="1500"/>
              </a:lnSpc>
              <a:spcBef>
                <a:spcPts val="0"/>
              </a:spcBef>
              <a:buFontTx/>
              <a:buNone/>
              <a:defRPr sz="1050">
                <a:solidFill>
                  <a:schemeClr val="accent1"/>
                </a:solidFill>
              </a:defRPr>
            </a:lvl1pPr>
            <a:lvl2pPr marL="243000" indent="0">
              <a:lnSpc>
                <a:spcPts val="1500"/>
              </a:lnSpc>
              <a:spcBef>
                <a:spcPts val="0"/>
              </a:spcBef>
              <a:buFontTx/>
              <a:buNone/>
              <a:defRPr sz="1050">
                <a:solidFill>
                  <a:schemeClr val="bg2"/>
                </a:solidFill>
              </a:defRPr>
            </a:lvl2pPr>
            <a:lvl3pPr marL="513000" indent="0">
              <a:lnSpc>
                <a:spcPts val="1500"/>
              </a:lnSpc>
              <a:spcBef>
                <a:spcPts val="0"/>
              </a:spcBef>
              <a:buFontTx/>
              <a:buNone/>
              <a:defRPr sz="1050">
                <a:solidFill>
                  <a:schemeClr val="bg2"/>
                </a:solidFill>
              </a:defRPr>
            </a:lvl3pPr>
            <a:lvl4pPr marL="783000" indent="0">
              <a:lnSpc>
                <a:spcPts val="1500"/>
              </a:lnSpc>
              <a:spcBef>
                <a:spcPts val="0"/>
              </a:spcBef>
              <a:buFontTx/>
              <a:buNone/>
              <a:defRPr sz="1050">
                <a:solidFill>
                  <a:schemeClr val="bg2"/>
                </a:solidFill>
              </a:defRPr>
            </a:lvl4pPr>
            <a:lvl5pPr marL="1053000" indent="0">
              <a:lnSpc>
                <a:spcPts val="1500"/>
              </a:lnSpc>
              <a:spcBef>
                <a:spcPts val="0"/>
              </a:spcBef>
              <a:buFontTx/>
              <a:buNone/>
              <a:defRPr sz="1050">
                <a:solidFill>
                  <a:schemeClr val="bg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499225875"/>
      </p:ext>
    </p:extLst>
  </p:cSld>
  <p:clrMapOvr>
    <a:masterClrMapping/>
  </p:clrMapOvr>
  <p:extLst>
    <p:ext uri="{DCECCB84-F9BA-43D5-87BE-67443E8EF086}">
      <p15:sldGuideLst xmlns:p15="http://schemas.microsoft.com/office/powerpoint/2012/main">
        <p15:guide id="4" orient="horz" pos="1185" userDrawn="1">
          <p15:clr>
            <a:srgbClr val="FBAE40"/>
          </p15:clr>
        </p15:guide>
        <p15:guide id="5" pos="9897" userDrawn="1">
          <p15:clr>
            <a:srgbClr val="FBAE40"/>
          </p15:clr>
        </p15:guide>
        <p15:guide id="6" pos="372" userDrawn="1">
          <p15:clr>
            <a:srgbClr val="FBAE40"/>
          </p15:clr>
        </p15:guide>
        <p15:guide id="7" orient="horz" pos="1071" userDrawn="1">
          <p15:clr>
            <a:srgbClr val="FBAE40"/>
          </p15:clr>
        </p15:guide>
        <p15:guide id="8" orient="horz" pos="232" userDrawn="1">
          <p15:clr>
            <a:srgbClr val="FBAE40"/>
          </p15:clr>
        </p15:guide>
        <p15:guide id="9" orient="horz" pos="390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 Grafi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5" name="Bildplatzhalter 4">
            <a:extLst>
              <a:ext uri="{FF2B5EF4-FFF2-40B4-BE49-F238E27FC236}">
                <a16:creationId xmlns:a16="http://schemas.microsoft.com/office/drawing/2014/main" id="{7C15097B-8F8C-825A-0A9F-94BB153CF1C3}"/>
              </a:ext>
            </a:extLst>
          </p:cNvPr>
          <p:cNvSpPr>
            <a:spLocks noGrp="1"/>
          </p:cNvSpPr>
          <p:nvPr>
            <p:ph type="pic" sz="quarter" idx="13"/>
          </p:nvPr>
        </p:nvSpPr>
        <p:spPr>
          <a:xfrm>
            <a:off x="442913" y="980728"/>
            <a:ext cx="5581651" cy="4500460"/>
          </a:xfrm>
          <a:prstGeom prst="rect">
            <a:avLst/>
          </a:prstGeom>
        </p:spPr>
        <p:txBody>
          <a:bodyPr/>
          <a:lstStyle/>
          <a:p>
            <a:r>
              <a:rPr lang="de-DE"/>
              <a:t>Bild durch Klicken auf Symbol hinzufügen</a:t>
            </a:r>
          </a:p>
        </p:txBody>
      </p:sp>
      <p:sp>
        <p:nvSpPr>
          <p:cNvPr id="11" name="Bildplatzhalter 10">
            <a:extLst>
              <a:ext uri="{FF2B5EF4-FFF2-40B4-BE49-F238E27FC236}">
                <a16:creationId xmlns:a16="http://schemas.microsoft.com/office/drawing/2014/main" id="{22A9900D-FD67-D411-B884-7BCDDCC47654}"/>
              </a:ext>
            </a:extLst>
          </p:cNvPr>
          <p:cNvSpPr>
            <a:spLocks noGrp="1"/>
          </p:cNvSpPr>
          <p:nvPr>
            <p:ph type="pic" sz="quarter" idx="14"/>
          </p:nvPr>
        </p:nvSpPr>
        <p:spPr>
          <a:xfrm>
            <a:off x="6167438" y="980727"/>
            <a:ext cx="5616575" cy="4500460"/>
          </a:xfrm>
          <a:prstGeom prst="rect">
            <a:avLst/>
          </a:prstGeom>
        </p:spPr>
        <p:txBody>
          <a:bodyPr/>
          <a:lstStyle/>
          <a:p>
            <a:r>
              <a:rPr lang="de-DE"/>
              <a:t>Bild durch Klicken auf Symbol hinzufügen</a:t>
            </a:r>
          </a:p>
        </p:txBody>
      </p:sp>
      <p:sp>
        <p:nvSpPr>
          <p:cNvPr id="13" name="Textplatzhalter 12">
            <a:extLst>
              <a:ext uri="{FF2B5EF4-FFF2-40B4-BE49-F238E27FC236}">
                <a16:creationId xmlns:a16="http://schemas.microsoft.com/office/drawing/2014/main" id="{181E82B0-867C-907D-ADD7-43B470EE85EF}"/>
              </a:ext>
            </a:extLst>
          </p:cNvPr>
          <p:cNvSpPr>
            <a:spLocks noGrp="1"/>
          </p:cNvSpPr>
          <p:nvPr>
            <p:ph type="body" sz="quarter" idx="15"/>
          </p:nvPr>
        </p:nvSpPr>
        <p:spPr>
          <a:xfrm>
            <a:off x="442914" y="5589590"/>
            <a:ext cx="5581649" cy="611187"/>
          </a:xfrm>
          <a:prstGeom prst="rect">
            <a:avLst/>
          </a:prstGeom>
        </p:spPr>
        <p:txBody>
          <a:bodyPr/>
          <a:lstStyle>
            <a:lvl1pPr marL="0" indent="0">
              <a:lnSpc>
                <a:spcPct val="100000"/>
              </a:lnSpc>
              <a:spcBef>
                <a:spcPts val="0"/>
              </a:spcBef>
              <a:buNone/>
              <a:defRPr sz="1125"/>
            </a:lvl1pPr>
            <a:lvl2pPr marL="243000" indent="0">
              <a:lnSpc>
                <a:spcPct val="100000"/>
              </a:lnSpc>
              <a:spcBef>
                <a:spcPts val="0"/>
              </a:spcBef>
              <a:buNone/>
              <a:defRPr sz="1125"/>
            </a:lvl2pPr>
            <a:lvl3pPr marL="513000" indent="0">
              <a:lnSpc>
                <a:spcPct val="100000"/>
              </a:lnSpc>
              <a:spcBef>
                <a:spcPts val="0"/>
              </a:spcBef>
              <a:buNone/>
              <a:defRPr sz="1125"/>
            </a:lvl3pPr>
            <a:lvl4pPr marL="783000" indent="0">
              <a:lnSpc>
                <a:spcPct val="100000"/>
              </a:lnSpc>
              <a:spcBef>
                <a:spcPts val="0"/>
              </a:spcBef>
              <a:buNone/>
              <a:defRPr sz="1125"/>
            </a:lvl4pPr>
            <a:lvl5pPr marL="1053000" indent="0">
              <a:lnSpc>
                <a:spcPct val="100000"/>
              </a:lnSpc>
              <a:spcBef>
                <a:spcPts val="0"/>
              </a:spcBef>
              <a:buNone/>
              <a:defRPr sz="1125"/>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2">
            <a:extLst>
              <a:ext uri="{FF2B5EF4-FFF2-40B4-BE49-F238E27FC236}">
                <a16:creationId xmlns:a16="http://schemas.microsoft.com/office/drawing/2014/main" id="{12D0081E-DB70-D166-1EEC-CFE0F328F27B}"/>
              </a:ext>
            </a:extLst>
          </p:cNvPr>
          <p:cNvSpPr>
            <a:spLocks noGrp="1"/>
          </p:cNvSpPr>
          <p:nvPr>
            <p:ph type="body" sz="quarter" idx="16"/>
          </p:nvPr>
        </p:nvSpPr>
        <p:spPr>
          <a:xfrm>
            <a:off x="6167439" y="5589590"/>
            <a:ext cx="5616575" cy="611187"/>
          </a:xfrm>
          <a:prstGeom prst="rect">
            <a:avLst/>
          </a:prstGeom>
        </p:spPr>
        <p:txBody>
          <a:bodyPr/>
          <a:lstStyle>
            <a:lvl1pPr marL="0" indent="0">
              <a:lnSpc>
                <a:spcPct val="100000"/>
              </a:lnSpc>
              <a:spcBef>
                <a:spcPts val="0"/>
              </a:spcBef>
              <a:buNone/>
              <a:defRPr sz="1125"/>
            </a:lvl1pPr>
            <a:lvl2pPr marL="243000" indent="0">
              <a:lnSpc>
                <a:spcPct val="100000"/>
              </a:lnSpc>
              <a:spcBef>
                <a:spcPts val="0"/>
              </a:spcBef>
              <a:buNone/>
              <a:defRPr sz="1125"/>
            </a:lvl2pPr>
            <a:lvl3pPr marL="513000" indent="0">
              <a:lnSpc>
                <a:spcPct val="100000"/>
              </a:lnSpc>
              <a:spcBef>
                <a:spcPts val="0"/>
              </a:spcBef>
              <a:buNone/>
              <a:defRPr sz="1125"/>
            </a:lvl3pPr>
            <a:lvl4pPr marL="783000" indent="0">
              <a:lnSpc>
                <a:spcPct val="100000"/>
              </a:lnSpc>
              <a:spcBef>
                <a:spcPts val="0"/>
              </a:spcBef>
              <a:buNone/>
              <a:defRPr sz="1125"/>
            </a:lvl4pPr>
            <a:lvl5pPr marL="1053000" indent="0">
              <a:lnSpc>
                <a:spcPct val="100000"/>
              </a:lnSpc>
              <a:spcBef>
                <a:spcPts val="0"/>
              </a:spcBef>
              <a:buNone/>
              <a:defRPr sz="1125"/>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525060880"/>
      </p:ext>
    </p:extLst>
  </p:cSld>
  <p:clrMapOvr>
    <a:masterClrMapping/>
  </p:clrMapOvr>
  <p:extLst>
    <p:ext uri="{DCECCB84-F9BA-43D5-87BE-67443E8EF086}">
      <p15:sldGuideLst xmlns:p15="http://schemas.microsoft.com/office/powerpoint/2012/main">
        <p15:guide id="1" pos="5180" userDrawn="1">
          <p15:clr>
            <a:srgbClr val="FBAE40"/>
          </p15:clr>
        </p15:guide>
        <p15:guide id="4" orient="horz" pos="1185" userDrawn="1">
          <p15:clr>
            <a:srgbClr val="FBAE40"/>
          </p15:clr>
        </p15:guide>
        <p15:guide id="5" pos="5060" userDrawn="1">
          <p15:clr>
            <a:srgbClr val="FBAE40"/>
          </p15:clr>
        </p15:guide>
        <p15:guide id="6" orient="horz" pos="3453" userDrawn="1">
          <p15:clr>
            <a:srgbClr val="FBAE40"/>
          </p15:clr>
        </p15:guide>
        <p15:guide id="7" orient="horz" pos="3521" userDrawn="1">
          <p15:clr>
            <a:srgbClr val="FBAE40"/>
          </p15:clr>
        </p15:guide>
        <p15:guide id="8" pos="372" userDrawn="1">
          <p15:clr>
            <a:srgbClr val="FBAE40"/>
          </p15:clr>
        </p15:guide>
        <p15:guide id="9" pos="9897" userDrawn="1">
          <p15:clr>
            <a:srgbClr val="FBAE40"/>
          </p15:clr>
        </p15:guide>
        <p15:guide id="10" orient="horz" pos="1071" userDrawn="1">
          <p15:clr>
            <a:srgbClr val="FBAE40"/>
          </p15:clr>
        </p15:guide>
        <p15:guide id="11" orient="horz" pos="232" userDrawn="1">
          <p15:clr>
            <a:srgbClr val="FBAE40"/>
          </p15:clr>
        </p15:guide>
        <p15:guide id="12" orient="horz" pos="390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 Grafiken und eine Info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a:xfrm>
            <a:off x="442914" y="365127"/>
            <a:ext cx="11341100" cy="475200"/>
          </a:xfrm>
          <a:prstGeom prst="rect">
            <a:avLst/>
          </a:prstGeom>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
        <p:nvSpPr>
          <p:cNvPr id="5" name="Bildplatzhalter 4">
            <a:extLst>
              <a:ext uri="{FF2B5EF4-FFF2-40B4-BE49-F238E27FC236}">
                <a16:creationId xmlns:a16="http://schemas.microsoft.com/office/drawing/2014/main" id="{7C15097B-8F8C-825A-0A9F-94BB153CF1C3}"/>
              </a:ext>
            </a:extLst>
          </p:cNvPr>
          <p:cNvSpPr>
            <a:spLocks noGrp="1"/>
          </p:cNvSpPr>
          <p:nvPr>
            <p:ph type="pic" sz="quarter" idx="13"/>
          </p:nvPr>
        </p:nvSpPr>
        <p:spPr>
          <a:xfrm>
            <a:off x="442913" y="1442012"/>
            <a:ext cx="3708400" cy="2160000"/>
          </a:xfrm>
          <a:prstGeom prst="rect">
            <a:avLst/>
          </a:prstGeom>
        </p:spPr>
        <p:txBody>
          <a:bodyPr/>
          <a:lstStyle/>
          <a:p>
            <a:r>
              <a:rPr lang="de-DE"/>
              <a:t>Bild durch Klicken auf Symbol hinzufügen</a:t>
            </a:r>
            <a:endParaRPr lang="de-DE" dirty="0"/>
          </a:p>
        </p:txBody>
      </p:sp>
      <p:sp>
        <p:nvSpPr>
          <p:cNvPr id="14" name="Textplatzhalter 12">
            <a:extLst>
              <a:ext uri="{FF2B5EF4-FFF2-40B4-BE49-F238E27FC236}">
                <a16:creationId xmlns:a16="http://schemas.microsoft.com/office/drawing/2014/main" id="{12D0081E-DB70-D166-1EEC-CFE0F328F27B}"/>
              </a:ext>
            </a:extLst>
          </p:cNvPr>
          <p:cNvSpPr>
            <a:spLocks noGrp="1"/>
          </p:cNvSpPr>
          <p:nvPr>
            <p:ph type="body" sz="quarter" idx="16"/>
          </p:nvPr>
        </p:nvSpPr>
        <p:spPr>
          <a:xfrm>
            <a:off x="8076013" y="3710552"/>
            <a:ext cx="3708000" cy="2158999"/>
          </a:xfrm>
          <a:prstGeom prst="rect">
            <a:avLst/>
          </a:prstGeom>
        </p:spPr>
        <p:txBody>
          <a:bodyPr/>
          <a:lstStyle>
            <a:lvl1pPr marL="0" indent="0">
              <a:lnSpc>
                <a:spcPct val="100000"/>
              </a:lnSpc>
              <a:spcBef>
                <a:spcPts val="0"/>
              </a:spcBef>
              <a:buNone/>
              <a:defRPr sz="1125"/>
            </a:lvl1pPr>
            <a:lvl2pPr marL="243000" indent="0">
              <a:lnSpc>
                <a:spcPct val="100000"/>
              </a:lnSpc>
              <a:spcBef>
                <a:spcPts val="0"/>
              </a:spcBef>
              <a:buNone/>
              <a:defRPr sz="1125"/>
            </a:lvl2pPr>
            <a:lvl3pPr marL="513000" indent="0">
              <a:lnSpc>
                <a:spcPct val="100000"/>
              </a:lnSpc>
              <a:spcBef>
                <a:spcPts val="0"/>
              </a:spcBef>
              <a:buNone/>
              <a:defRPr sz="1125"/>
            </a:lvl3pPr>
            <a:lvl4pPr marL="783000" indent="0">
              <a:lnSpc>
                <a:spcPct val="100000"/>
              </a:lnSpc>
              <a:spcBef>
                <a:spcPts val="0"/>
              </a:spcBef>
              <a:buNone/>
              <a:defRPr sz="1125"/>
            </a:lvl4pPr>
            <a:lvl5pPr marL="1053000" indent="0">
              <a:lnSpc>
                <a:spcPct val="100000"/>
              </a:lnSpc>
              <a:spcBef>
                <a:spcPts val="0"/>
              </a:spcBef>
              <a:buNone/>
              <a:defRPr sz="1125"/>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Bildplatzhalter 4">
            <a:extLst>
              <a:ext uri="{FF2B5EF4-FFF2-40B4-BE49-F238E27FC236}">
                <a16:creationId xmlns:a16="http://schemas.microsoft.com/office/drawing/2014/main" id="{DC8F4D54-8DB0-9635-10BB-D040C57C4B1A}"/>
              </a:ext>
            </a:extLst>
          </p:cNvPr>
          <p:cNvSpPr>
            <a:spLocks noGrp="1"/>
          </p:cNvSpPr>
          <p:nvPr>
            <p:ph type="pic" sz="quarter" idx="17"/>
          </p:nvPr>
        </p:nvSpPr>
        <p:spPr>
          <a:xfrm>
            <a:off x="442913" y="3709550"/>
            <a:ext cx="3708400" cy="2160000"/>
          </a:xfrm>
          <a:prstGeom prst="rect">
            <a:avLst/>
          </a:prstGeom>
        </p:spPr>
        <p:txBody>
          <a:bodyPr/>
          <a:lstStyle/>
          <a:p>
            <a:r>
              <a:rPr lang="de-DE"/>
              <a:t>Bild durch Klicken auf Symbol hinzufügen</a:t>
            </a:r>
          </a:p>
        </p:txBody>
      </p:sp>
      <p:sp>
        <p:nvSpPr>
          <p:cNvPr id="4" name="Bildplatzhalter 4">
            <a:extLst>
              <a:ext uri="{FF2B5EF4-FFF2-40B4-BE49-F238E27FC236}">
                <a16:creationId xmlns:a16="http://schemas.microsoft.com/office/drawing/2014/main" id="{0517DC33-DBAA-AA58-9585-7330EACA09A3}"/>
              </a:ext>
            </a:extLst>
          </p:cNvPr>
          <p:cNvSpPr>
            <a:spLocks noGrp="1"/>
          </p:cNvSpPr>
          <p:nvPr>
            <p:ph type="pic" sz="quarter" idx="18"/>
          </p:nvPr>
        </p:nvSpPr>
        <p:spPr>
          <a:xfrm>
            <a:off x="4259263" y="1442013"/>
            <a:ext cx="3708400" cy="2160000"/>
          </a:xfrm>
          <a:prstGeom prst="rect">
            <a:avLst/>
          </a:prstGeom>
        </p:spPr>
        <p:txBody>
          <a:bodyPr/>
          <a:lstStyle/>
          <a:p>
            <a:r>
              <a:rPr lang="de-DE"/>
              <a:t>Bild durch Klicken auf Symbol hinzufügen</a:t>
            </a:r>
            <a:endParaRPr lang="de-DE" dirty="0"/>
          </a:p>
        </p:txBody>
      </p:sp>
      <p:sp>
        <p:nvSpPr>
          <p:cNvPr id="6" name="Bildplatzhalter 4">
            <a:extLst>
              <a:ext uri="{FF2B5EF4-FFF2-40B4-BE49-F238E27FC236}">
                <a16:creationId xmlns:a16="http://schemas.microsoft.com/office/drawing/2014/main" id="{D533C014-ECD9-15AE-BCAD-D2EB6839095F}"/>
              </a:ext>
            </a:extLst>
          </p:cNvPr>
          <p:cNvSpPr>
            <a:spLocks noGrp="1"/>
          </p:cNvSpPr>
          <p:nvPr>
            <p:ph type="pic" sz="quarter" idx="19"/>
          </p:nvPr>
        </p:nvSpPr>
        <p:spPr>
          <a:xfrm>
            <a:off x="8075613" y="1442013"/>
            <a:ext cx="3708400" cy="2160000"/>
          </a:xfrm>
          <a:prstGeom prst="rect">
            <a:avLst/>
          </a:prstGeom>
        </p:spPr>
        <p:txBody>
          <a:bodyPr/>
          <a:lstStyle/>
          <a:p>
            <a:r>
              <a:rPr lang="de-DE"/>
              <a:t>Bild durch Klicken auf Symbol hinzufügen</a:t>
            </a:r>
            <a:endParaRPr lang="de-DE" dirty="0"/>
          </a:p>
        </p:txBody>
      </p:sp>
      <p:sp>
        <p:nvSpPr>
          <p:cNvPr id="7" name="Bildplatzhalter 4">
            <a:extLst>
              <a:ext uri="{FF2B5EF4-FFF2-40B4-BE49-F238E27FC236}">
                <a16:creationId xmlns:a16="http://schemas.microsoft.com/office/drawing/2014/main" id="{89D8A52B-DEC8-0A30-7A38-0F17A75EE1E6}"/>
              </a:ext>
            </a:extLst>
          </p:cNvPr>
          <p:cNvSpPr>
            <a:spLocks noGrp="1"/>
          </p:cNvSpPr>
          <p:nvPr>
            <p:ph type="pic" sz="quarter" idx="20"/>
          </p:nvPr>
        </p:nvSpPr>
        <p:spPr>
          <a:xfrm>
            <a:off x="4259263" y="3709550"/>
            <a:ext cx="3708400" cy="2160000"/>
          </a:xfrm>
          <a:prstGeom prst="rect">
            <a:avLst/>
          </a:prstGeom>
        </p:spPr>
        <p:txBody>
          <a:bodyPr/>
          <a:lstStyle/>
          <a:p>
            <a:r>
              <a:rPr lang="de-DE"/>
              <a:t>Bild durch Klicken auf Symbol hinzufügen</a:t>
            </a:r>
          </a:p>
        </p:txBody>
      </p:sp>
    </p:spTree>
    <p:extLst>
      <p:ext uri="{BB962C8B-B14F-4D97-AF65-F5344CB8AC3E}">
        <p14:creationId xmlns:p14="http://schemas.microsoft.com/office/powerpoint/2010/main" val="1099156399"/>
      </p:ext>
    </p:extLst>
  </p:cSld>
  <p:clrMapOvr>
    <a:masterClrMapping/>
  </p:clrMapOvr>
  <p:extLst>
    <p:ext uri="{DCECCB84-F9BA-43D5-87BE-67443E8EF086}">
      <p15:sldGuideLst xmlns:p15="http://schemas.microsoft.com/office/powerpoint/2012/main">
        <p15:guide id="1" pos="6692" userDrawn="1">
          <p15:clr>
            <a:srgbClr val="FBAE40"/>
          </p15:clr>
        </p15:guide>
        <p15:guide id="4" orient="horz" pos="1185" userDrawn="1">
          <p15:clr>
            <a:srgbClr val="FBAE40"/>
          </p15:clr>
        </p15:guide>
        <p15:guide id="5" pos="3487" userDrawn="1">
          <p15:clr>
            <a:srgbClr val="FBAE40"/>
          </p15:clr>
        </p15:guide>
        <p15:guide id="7" orient="horz" pos="3974" userDrawn="1">
          <p15:clr>
            <a:srgbClr val="FBAE40"/>
          </p15:clr>
        </p15:guide>
        <p15:guide id="8" orient="horz" pos="2546" userDrawn="1">
          <p15:clr>
            <a:srgbClr val="FBAE40"/>
          </p15:clr>
        </p15:guide>
        <p15:guide id="9" orient="horz" pos="2614" userDrawn="1">
          <p15:clr>
            <a:srgbClr val="FBAE40"/>
          </p15:clr>
        </p15:guide>
        <p15:guide id="10" pos="3577" userDrawn="1">
          <p15:clr>
            <a:srgbClr val="FBAE40"/>
          </p15:clr>
        </p15:guide>
        <p15:guide id="11" pos="6783" userDrawn="1">
          <p15:clr>
            <a:srgbClr val="FBAE40"/>
          </p15:clr>
        </p15:guide>
        <p15:guide id="12" pos="372" userDrawn="1">
          <p15:clr>
            <a:srgbClr val="FBAE40"/>
          </p15:clr>
        </p15:guide>
        <p15:guide id="13" pos="9897" userDrawn="1">
          <p15:clr>
            <a:srgbClr val="FBAE40"/>
          </p15:clr>
        </p15:guide>
        <p15:guide id="14" orient="horz" pos="232" userDrawn="1">
          <p15:clr>
            <a:srgbClr val="FBAE40"/>
          </p15:clr>
        </p15:guide>
        <p15:guide id="15" orient="horz" pos="1071"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C016B-CBE9-B1E9-25DB-1AD41666F1E4}"/>
              </a:ext>
            </a:extLst>
          </p:cNvPr>
          <p:cNvSpPr>
            <a:spLocks noGrp="1"/>
          </p:cNvSpPr>
          <p:nvPr>
            <p:ph type="title"/>
          </p:nvPr>
        </p:nvSpPr>
        <p:spPr>
          <a:xfrm>
            <a:off x="442914" y="365127"/>
            <a:ext cx="11341100" cy="1325563"/>
          </a:xfrm>
          <a:prstGeom prst="rect">
            <a:avLst/>
          </a:prstGeom>
        </p:spPr>
        <p:txBody>
          <a:bodyPr/>
          <a:lstStyle/>
          <a:p>
            <a:r>
              <a:rPr lang="de-DE"/>
              <a:t>Mastertitelformat bearbeiten</a:t>
            </a:r>
          </a:p>
        </p:txBody>
      </p:sp>
      <p:sp>
        <p:nvSpPr>
          <p:cNvPr id="6" name="Datumsplatzhalter 5">
            <a:extLst>
              <a:ext uri="{FF2B5EF4-FFF2-40B4-BE49-F238E27FC236}">
                <a16:creationId xmlns:a16="http://schemas.microsoft.com/office/drawing/2014/main" id="{CD6E23B1-88A0-B39B-7F81-21D83D7BA785}"/>
              </a:ext>
            </a:extLst>
          </p:cNvPr>
          <p:cNvSpPr>
            <a:spLocks noGrp="1"/>
          </p:cNvSpPr>
          <p:nvPr>
            <p:ph type="dt" sz="half" idx="10"/>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507299F2-2C01-EE77-79E2-17A5852DF96F}"/>
              </a:ext>
            </a:extLst>
          </p:cNvPr>
          <p:cNvSpPr>
            <a:spLocks noGrp="1"/>
          </p:cNvSpPr>
          <p:nvPr>
            <p:ph type="ftr" sz="quarter" idx="11"/>
          </p:nvPr>
        </p:nvSpPr>
        <p:spPr/>
        <p:txBody>
          <a:bodyPr/>
          <a:lstStyle/>
          <a:p>
            <a:r>
              <a:rPr lang="de-DE"/>
              <a:t>Materialsammlung zum Praktikum Chemie 			Robin Gundert		</a:t>
            </a:r>
            <a:endParaRPr lang="de-DE" dirty="0"/>
          </a:p>
        </p:txBody>
      </p:sp>
      <p:sp>
        <p:nvSpPr>
          <p:cNvPr id="8" name="Foliennummernplatzhalter 7">
            <a:extLst>
              <a:ext uri="{FF2B5EF4-FFF2-40B4-BE49-F238E27FC236}">
                <a16:creationId xmlns:a16="http://schemas.microsoft.com/office/drawing/2014/main" id="{38946862-EB57-BF1F-4116-DA29E1D248BA}"/>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Tree>
    <p:extLst>
      <p:ext uri="{BB962C8B-B14F-4D97-AF65-F5344CB8AC3E}">
        <p14:creationId xmlns:p14="http://schemas.microsoft.com/office/powerpoint/2010/main" val="1618874967"/>
      </p:ext>
    </p:extLst>
  </p:cSld>
  <p:clrMapOvr>
    <a:masterClrMapping/>
  </p:clrMapOvr>
  <p:extLst>
    <p:ext uri="{DCECCB84-F9BA-43D5-87BE-67443E8EF086}">
      <p15:sldGuideLst xmlns:p15="http://schemas.microsoft.com/office/powerpoint/2012/main">
        <p15:guide id="1" pos="372" userDrawn="1">
          <p15:clr>
            <a:srgbClr val="FBAE40"/>
          </p15:clr>
        </p15:guide>
        <p15:guide id="2" pos="9897" userDrawn="1">
          <p15:clr>
            <a:srgbClr val="FBAE40"/>
          </p15:clr>
        </p15:guide>
        <p15:guide id="3" orient="horz" pos="232" userDrawn="1">
          <p15:clr>
            <a:srgbClr val="FBAE40"/>
          </p15:clr>
        </p15:guide>
        <p15:guide id="4" orient="horz" pos="1071"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AD0F8B47-AB4B-D5CF-9E17-FEC86D3DEAE7}"/>
              </a:ext>
            </a:extLst>
          </p:cNvPr>
          <p:cNvSpPr>
            <a:spLocks noGrp="1"/>
          </p:cNvSpPr>
          <p:nvPr>
            <p:ph type="dt" sz="half" idx="10"/>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9B541BBE-4DA8-F563-0B31-0687A0BBAB56}"/>
              </a:ext>
            </a:extLst>
          </p:cNvPr>
          <p:cNvSpPr>
            <a:spLocks noGrp="1"/>
          </p:cNvSpPr>
          <p:nvPr>
            <p:ph type="ftr" sz="quarter" idx="11"/>
          </p:nvPr>
        </p:nvSpPr>
        <p:spPr/>
        <p:txBody>
          <a:bodyPr/>
          <a:lstStyle/>
          <a:p>
            <a:r>
              <a:rPr lang="de-DE"/>
              <a:t>Materialsammlung zum Praktikum Chemie 			Robin Gundert		</a:t>
            </a:r>
            <a:endParaRPr lang="de-DE" dirty="0"/>
          </a:p>
        </p:txBody>
      </p:sp>
      <p:sp>
        <p:nvSpPr>
          <p:cNvPr id="7" name="Foliennummernplatzhalter 6">
            <a:extLst>
              <a:ext uri="{FF2B5EF4-FFF2-40B4-BE49-F238E27FC236}">
                <a16:creationId xmlns:a16="http://schemas.microsoft.com/office/drawing/2014/main" id="{67C646BD-B5B7-07D4-6124-846ED9349027}"/>
              </a:ext>
            </a:extLst>
          </p:cNvPr>
          <p:cNvSpPr>
            <a:spLocks noGrp="1"/>
          </p:cNvSpPr>
          <p:nvPr>
            <p:ph type="sldNum" sz="quarter" idx="12"/>
          </p:nvPr>
        </p:nvSpPr>
        <p:spPr/>
        <p:txBody>
          <a:bodyPr/>
          <a:lstStyle/>
          <a:p>
            <a:fld id="{C2571F0E-BA57-4409-A3A5-945CC828A36E}" type="slidenum">
              <a:rPr lang="de-DE" smtClean="0"/>
              <a:pPr/>
              <a:t>‹Nr.›</a:t>
            </a:fld>
            <a:endParaRPr lang="de-DE" dirty="0"/>
          </a:p>
        </p:txBody>
      </p:sp>
    </p:spTree>
    <p:extLst>
      <p:ext uri="{BB962C8B-B14F-4D97-AF65-F5344CB8AC3E}">
        <p14:creationId xmlns:p14="http://schemas.microsoft.com/office/powerpoint/2010/main" val="441574509"/>
      </p:ext>
    </p:extLst>
  </p:cSld>
  <p:clrMapOvr>
    <a:masterClrMapping/>
  </p:clrMapOvr>
  <p:extLst>
    <p:ext uri="{DCECCB84-F9BA-43D5-87BE-67443E8EF086}">
      <p15:sldGuideLst xmlns:p15="http://schemas.microsoft.com/office/powerpoint/2012/main">
        <p15:guide id="1" pos="372" userDrawn="1">
          <p15:clr>
            <a:srgbClr val="FBAE40"/>
          </p15:clr>
        </p15:guide>
        <p15:guide id="2" pos="9897" userDrawn="1">
          <p15:clr>
            <a:srgbClr val="FBAE40"/>
          </p15:clr>
        </p15:guide>
        <p15:guide id="3" orient="horz" pos="2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p:txBody>
          <a:bodyPr/>
          <a:lstStyle/>
          <a:p>
            <a:r>
              <a:rPr lang="de-DE"/>
              <a:t>Mastertitelformat bearbeiten</a:t>
            </a:r>
          </a:p>
        </p:txBody>
      </p:sp>
      <p:cxnSp>
        <p:nvCxnSpPr>
          <p:cNvPr id="5" name="Gerader Verbinder 4">
            <a:extLst>
              <a:ext uri="{FF2B5EF4-FFF2-40B4-BE49-F238E27FC236}">
                <a16:creationId xmlns:a16="http://schemas.microsoft.com/office/drawing/2014/main" id="{D22DFAC7-A0DA-57B4-1A4E-570797EC71DB}"/>
              </a:ext>
              <a:ext uri="{C183D7F6-B498-43B3-948B-1728B52AA6E4}">
                <adec:decorative xmlns:adec="http://schemas.microsoft.com/office/drawing/2017/decorative" val="1"/>
              </a:ext>
            </a:extLst>
          </p:cNvPr>
          <p:cNvCxnSpPr>
            <a:cxnSpLocks/>
          </p:cNvCxnSpPr>
          <p:nvPr/>
        </p:nvCxnSpPr>
        <p:spPr>
          <a:xfrm>
            <a:off x="442914" y="1881188"/>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A693DD3-DFBA-AF7E-DE27-B3BD7C50E686}"/>
              </a:ext>
              <a:ext uri="{C183D7F6-B498-43B3-948B-1728B52AA6E4}">
                <adec:decorative xmlns:adec="http://schemas.microsoft.com/office/drawing/2017/decorative" val="1"/>
              </a:ext>
            </a:extLst>
          </p:cNvPr>
          <p:cNvCxnSpPr>
            <a:cxnSpLocks/>
          </p:cNvCxnSpPr>
          <p:nvPr/>
        </p:nvCxnSpPr>
        <p:spPr>
          <a:xfrm>
            <a:off x="442914" y="6232752"/>
            <a:ext cx="113490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platzhalter 5">
            <a:extLst>
              <a:ext uri="{FF2B5EF4-FFF2-40B4-BE49-F238E27FC236}">
                <a16:creationId xmlns:a16="http://schemas.microsoft.com/office/drawing/2014/main" id="{C4364C52-98A1-B1BF-95F1-E63754CB0E97}"/>
              </a:ext>
            </a:extLst>
          </p:cNvPr>
          <p:cNvSpPr>
            <a:spLocks noGrp="1"/>
          </p:cNvSpPr>
          <p:nvPr>
            <p:ph type="body" sz="quarter" idx="13"/>
          </p:nvPr>
        </p:nvSpPr>
        <p:spPr>
          <a:xfrm>
            <a:off x="442914" y="1881189"/>
            <a:ext cx="11341099" cy="4356099"/>
          </a:xfrm>
        </p:spPr>
        <p:txBody>
          <a:bodyPr tIns="108000" numCol="2" spcCol="36000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Datumsplatzhalter 5">
            <a:extLst>
              <a:ext uri="{FF2B5EF4-FFF2-40B4-BE49-F238E27FC236}">
                <a16:creationId xmlns:a16="http://schemas.microsoft.com/office/drawing/2014/main" id="{E67D647F-760D-E88D-6E86-3140EBEF31D7}"/>
              </a:ext>
            </a:extLst>
          </p:cNvPr>
          <p:cNvSpPr>
            <a:spLocks noGrp="1"/>
          </p:cNvSpPr>
          <p:nvPr>
            <p:ph type="dt" sz="half" idx="14"/>
          </p:nvPr>
        </p:nvSpPr>
        <p:spPr/>
        <p:txBody>
          <a:bodyPr/>
          <a:lstStyle/>
          <a:p>
            <a:r>
              <a:rPr lang="de-DE"/>
              <a:t>WiSe 2023 / 2024</a:t>
            </a:r>
            <a:endParaRPr lang="de-DE" dirty="0"/>
          </a:p>
        </p:txBody>
      </p:sp>
      <p:sp>
        <p:nvSpPr>
          <p:cNvPr id="10" name="Fußzeilenplatzhalter 9">
            <a:extLst>
              <a:ext uri="{FF2B5EF4-FFF2-40B4-BE49-F238E27FC236}">
                <a16:creationId xmlns:a16="http://schemas.microsoft.com/office/drawing/2014/main" id="{AA0A208F-1E3F-CC49-A888-405ECD950CE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11" name="Foliennummernplatzhalter 10">
            <a:extLst>
              <a:ext uri="{FF2B5EF4-FFF2-40B4-BE49-F238E27FC236}">
                <a16:creationId xmlns:a16="http://schemas.microsoft.com/office/drawing/2014/main" id="{0D328FC0-2742-3A64-B229-0E5FB25466D3}"/>
              </a:ext>
            </a:extLst>
          </p:cNvPr>
          <p:cNvSpPr>
            <a:spLocks noGrp="1"/>
          </p:cNvSpPr>
          <p:nvPr>
            <p:ph type="sldNum" sz="quarter" idx="16"/>
          </p:nvPr>
        </p:nvSpPr>
        <p:spPr/>
        <p:txBody>
          <a:bodyPr/>
          <a:lstStyle/>
          <a:p>
            <a:fld id="{C705F5F1-9457-49D1-866F-BB23D9D6F52D}" type="slidenum">
              <a:rPr lang="de-DE" altLang="de-DE" smtClean="0"/>
              <a:pPr/>
              <a:t>‹Nr.›</a:t>
            </a:fld>
            <a:endParaRPr lang="de-DE" altLang="de-DE"/>
          </a:p>
        </p:txBody>
      </p:sp>
    </p:spTree>
    <p:extLst>
      <p:ext uri="{BB962C8B-B14F-4D97-AF65-F5344CB8AC3E}">
        <p14:creationId xmlns:p14="http://schemas.microsoft.com/office/powerpoint/2010/main" val="2735779749"/>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1071" userDrawn="1">
          <p15:clr>
            <a:srgbClr val="FBAE40"/>
          </p15:clr>
        </p15:guide>
        <p15:guide id="6" orient="horz" pos="232" userDrawn="1">
          <p15:clr>
            <a:srgbClr val="FBAE40"/>
          </p15:clr>
        </p15:guide>
        <p15:guide id="7" orient="horz" pos="392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chlussfoli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C016B-CBE9-B1E9-25DB-1AD41666F1E4}"/>
              </a:ext>
            </a:extLst>
          </p:cNvPr>
          <p:cNvSpPr>
            <a:spLocks noGrp="1"/>
          </p:cNvSpPr>
          <p:nvPr>
            <p:ph type="title"/>
          </p:nvPr>
        </p:nvSpPr>
        <p:spPr>
          <a:xfrm>
            <a:off x="442914" y="365127"/>
            <a:ext cx="11341100" cy="1325563"/>
          </a:xfrm>
          <a:prstGeom prst="rect">
            <a:avLst/>
          </a:prstGeom>
        </p:spPr>
        <p:txBody>
          <a:bodyPr/>
          <a:lstStyle>
            <a:lvl1pPr>
              <a:lnSpc>
                <a:spcPct val="100000"/>
              </a:lnSpc>
              <a:defRPr sz="2700">
                <a:solidFill>
                  <a:schemeClr val="bg2"/>
                </a:solidFill>
              </a:defRPr>
            </a:lvl1pPr>
          </a:lstStyle>
          <a:p>
            <a:r>
              <a:rPr lang="de-DE"/>
              <a:t>Mastertitelformat bearbeiten</a:t>
            </a:r>
            <a:endParaRPr lang="de-DE" dirty="0"/>
          </a:p>
        </p:txBody>
      </p:sp>
      <p:sp>
        <p:nvSpPr>
          <p:cNvPr id="6" name="Datumsplatzhalter 5">
            <a:extLst>
              <a:ext uri="{FF2B5EF4-FFF2-40B4-BE49-F238E27FC236}">
                <a16:creationId xmlns:a16="http://schemas.microsoft.com/office/drawing/2014/main" id="{CD6E23B1-88A0-B39B-7F81-21D83D7BA785}"/>
              </a:ext>
            </a:extLst>
          </p:cNvPr>
          <p:cNvSpPr>
            <a:spLocks noGrp="1"/>
          </p:cNvSpPr>
          <p:nvPr>
            <p:ph type="dt" sz="half" idx="10"/>
          </p:nvPr>
        </p:nvSpPr>
        <p:spPr/>
        <p:txBody>
          <a:bodyPr/>
          <a:lstStyle>
            <a:lvl1pPr>
              <a:defRPr>
                <a:solidFill>
                  <a:schemeClr val="bg1"/>
                </a:solidFill>
              </a:defRPr>
            </a:lvl1pPr>
          </a:lstStyle>
          <a:p>
            <a:r>
              <a:rPr lang="de-DE"/>
              <a:t>WiSe 2023 / 2024</a:t>
            </a:r>
            <a:endParaRPr lang="de-DE" dirty="0"/>
          </a:p>
        </p:txBody>
      </p:sp>
      <p:sp>
        <p:nvSpPr>
          <p:cNvPr id="7" name="Fußzeilenplatzhalter 6">
            <a:extLst>
              <a:ext uri="{FF2B5EF4-FFF2-40B4-BE49-F238E27FC236}">
                <a16:creationId xmlns:a16="http://schemas.microsoft.com/office/drawing/2014/main" id="{507299F2-2C01-EE77-79E2-17A5852DF96F}"/>
              </a:ext>
            </a:extLst>
          </p:cNvPr>
          <p:cNvSpPr>
            <a:spLocks noGrp="1"/>
          </p:cNvSpPr>
          <p:nvPr>
            <p:ph type="ftr" sz="quarter" idx="11"/>
          </p:nvPr>
        </p:nvSpPr>
        <p:spPr/>
        <p:txBody>
          <a:bodyPr/>
          <a:lstStyle>
            <a:lvl1pPr>
              <a:defRPr>
                <a:solidFill>
                  <a:schemeClr val="bg1"/>
                </a:solidFill>
              </a:defRPr>
            </a:lvl1pPr>
          </a:lstStyle>
          <a:p>
            <a:r>
              <a:rPr lang="de-DE"/>
              <a:t>Materialsammlung zum Praktikum Chemie 			Robin Gundert		</a:t>
            </a:r>
            <a:endParaRPr lang="de-DE" dirty="0"/>
          </a:p>
        </p:txBody>
      </p:sp>
      <p:sp>
        <p:nvSpPr>
          <p:cNvPr id="4" name="Textplatzhalter 3">
            <a:extLst>
              <a:ext uri="{FF2B5EF4-FFF2-40B4-BE49-F238E27FC236}">
                <a16:creationId xmlns:a16="http://schemas.microsoft.com/office/drawing/2014/main" id="{3C260B29-097F-47E0-6EBA-206D145531D5}"/>
              </a:ext>
            </a:extLst>
          </p:cNvPr>
          <p:cNvSpPr>
            <a:spLocks noGrp="1"/>
          </p:cNvSpPr>
          <p:nvPr>
            <p:ph type="body" sz="quarter" idx="13"/>
          </p:nvPr>
        </p:nvSpPr>
        <p:spPr>
          <a:xfrm>
            <a:off x="442913" y="3429002"/>
            <a:ext cx="5581651" cy="2771775"/>
          </a:xfrm>
          <a:prstGeom prst="rect">
            <a:avLst/>
          </a:prstGeom>
        </p:spPr>
        <p:txBody>
          <a:bodyPr/>
          <a:lstStyle>
            <a:lvl1pPr marL="0" indent="0">
              <a:lnSpc>
                <a:spcPct val="100000"/>
              </a:lnSpc>
              <a:spcBef>
                <a:spcPts val="750"/>
              </a:spcBef>
              <a:buNone/>
              <a:defRPr>
                <a:solidFill>
                  <a:schemeClr val="bg2"/>
                </a:solidFill>
              </a:defRPr>
            </a:lvl1pPr>
            <a:lvl2pPr marL="243000" indent="0">
              <a:lnSpc>
                <a:spcPct val="100000"/>
              </a:lnSpc>
              <a:spcBef>
                <a:spcPts val="750"/>
              </a:spcBef>
              <a:buNone/>
              <a:defRPr>
                <a:solidFill>
                  <a:schemeClr val="bg2"/>
                </a:solidFill>
              </a:defRPr>
            </a:lvl2pPr>
            <a:lvl3pPr marL="513000" indent="0">
              <a:lnSpc>
                <a:spcPct val="100000"/>
              </a:lnSpc>
              <a:spcBef>
                <a:spcPts val="750"/>
              </a:spcBef>
              <a:buNone/>
              <a:defRPr>
                <a:solidFill>
                  <a:schemeClr val="bg2"/>
                </a:solidFill>
              </a:defRPr>
            </a:lvl3pPr>
            <a:lvl4pPr marL="783000" indent="0">
              <a:lnSpc>
                <a:spcPct val="100000"/>
              </a:lnSpc>
              <a:spcBef>
                <a:spcPts val="750"/>
              </a:spcBef>
              <a:buNone/>
              <a:defRPr>
                <a:solidFill>
                  <a:schemeClr val="bg2"/>
                </a:solidFill>
              </a:defRPr>
            </a:lvl4pPr>
            <a:lvl5pPr marL="1053000" indent="0">
              <a:lnSpc>
                <a:spcPct val="100000"/>
              </a:lnSpc>
              <a:spcBef>
                <a:spcPts val="750"/>
              </a:spcBef>
              <a:buNone/>
              <a:defRPr>
                <a:solidFill>
                  <a:schemeClr val="bg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3">
            <a:extLst>
              <a:ext uri="{FF2B5EF4-FFF2-40B4-BE49-F238E27FC236}">
                <a16:creationId xmlns:a16="http://schemas.microsoft.com/office/drawing/2014/main" id="{BFCEBEB3-9CF9-38E2-5212-791077F418C0}"/>
              </a:ext>
            </a:extLst>
          </p:cNvPr>
          <p:cNvSpPr>
            <a:spLocks noGrp="1"/>
          </p:cNvSpPr>
          <p:nvPr>
            <p:ph type="body" sz="quarter" idx="14"/>
          </p:nvPr>
        </p:nvSpPr>
        <p:spPr>
          <a:xfrm>
            <a:off x="6167439" y="3429002"/>
            <a:ext cx="5616575" cy="2771775"/>
          </a:xfrm>
          <a:prstGeom prst="rect">
            <a:avLst/>
          </a:prstGeom>
        </p:spPr>
        <p:txBody>
          <a:bodyPr/>
          <a:lstStyle>
            <a:lvl1pPr marL="0" indent="0">
              <a:lnSpc>
                <a:spcPct val="100000"/>
              </a:lnSpc>
              <a:spcBef>
                <a:spcPts val="750"/>
              </a:spcBef>
              <a:buNone/>
              <a:defRPr>
                <a:solidFill>
                  <a:schemeClr val="bg2"/>
                </a:solidFill>
              </a:defRPr>
            </a:lvl1pPr>
            <a:lvl2pPr marL="243000" indent="0">
              <a:lnSpc>
                <a:spcPct val="100000"/>
              </a:lnSpc>
              <a:spcBef>
                <a:spcPts val="750"/>
              </a:spcBef>
              <a:buNone/>
              <a:defRPr>
                <a:solidFill>
                  <a:schemeClr val="bg2"/>
                </a:solidFill>
              </a:defRPr>
            </a:lvl2pPr>
            <a:lvl3pPr marL="513000" indent="0">
              <a:lnSpc>
                <a:spcPct val="100000"/>
              </a:lnSpc>
              <a:spcBef>
                <a:spcPts val="750"/>
              </a:spcBef>
              <a:buNone/>
              <a:defRPr>
                <a:solidFill>
                  <a:schemeClr val="bg2"/>
                </a:solidFill>
              </a:defRPr>
            </a:lvl3pPr>
            <a:lvl4pPr marL="783000" indent="0">
              <a:lnSpc>
                <a:spcPct val="100000"/>
              </a:lnSpc>
              <a:spcBef>
                <a:spcPts val="750"/>
              </a:spcBef>
              <a:buNone/>
              <a:defRPr>
                <a:solidFill>
                  <a:schemeClr val="bg2"/>
                </a:solidFill>
              </a:defRPr>
            </a:lvl4pPr>
            <a:lvl5pPr marL="1053000" indent="0">
              <a:lnSpc>
                <a:spcPct val="100000"/>
              </a:lnSpc>
              <a:spcBef>
                <a:spcPts val="750"/>
              </a:spcBef>
              <a:buNone/>
              <a:defRPr>
                <a:solidFill>
                  <a:schemeClr val="bg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3" name="Grafik 2">
            <a:extLst>
              <a:ext uri="{FF2B5EF4-FFF2-40B4-BE49-F238E27FC236}">
                <a16:creationId xmlns:a16="http://schemas.microsoft.com/office/drawing/2014/main" id="{567DB692-13C0-CFC2-278D-7C6CF65B945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800" y="6493238"/>
            <a:ext cx="1692000" cy="188637"/>
          </a:xfrm>
          <a:prstGeom prst="rect">
            <a:avLst/>
          </a:prstGeom>
        </p:spPr>
      </p:pic>
    </p:spTree>
    <p:extLst>
      <p:ext uri="{BB962C8B-B14F-4D97-AF65-F5344CB8AC3E}">
        <p14:creationId xmlns:p14="http://schemas.microsoft.com/office/powerpoint/2010/main" val="2304380796"/>
      </p:ext>
    </p:extLst>
  </p:cSld>
  <p:clrMapOvr>
    <a:masterClrMapping/>
  </p:clrMapOvr>
  <p:extLst>
    <p:ext uri="{DCECCB84-F9BA-43D5-87BE-67443E8EF086}">
      <p15:sldGuideLst xmlns:p15="http://schemas.microsoft.com/office/powerpoint/2012/main">
        <p15:guide id="1" pos="372" userDrawn="1">
          <p15:clr>
            <a:srgbClr val="FBAE40"/>
          </p15:clr>
        </p15:guide>
        <p15:guide id="2" pos="9897" userDrawn="1">
          <p15:clr>
            <a:srgbClr val="FBAE40"/>
          </p15:clr>
        </p15:guide>
        <p15:guide id="3" orient="horz" pos="232" userDrawn="1">
          <p15:clr>
            <a:srgbClr val="FBAE40"/>
          </p15:clr>
        </p15:guide>
        <p15:guide id="4" orient="horz" pos="1071" userDrawn="1">
          <p15:clr>
            <a:srgbClr val="FBAE40"/>
          </p15:clr>
        </p15:guide>
        <p15:guide id="5" pos="5060" userDrawn="1">
          <p15:clr>
            <a:srgbClr val="FBAE40"/>
          </p15:clr>
        </p15:guide>
        <p15:guide id="6" pos="5180" userDrawn="1">
          <p15:clr>
            <a:srgbClr val="FBAE40"/>
          </p15:clr>
        </p15:guide>
        <p15:guide id="7" orient="horz" pos="2160" userDrawn="1">
          <p15:clr>
            <a:srgbClr val="FBAE40"/>
          </p15:clr>
        </p15:guide>
        <p15:guide id="8" orient="horz" pos="39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Trenner">
    <p:bg bwMode="ltGray">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D3F0E-4D48-B8EA-224A-465A8DFA4936}"/>
              </a:ext>
            </a:extLst>
          </p:cNvPr>
          <p:cNvSpPr>
            <a:spLocks noGrp="1"/>
          </p:cNvSpPr>
          <p:nvPr>
            <p:ph type="title"/>
          </p:nvPr>
        </p:nvSpPr>
        <p:spPr>
          <a:xfrm>
            <a:off x="442800" y="1882800"/>
            <a:ext cx="11340000" cy="1440000"/>
          </a:xfrm>
        </p:spPr>
        <p:txBody>
          <a:bodyPr anchor="t" anchorCtr="0"/>
          <a:lstStyle>
            <a:lvl1pPr>
              <a:lnSpc>
                <a:spcPct val="100000"/>
              </a:lnSpc>
              <a:defRPr sz="3600"/>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26160AD8-DE9A-9AAD-4D0F-7EA0D507443C}"/>
              </a:ext>
            </a:extLst>
          </p:cNvPr>
          <p:cNvSpPr>
            <a:spLocks noGrp="1"/>
          </p:cNvSpPr>
          <p:nvPr>
            <p:ph type="body" idx="1"/>
          </p:nvPr>
        </p:nvSpPr>
        <p:spPr>
          <a:xfrm>
            <a:off x="442800" y="3430800"/>
            <a:ext cx="11340000" cy="972000"/>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7" name="Datumsplatzhalter 6">
            <a:extLst>
              <a:ext uri="{FF2B5EF4-FFF2-40B4-BE49-F238E27FC236}">
                <a16:creationId xmlns:a16="http://schemas.microsoft.com/office/drawing/2014/main" id="{11AACC7D-9991-7ED0-3156-F966506222E6}"/>
              </a:ext>
            </a:extLst>
          </p:cNvPr>
          <p:cNvSpPr>
            <a:spLocks noGrp="1"/>
          </p:cNvSpPr>
          <p:nvPr>
            <p:ph type="dt" sz="half" idx="10"/>
          </p:nvPr>
        </p:nvSpPr>
        <p:spPr/>
        <p:txBody>
          <a:bodyPr/>
          <a:lstStyle>
            <a:lvl1pPr>
              <a:defRPr>
                <a:solidFill>
                  <a:schemeClr val="accent1"/>
                </a:solidFill>
              </a:defRPr>
            </a:lvl1pPr>
          </a:lstStyle>
          <a:p>
            <a:r>
              <a:rPr lang="de-DE"/>
              <a:t>WiSe 2023 / 2024</a:t>
            </a:r>
            <a:endParaRPr lang="de-DE" dirty="0"/>
          </a:p>
        </p:txBody>
      </p:sp>
      <p:sp>
        <p:nvSpPr>
          <p:cNvPr id="8" name="Fußzeilenplatzhalter 7">
            <a:extLst>
              <a:ext uri="{FF2B5EF4-FFF2-40B4-BE49-F238E27FC236}">
                <a16:creationId xmlns:a16="http://schemas.microsoft.com/office/drawing/2014/main" id="{F97C3C8C-FBE5-D668-6000-A0936F2693F7}"/>
              </a:ext>
            </a:extLst>
          </p:cNvPr>
          <p:cNvSpPr>
            <a:spLocks noGrp="1"/>
          </p:cNvSpPr>
          <p:nvPr>
            <p:ph type="ftr" sz="quarter" idx="11"/>
          </p:nvPr>
        </p:nvSpPr>
        <p:spPr/>
        <p:txBody>
          <a:bodyPr/>
          <a:lstStyle>
            <a:lvl1pPr>
              <a:defRPr>
                <a:solidFill>
                  <a:schemeClr val="accent1"/>
                </a:solidFill>
              </a:defRPr>
            </a:lvl1pPr>
          </a:lstStyle>
          <a:p>
            <a:r>
              <a:rPr lang="de-DE" altLang="de-DE"/>
              <a:t>Materialsammlung zum Praktikum Chemie 			Robin Gundert		</a:t>
            </a:r>
            <a:endParaRPr lang="de-DE" altLang="de-DE" dirty="0"/>
          </a:p>
        </p:txBody>
      </p:sp>
      <p:sp>
        <p:nvSpPr>
          <p:cNvPr id="9" name="Foliennummernplatzhalter 8">
            <a:extLst>
              <a:ext uri="{FF2B5EF4-FFF2-40B4-BE49-F238E27FC236}">
                <a16:creationId xmlns:a16="http://schemas.microsoft.com/office/drawing/2014/main" id="{2C87C94C-59AE-DD77-EDD5-E2040DC3A8D5}"/>
              </a:ext>
            </a:extLst>
          </p:cNvPr>
          <p:cNvSpPr>
            <a:spLocks noGrp="1"/>
          </p:cNvSpPr>
          <p:nvPr>
            <p:ph type="sldNum" sz="quarter" idx="12"/>
          </p:nvPr>
        </p:nvSpPr>
        <p:spPr/>
        <p:txBody>
          <a:bodyPr/>
          <a:lstStyle>
            <a:lvl1pPr>
              <a:defRPr>
                <a:solidFill>
                  <a:schemeClr val="accent1"/>
                </a:solidFill>
              </a:defRPr>
            </a:lvl1pPr>
          </a:lstStyle>
          <a:p>
            <a:fld id="{C705F5F1-9457-49D1-866F-BB23D9D6F52D}" type="slidenum">
              <a:rPr lang="de-DE" altLang="de-DE" smtClean="0"/>
              <a:pPr/>
              <a:t>‹Nr.›</a:t>
            </a:fld>
            <a:endParaRPr lang="de-DE" altLang="de-DE"/>
          </a:p>
        </p:txBody>
      </p:sp>
      <p:pic>
        <p:nvPicPr>
          <p:cNvPr id="4" name="Grafik 3">
            <a:extLst>
              <a:ext uri="{FF2B5EF4-FFF2-40B4-BE49-F238E27FC236}">
                <a16:creationId xmlns:a16="http://schemas.microsoft.com/office/drawing/2014/main" id="{C409FC36-5544-4C14-3CA5-A97D3A1AE365}"/>
              </a:ext>
            </a:extLst>
          </p:cNvPr>
          <p:cNvPicPr>
            <a:picLocks noChangeAspect="1"/>
          </p:cNvPicPr>
          <p:nvPr/>
        </p:nvPicPr>
        <p:blipFill rotWithShape="1">
          <a:blip r:embed="rId2">
            <a:alphaModFix amt="40000"/>
          </a:blip>
          <a:srcRect r="14894" b="9397"/>
          <a:stretch/>
        </p:blipFill>
        <p:spPr>
          <a:xfrm>
            <a:off x="6096000" y="368301"/>
            <a:ext cx="6096000" cy="6489701"/>
          </a:xfrm>
          <a:prstGeom prst="rect">
            <a:avLst/>
          </a:prstGeom>
        </p:spPr>
      </p:pic>
    </p:spTree>
    <p:extLst>
      <p:ext uri="{BB962C8B-B14F-4D97-AF65-F5344CB8AC3E}">
        <p14:creationId xmlns:p14="http://schemas.microsoft.com/office/powerpoint/2010/main" val="391606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185" userDrawn="1">
          <p15:clr>
            <a:srgbClr val="FBAE40"/>
          </p15:clr>
        </p15:guide>
        <p15:guide id="3" pos="372" userDrawn="1">
          <p15:clr>
            <a:srgbClr val="FBAE40"/>
          </p15:clr>
        </p15:guide>
        <p15:guide id="4" pos="9897" userDrawn="1">
          <p15:clr>
            <a:srgbClr val="FBAE40"/>
          </p15:clr>
        </p15:guide>
        <p15:guide id="5" orient="horz" pos="2092" userDrawn="1">
          <p15:clr>
            <a:srgbClr val="FBAE40"/>
          </p15:clr>
        </p15:guide>
        <p15:guide id="6" orient="horz" pos="27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9AD6-DE3B-834C-F6EE-7CE27BC0139F}"/>
              </a:ext>
            </a:extLst>
          </p:cNvPr>
          <p:cNvSpPr>
            <a:spLocks noGrp="1"/>
          </p:cNvSpPr>
          <p:nvPr>
            <p:ph type="title"/>
          </p:nvPr>
        </p:nvSpPr>
        <p:spPr>
          <a:xfrm>
            <a:off x="442914" y="365127"/>
            <a:ext cx="11341100" cy="471585"/>
          </a:xfrm>
        </p:spPr>
        <p:txBody>
          <a:bodyPr/>
          <a:lstStyle>
            <a:lvl1pPr>
              <a:defRPr sz="2000"/>
            </a:lvl1pPr>
          </a:lstStyle>
          <a:p>
            <a:r>
              <a:rPr lang="de-DE" dirty="0"/>
              <a:t>Mastertitelformat bearbeiten</a:t>
            </a:r>
          </a:p>
        </p:txBody>
      </p:sp>
      <p:sp>
        <p:nvSpPr>
          <p:cNvPr id="5" name="Textplatzhalter 4">
            <a:extLst>
              <a:ext uri="{FF2B5EF4-FFF2-40B4-BE49-F238E27FC236}">
                <a16:creationId xmlns:a16="http://schemas.microsoft.com/office/drawing/2014/main" id="{342F62DA-C002-970B-9E7C-014D632FB916}"/>
              </a:ext>
            </a:extLst>
          </p:cNvPr>
          <p:cNvSpPr>
            <a:spLocks noGrp="1"/>
          </p:cNvSpPr>
          <p:nvPr>
            <p:ph type="body" sz="quarter" idx="13"/>
          </p:nvPr>
        </p:nvSpPr>
        <p:spPr>
          <a:xfrm>
            <a:off x="442913" y="980728"/>
            <a:ext cx="11341099" cy="5220049"/>
          </a:xfrm>
        </p:spPr>
        <p:txBody>
          <a:bodyPr/>
          <a:lstStyle>
            <a:lvl1pPr marL="162000">
              <a:defRPr/>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7F0522C-DB5B-BB39-529C-0B0E9D56C679}"/>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206D9FB6-A578-0515-5026-D184C2D7549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A6C68862-1019-B291-D2FE-96DF560C0D6B}"/>
              </a:ext>
            </a:extLst>
          </p:cNvPr>
          <p:cNvSpPr>
            <a:spLocks noGrp="1"/>
          </p:cNvSpPr>
          <p:nvPr>
            <p:ph type="sldNum" sz="quarter" idx="16"/>
          </p:nvPr>
        </p:nvSpPr>
        <p:spPr/>
        <p:txBody>
          <a:bodyPr/>
          <a:lstStyle/>
          <a:p>
            <a:fld id="{C705F5F1-9457-49D1-866F-BB23D9D6F52D}" type="slidenum">
              <a:rPr lang="de-DE" altLang="de-DE" smtClean="0"/>
              <a:pPr/>
              <a:t>‹Nr.›</a:t>
            </a:fld>
            <a:endParaRPr lang="de-DE" altLang="de-DE"/>
          </a:p>
        </p:txBody>
      </p:sp>
    </p:spTree>
    <p:extLst>
      <p:ext uri="{BB962C8B-B14F-4D97-AF65-F5344CB8AC3E}">
        <p14:creationId xmlns:p14="http://schemas.microsoft.com/office/powerpoint/2010/main" val="2128656524"/>
      </p:ext>
    </p:extLst>
  </p:cSld>
  <p:clrMapOvr>
    <a:masterClrMapping/>
  </p:clrMapOvr>
  <p:extLst>
    <p:ext uri="{DCECCB84-F9BA-43D5-87BE-67443E8EF086}">
      <p15:sldGuideLst xmlns:p15="http://schemas.microsoft.com/office/powerpoint/2012/main">
        <p15:guide id="2" orient="horz" pos="1185" userDrawn="1">
          <p15:clr>
            <a:srgbClr val="FBAE40"/>
          </p15:clr>
        </p15:guide>
        <p15:guide id="3" pos="372" userDrawn="1">
          <p15:clr>
            <a:srgbClr val="FBAE40"/>
          </p15:clr>
        </p15:guide>
        <p15:guide id="4" pos="9897" userDrawn="1">
          <p15:clr>
            <a:srgbClr val="FBAE40"/>
          </p15:clr>
        </p15:guide>
        <p15:guide id="5" orient="horz" pos="232" userDrawn="1">
          <p15:clr>
            <a:srgbClr val="FBAE40"/>
          </p15:clr>
        </p15:guide>
        <p15:guide id="6" orient="horz" pos="1071" userDrawn="1">
          <p15:clr>
            <a:srgbClr val="FBAE40"/>
          </p15:clr>
        </p15:guide>
        <p15:guide id="7" orient="horz" pos="390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5478F-B967-3139-E427-AF9BE630C0EC}"/>
              </a:ext>
            </a:extLst>
          </p:cNvPr>
          <p:cNvSpPr>
            <a:spLocks noGrp="1"/>
          </p:cNvSpPr>
          <p:nvPr>
            <p:ph type="title"/>
          </p:nvPr>
        </p:nvSpPr>
        <p:spPr/>
        <p:txBody>
          <a:bodyPr/>
          <a:lstStyle/>
          <a:p>
            <a:r>
              <a:rPr lang="de-DE"/>
              <a:t>Mastertitelformat bearbeiten</a:t>
            </a:r>
          </a:p>
        </p:txBody>
      </p:sp>
      <p:sp>
        <p:nvSpPr>
          <p:cNvPr id="8" name="Datumsplatzhalter 7">
            <a:extLst>
              <a:ext uri="{FF2B5EF4-FFF2-40B4-BE49-F238E27FC236}">
                <a16:creationId xmlns:a16="http://schemas.microsoft.com/office/drawing/2014/main" id="{A8C80D60-F0DD-3ACE-3664-35CD746A3338}"/>
              </a:ext>
            </a:extLst>
          </p:cNvPr>
          <p:cNvSpPr>
            <a:spLocks noGrp="1"/>
          </p:cNvSpPr>
          <p:nvPr>
            <p:ph type="dt" sz="half" idx="10"/>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187699E5-391A-EBED-6876-81C679E274C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0" name="Foliennummernplatzhalter 9">
            <a:extLst>
              <a:ext uri="{FF2B5EF4-FFF2-40B4-BE49-F238E27FC236}">
                <a16:creationId xmlns:a16="http://schemas.microsoft.com/office/drawing/2014/main" id="{44728AAD-484A-A445-FF06-D5516CC182F8}"/>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6" name="Textplatzhalter 5">
            <a:extLst>
              <a:ext uri="{FF2B5EF4-FFF2-40B4-BE49-F238E27FC236}">
                <a16:creationId xmlns:a16="http://schemas.microsoft.com/office/drawing/2014/main" id="{ACF61B28-96F4-956D-110E-D70D7542BB92}"/>
              </a:ext>
            </a:extLst>
          </p:cNvPr>
          <p:cNvSpPr>
            <a:spLocks noGrp="1"/>
          </p:cNvSpPr>
          <p:nvPr>
            <p:ph type="body" sz="quarter" idx="13"/>
          </p:nvPr>
        </p:nvSpPr>
        <p:spPr>
          <a:xfrm>
            <a:off x="442912" y="1020328"/>
            <a:ext cx="5400000" cy="5180449"/>
          </a:xfrm>
        </p:spPr>
        <p:txBody>
          <a:bodyPr/>
          <a:lstStyle>
            <a:lvl1pPr marL="162000">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5">
            <a:extLst>
              <a:ext uri="{FF2B5EF4-FFF2-40B4-BE49-F238E27FC236}">
                <a16:creationId xmlns:a16="http://schemas.microsoft.com/office/drawing/2014/main" id="{92B357CC-9A14-1036-8164-DB548FF83421}"/>
              </a:ext>
            </a:extLst>
          </p:cNvPr>
          <p:cNvSpPr>
            <a:spLocks noGrp="1"/>
          </p:cNvSpPr>
          <p:nvPr>
            <p:ph type="body" sz="quarter" idx="14"/>
          </p:nvPr>
        </p:nvSpPr>
        <p:spPr>
          <a:xfrm>
            <a:off x="6384013" y="1020326"/>
            <a:ext cx="5400000" cy="5180449"/>
          </a:xfrm>
        </p:spPr>
        <p:txBody>
          <a:bodyPr/>
          <a:lstStyle>
            <a:lvl1pPr marL="162000">
              <a:defRPr/>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51315081"/>
      </p:ext>
    </p:extLst>
  </p:cSld>
  <p:clrMapOvr>
    <a:masterClrMapping/>
  </p:clrMapOvr>
  <p:extLst>
    <p:ext uri="{DCECCB84-F9BA-43D5-87BE-67443E8EF086}">
      <p15:sldGuideLst xmlns:p15="http://schemas.microsoft.com/office/powerpoint/2012/main">
        <p15:guide id="1" pos="5361" userDrawn="1">
          <p15:clr>
            <a:srgbClr val="FBAE40"/>
          </p15:clr>
        </p15:guide>
        <p15:guide id="4" orient="horz" pos="1185" userDrawn="1">
          <p15:clr>
            <a:srgbClr val="FBAE40"/>
          </p15:clr>
        </p15:guide>
        <p15:guide id="5" pos="4908" userDrawn="1">
          <p15:clr>
            <a:srgbClr val="FBAE40"/>
          </p15:clr>
        </p15:guide>
        <p15:guide id="6" pos="372" userDrawn="1">
          <p15:clr>
            <a:srgbClr val="FBAE40"/>
          </p15:clr>
        </p15:guide>
        <p15:guide id="7" pos="9897" userDrawn="1">
          <p15:clr>
            <a:srgbClr val="FBAE40"/>
          </p15:clr>
        </p15:guide>
        <p15:guide id="8" orient="horz" pos="1071" userDrawn="1">
          <p15:clr>
            <a:srgbClr val="FBAE40"/>
          </p15:clr>
        </p15:guide>
        <p15:guide id="9" orient="horz" pos="232" userDrawn="1">
          <p15:clr>
            <a:srgbClr val="FBAE40"/>
          </p15:clr>
        </p15:guide>
        <p15:guide id="10"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zweispaltig mit Überschrif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F4A7C4-025F-8CB7-8150-07678C965CB8}"/>
              </a:ext>
            </a:extLst>
          </p:cNvPr>
          <p:cNvSpPr>
            <a:spLocks noGrp="1"/>
          </p:cNvSpPr>
          <p:nvPr>
            <p:ph type="title"/>
          </p:nvPr>
        </p:nvSpPr>
        <p:spPr>
          <a:xfrm>
            <a:off x="442915" y="365127"/>
            <a:ext cx="11341100" cy="475200"/>
          </a:xfrm>
        </p:spPr>
        <p:txBody>
          <a:bodyPr/>
          <a:lstStyle/>
          <a:p>
            <a:r>
              <a:rPr lang="de-DE"/>
              <a:t>Mastertitelformat bearbeiten</a:t>
            </a:r>
            <a:endParaRPr lang="de-DE" dirty="0"/>
          </a:p>
        </p:txBody>
      </p:sp>
      <p:sp>
        <p:nvSpPr>
          <p:cNvPr id="3" name="Textplatzhalter 2">
            <a:extLst>
              <a:ext uri="{FF2B5EF4-FFF2-40B4-BE49-F238E27FC236}">
                <a16:creationId xmlns:a16="http://schemas.microsoft.com/office/drawing/2014/main" id="{2C97C0F3-9E07-288D-D732-8748F4B6257F}"/>
              </a:ext>
            </a:extLst>
          </p:cNvPr>
          <p:cNvSpPr>
            <a:spLocks noGrp="1"/>
          </p:cNvSpPr>
          <p:nvPr>
            <p:ph type="body" idx="1"/>
          </p:nvPr>
        </p:nvSpPr>
        <p:spPr>
          <a:xfrm>
            <a:off x="457285" y="1036907"/>
            <a:ext cx="5400675" cy="647700"/>
          </a:xfrm>
        </p:spPr>
        <p:txBody>
          <a:bodyPr anchor="t" anchorCtr="0"/>
          <a:lstStyle>
            <a:lvl1pPr marL="0" indent="0">
              <a:buNone/>
              <a:defRPr sz="1350" b="1">
                <a:solidFill>
                  <a:schemeClr val="accent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5" name="Textplatzhalter 4">
            <a:extLst>
              <a:ext uri="{FF2B5EF4-FFF2-40B4-BE49-F238E27FC236}">
                <a16:creationId xmlns:a16="http://schemas.microsoft.com/office/drawing/2014/main" id="{42A95515-7113-4A8A-DBB8-3B5D0E9D3DFB}"/>
              </a:ext>
            </a:extLst>
          </p:cNvPr>
          <p:cNvSpPr>
            <a:spLocks noGrp="1"/>
          </p:cNvSpPr>
          <p:nvPr>
            <p:ph type="body" sz="quarter" idx="3"/>
          </p:nvPr>
        </p:nvSpPr>
        <p:spPr>
          <a:xfrm>
            <a:off x="6383339" y="1036907"/>
            <a:ext cx="5400975" cy="647700"/>
          </a:xfrm>
        </p:spPr>
        <p:txBody>
          <a:bodyPr anchor="t" anchorCtr="0"/>
          <a:lstStyle>
            <a:lvl1pPr marL="0" indent="0">
              <a:buNone/>
              <a:defRPr sz="1350" b="1">
                <a:solidFill>
                  <a:schemeClr val="accent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10" name="Datumsplatzhalter 9">
            <a:extLst>
              <a:ext uri="{FF2B5EF4-FFF2-40B4-BE49-F238E27FC236}">
                <a16:creationId xmlns:a16="http://schemas.microsoft.com/office/drawing/2014/main" id="{1A9D2A0A-3FAF-C915-DBA8-85CB745E1830}"/>
              </a:ext>
            </a:extLst>
          </p:cNvPr>
          <p:cNvSpPr>
            <a:spLocks noGrp="1"/>
          </p:cNvSpPr>
          <p:nvPr>
            <p:ph type="dt" sz="half" idx="10"/>
          </p:nvPr>
        </p:nvSpPr>
        <p:spPr/>
        <p:txBody>
          <a:bodyPr/>
          <a:lstStyle/>
          <a:p>
            <a:r>
              <a:rPr lang="de-DE"/>
              <a:t>WiSe 2023 / 2024</a:t>
            </a:r>
            <a:endParaRPr lang="de-DE" dirty="0"/>
          </a:p>
        </p:txBody>
      </p:sp>
      <p:sp>
        <p:nvSpPr>
          <p:cNvPr id="11" name="Fußzeilenplatzhalter 10">
            <a:extLst>
              <a:ext uri="{FF2B5EF4-FFF2-40B4-BE49-F238E27FC236}">
                <a16:creationId xmlns:a16="http://schemas.microsoft.com/office/drawing/2014/main" id="{5E0BC3A5-4C44-AD2E-7EA1-764592E8DF00}"/>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12" name="Foliennummernplatzhalter 11">
            <a:extLst>
              <a:ext uri="{FF2B5EF4-FFF2-40B4-BE49-F238E27FC236}">
                <a16:creationId xmlns:a16="http://schemas.microsoft.com/office/drawing/2014/main" id="{016071D5-87AC-52B7-7B68-30FBE98B8E9A}"/>
              </a:ext>
            </a:extLst>
          </p:cNvPr>
          <p:cNvSpPr>
            <a:spLocks noGrp="1"/>
          </p:cNvSpPr>
          <p:nvPr>
            <p:ph type="sldNum" sz="quarter" idx="12"/>
          </p:nvPr>
        </p:nvSpPr>
        <p:spPr/>
        <p:txBody>
          <a:bodyPr/>
          <a:lstStyle/>
          <a:p>
            <a:fld id="{C705F5F1-9457-49D1-866F-BB23D9D6F52D}" type="slidenum">
              <a:rPr lang="de-DE" altLang="de-DE" smtClean="0"/>
              <a:pPr/>
              <a:t>‹Nr.›</a:t>
            </a:fld>
            <a:endParaRPr lang="de-DE" altLang="de-DE"/>
          </a:p>
        </p:txBody>
      </p:sp>
      <p:sp>
        <p:nvSpPr>
          <p:cNvPr id="7" name="Textplatzhalter 5">
            <a:extLst>
              <a:ext uri="{FF2B5EF4-FFF2-40B4-BE49-F238E27FC236}">
                <a16:creationId xmlns:a16="http://schemas.microsoft.com/office/drawing/2014/main" id="{50BAB8F2-A7BB-5C78-DC67-56B395ED6852}"/>
              </a:ext>
            </a:extLst>
          </p:cNvPr>
          <p:cNvSpPr>
            <a:spLocks noGrp="1"/>
          </p:cNvSpPr>
          <p:nvPr>
            <p:ph type="body" sz="quarter" idx="13"/>
          </p:nvPr>
        </p:nvSpPr>
        <p:spPr>
          <a:xfrm>
            <a:off x="442912" y="1684607"/>
            <a:ext cx="5400000" cy="4516167"/>
          </a:xfrm>
        </p:spPr>
        <p:txBody>
          <a:bodyPr/>
          <a:lstStyle>
            <a:lvl1pPr marL="162000">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5">
            <a:extLst>
              <a:ext uri="{FF2B5EF4-FFF2-40B4-BE49-F238E27FC236}">
                <a16:creationId xmlns:a16="http://schemas.microsoft.com/office/drawing/2014/main" id="{2A0034E0-4B18-95C8-1C2F-94E89090437C}"/>
              </a:ext>
            </a:extLst>
          </p:cNvPr>
          <p:cNvSpPr>
            <a:spLocks noGrp="1"/>
          </p:cNvSpPr>
          <p:nvPr>
            <p:ph type="body" sz="quarter" idx="14"/>
          </p:nvPr>
        </p:nvSpPr>
        <p:spPr>
          <a:xfrm>
            <a:off x="6383339" y="1684607"/>
            <a:ext cx="5400000" cy="4516281"/>
          </a:xfrm>
        </p:spPr>
        <p:txBody>
          <a:bodyPr/>
          <a:lstStyle>
            <a:lvl1pPr marL="162000">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77810965"/>
      </p:ext>
    </p:extLst>
  </p:cSld>
  <p:clrMapOvr>
    <a:masterClrMapping/>
  </p:clrMapOvr>
  <p:extLst>
    <p:ext uri="{DCECCB84-F9BA-43D5-87BE-67443E8EF086}">
      <p15:sldGuideLst xmlns:p15="http://schemas.microsoft.com/office/powerpoint/2012/main">
        <p15:guide id="1" pos="4908" userDrawn="1">
          <p15:clr>
            <a:srgbClr val="FBAE40"/>
          </p15:clr>
        </p15:guide>
        <p15:guide id="4" orient="horz" pos="1185" userDrawn="1">
          <p15:clr>
            <a:srgbClr val="FBAE40"/>
          </p15:clr>
        </p15:guide>
        <p15:guide id="5" orient="horz" pos="1593" userDrawn="1">
          <p15:clr>
            <a:srgbClr val="FBAE40"/>
          </p15:clr>
        </p15:guide>
        <p15:guide id="6" pos="5361" userDrawn="1">
          <p15:clr>
            <a:srgbClr val="FBAE40"/>
          </p15:clr>
        </p15:guide>
        <p15:guide id="7" pos="372" userDrawn="1">
          <p15:clr>
            <a:srgbClr val="FBAE40"/>
          </p15:clr>
        </p15:guide>
        <p15:guide id="8" pos="9897" userDrawn="1">
          <p15:clr>
            <a:srgbClr val="FBAE40"/>
          </p15:clr>
        </p15:guide>
        <p15:guide id="9" orient="horz" pos="232" userDrawn="1">
          <p15:clr>
            <a:srgbClr val="FBAE40"/>
          </p15:clr>
        </p15:guide>
        <p15:guide id="10" orient="horz" pos="1071" userDrawn="1">
          <p15:clr>
            <a:srgbClr val="FBAE40"/>
          </p15:clr>
        </p15:guide>
        <p15:guide id="11" orient="horz" pos="390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sv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4B1598D-0C2F-6323-C46E-FBFFB0C3B0F0}"/>
              </a:ext>
            </a:extLst>
          </p:cNvPr>
          <p:cNvSpPr>
            <a:spLocks noGrp="1"/>
          </p:cNvSpPr>
          <p:nvPr>
            <p:ph type="title"/>
          </p:nvPr>
        </p:nvSpPr>
        <p:spPr>
          <a:xfrm>
            <a:off x="442914" y="365127"/>
            <a:ext cx="11341100" cy="475200"/>
          </a:xfrm>
          <a:prstGeom prst="rect">
            <a:avLst/>
          </a:prstGeom>
        </p:spPr>
        <p:txBody>
          <a:bodyPr vert="horz" lIns="0" tIns="0" rIns="0" bIns="0" rtlCol="0" anchor="t" anchorCtr="0">
            <a:noAutofit/>
          </a:bodyPr>
          <a:lstStyle/>
          <a:p>
            <a:r>
              <a:rPr lang="de-DE" dirty="0"/>
              <a:t>Mastertitelformat bearbeiten</a:t>
            </a:r>
            <a:br>
              <a:rPr lang="de-DE" dirty="0"/>
            </a:br>
            <a:endParaRPr lang="de-DE" dirty="0"/>
          </a:p>
        </p:txBody>
      </p:sp>
      <p:sp>
        <p:nvSpPr>
          <p:cNvPr id="3" name="Textplatzhalter 2">
            <a:extLst>
              <a:ext uri="{FF2B5EF4-FFF2-40B4-BE49-F238E27FC236}">
                <a16:creationId xmlns:a16="http://schemas.microsoft.com/office/drawing/2014/main" id="{C6662497-1D4C-FE3C-308D-457099AF8C3C}"/>
              </a:ext>
            </a:extLst>
          </p:cNvPr>
          <p:cNvSpPr>
            <a:spLocks noGrp="1"/>
          </p:cNvSpPr>
          <p:nvPr>
            <p:ph type="body" idx="1"/>
          </p:nvPr>
        </p:nvSpPr>
        <p:spPr>
          <a:xfrm>
            <a:off x="444884" y="1025545"/>
            <a:ext cx="11340000" cy="5220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p>
        </p:txBody>
      </p:sp>
      <p:sp>
        <p:nvSpPr>
          <p:cNvPr id="4" name="Datumsplatzhalter 3">
            <a:extLst>
              <a:ext uri="{FF2B5EF4-FFF2-40B4-BE49-F238E27FC236}">
                <a16:creationId xmlns:a16="http://schemas.microsoft.com/office/drawing/2014/main" id="{5E7ECBDF-2C07-74E9-E61F-821A622F3AAB}"/>
              </a:ext>
            </a:extLst>
          </p:cNvPr>
          <p:cNvSpPr>
            <a:spLocks noGrp="1"/>
          </p:cNvSpPr>
          <p:nvPr>
            <p:ph type="dt" sz="half" idx="2"/>
          </p:nvPr>
        </p:nvSpPr>
        <p:spPr>
          <a:xfrm>
            <a:off x="9248095" y="6462000"/>
            <a:ext cx="1440000" cy="180000"/>
          </a:xfrm>
          <a:prstGeom prst="rect">
            <a:avLst/>
          </a:prstGeom>
        </p:spPr>
        <p:txBody>
          <a:bodyPr vert="horz" lIns="36000" tIns="0" rIns="0" bIns="0" rtlCol="0" anchor="b" anchorCtr="0"/>
          <a:lstStyle>
            <a:lvl1pPr algn="r">
              <a:defRPr sz="675" b="1">
                <a:solidFill>
                  <a:schemeClr val="accent1"/>
                </a:solidFill>
                <a:latin typeface="Avenir Next LT Pro" panose="020B0504020202020204" pitchFamily="34" charset="77"/>
                <a:cs typeface="Arial" panose="020B0604020202020204" pitchFamily="34" charset="0"/>
              </a:defRPr>
            </a:lvl1pPr>
          </a:lstStyle>
          <a:p>
            <a:r>
              <a:rPr lang="de-DE"/>
              <a:t>WiSe 2023 / 2024</a:t>
            </a:r>
            <a:endParaRPr lang="de-DE" dirty="0"/>
          </a:p>
        </p:txBody>
      </p:sp>
      <p:sp>
        <p:nvSpPr>
          <p:cNvPr id="5" name="Fußzeilenplatzhalter 4">
            <a:extLst>
              <a:ext uri="{FF2B5EF4-FFF2-40B4-BE49-F238E27FC236}">
                <a16:creationId xmlns:a16="http://schemas.microsoft.com/office/drawing/2014/main" id="{73EE1920-5881-17C3-748A-E24A23F81C0A}"/>
              </a:ext>
            </a:extLst>
          </p:cNvPr>
          <p:cNvSpPr>
            <a:spLocks noGrp="1"/>
          </p:cNvSpPr>
          <p:nvPr>
            <p:ph type="ftr" sz="quarter" idx="3"/>
          </p:nvPr>
        </p:nvSpPr>
        <p:spPr>
          <a:xfrm>
            <a:off x="2980800" y="6462000"/>
            <a:ext cx="6264000" cy="180000"/>
          </a:xfrm>
          <a:prstGeom prst="rect">
            <a:avLst/>
          </a:prstGeom>
        </p:spPr>
        <p:txBody>
          <a:bodyPr vert="horz" lIns="0" tIns="0" rIns="0" bIns="0" rtlCol="0" anchor="b" anchorCtr="0"/>
          <a:lstStyle>
            <a:lvl1pPr algn="r">
              <a:defRPr sz="675" b="1">
                <a:solidFill>
                  <a:schemeClr val="accent1"/>
                </a:solidFill>
                <a:latin typeface="Avenir Next LT Pro" panose="020B0504020202020204" pitchFamily="34" charset="77"/>
                <a:cs typeface="Arial" panose="020B0604020202020204" pitchFamily="34" charset="0"/>
              </a:defRPr>
            </a:lvl1p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048360DC-D55D-89EB-E3E2-CCDE8F8A575B}"/>
              </a:ext>
            </a:extLst>
          </p:cNvPr>
          <p:cNvSpPr>
            <a:spLocks noGrp="1"/>
          </p:cNvSpPr>
          <p:nvPr>
            <p:ph type="sldNum" sz="quarter" idx="4"/>
          </p:nvPr>
        </p:nvSpPr>
        <p:spPr>
          <a:xfrm>
            <a:off x="11424013" y="6462311"/>
            <a:ext cx="360000" cy="180000"/>
          </a:xfrm>
          <a:prstGeom prst="rect">
            <a:avLst/>
          </a:prstGeom>
        </p:spPr>
        <p:txBody>
          <a:bodyPr vert="horz" lIns="0" tIns="0" rIns="0" bIns="0" rtlCol="0" anchor="b" anchorCtr="0"/>
          <a:lstStyle>
            <a:lvl1pPr algn="r">
              <a:defRPr sz="675" b="1">
                <a:solidFill>
                  <a:schemeClr val="accent1"/>
                </a:solidFill>
                <a:latin typeface="Avenir Next LT Pro" panose="020B0504020202020204" pitchFamily="34" charset="77"/>
                <a:cs typeface="Arial" panose="020B0604020202020204" pitchFamily="34" charset="0"/>
              </a:defRPr>
            </a:lvl1pPr>
          </a:lstStyle>
          <a:p>
            <a:fld id="{C705F5F1-9457-49D1-866F-BB23D9D6F52D}" type="slidenum">
              <a:rPr lang="de-DE" altLang="de-DE" smtClean="0"/>
              <a:pPr/>
              <a:t>‹Nr.›</a:t>
            </a:fld>
            <a:endParaRPr lang="de-DE" altLang="de-DE" dirty="0"/>
          </a:p>
        </p:txBody>
      </p:sp>
      <p:pic>
        <p:nvPicPr>
          <p:cNvPr id="8" name="Grafik 7">
            <a:extLst>
              <a:ext uri="{FF2B5EF4-FFF2-40B4-BE49-F238E27FC236}">
                <a16:creationId xmlns:a16="http://schemas.microsoft.com/office/drawing/2014/main" id="{621CBBAB-EF00-7A8D-A9CB-F8B798CC80E1}"/>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42800" y="6493238"/>
            <a:ext cx="1692000" cy="188637"/>
          </a:xfrm>
          <a:prstGeom prst="rect">
            <a:avLst/>
          </a:prstGeom>
        </p:spPr>
      </p:pic>
    </p:spTree>
    <p:extLst>
      <p:ext uri="{BB962C8B-B14F-4D97-AF65-F5344CB8AC3E}">
        <p14:creationId xmlns:p14="http://schemas.microsoft.com/office/powerpoint/2010/main" val="51279751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hf hdr="0"/>
  <p:txStyles>
    <p:titleStyle>
      <a:lvl1pPr marL="0" indent="0" algn="l" defTabSz="685800" rtl="0" eaLnBrk="1" latinLnBrk="0" hangingPunct="1">
        <a:lnSpc>
          <a:spcPts val="2400"/>
        </a:lnSpc>
        <a:spcBef>
          <a:spcPct val="0"/>
        </a:spcBef>
        <a:buFont typeface="Arial" panose="020B0604020202020204" pitchFamily="34" charset="0"/>
        <a:buNone/>
        <a:defRPr sz="1950" b="1" kern="1200">
          <a:solidFill>
            <a:schemeClr val="accent1"/>
          </a:solidFill>
          <a:latin typeface="Avenir Next LT Pro" panose="020B0504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4B1598D-0C2F-6323-C46E-FBFFB0C3B0F0}"/>
              </a:ext>
            </a:extLst>
          </p:cNvPr>
          <p:cNvSpPr>
            <a:spLocks noGrp="1"/>
          </p:cNvSpPr>
          <p:nvPr>
            <p:ph type="title"/>
          </p:nvPr>
        </p:nvSpPr>
        <p:spPr>
          <a:xfrm>
            <a:off x="442914" y="365127"/>
            <a:ext cx="11341100" cy="475200"/>
          </a:xfrm>
          <a:prstGeom prst="rect">
            <a:avLst/>
          </a:prstGeom>
        </p:spPr>
        <p:txBody>
          <a:bodyPr vert="horz" lIns="0" tIns="0" rIns="0" bIns="0" rtlCol="0" anchor="t" anchorCtr="0">
            <a:noAutofit/>
          </a:bodyPr>
          <a:lstStyle/>
          <a:p>
            <a:r>
              <a:rPr lang="de-DE" dirty="0"/>
              <a:t>Mastertitelformat bearbeiten</a:t>
            </a:r>
            <a:br>
              <a:rPr lang="de-DE" dirty="0"/>
            </a:br>
            <a:endParaRPr lang="de-DE" dirty="0"/>
          </a:p>
        </p:txBody>
      </p:sp>
      <p:sp>
        <p:nvSpPr>
          <p:cNvPr id="3" name="Textplatzhalter 2">
            <a:extLst>
              <a:ext uri="{FF2B5EF4-FFF2-40B4-BE49-F238E27FC236}">
                <a16:creationId xmlns:a16="http://schemas.microsoft.com/office/drawing/2014/main" id="{C6662497-1D4C-FE3C-308D-457099AF8C3C}"/>
              </a:ext>
            </a:extLst>
          </p:cNvPr>
          <p:cNvSpPr>
            <a:spLocks noGrp="1"/>
          </p:cNvSpPr>
          <p:nvPr>
            <p:ph type="body" idx="1"/>
          </p:nvPr>
        </p:nvSpPr>
        <p:spPr>
          <a:xfrm>
            <a:off x="442913" y="1041008"/>
            <a:ext cx="11341100" cy="5220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p>
        </p:txBody>
      </p:sp>
      <p:sp>
        <p:nvSpPr>
          <p:cNvPr id="4" name="Datumsplatzhalter 3">
            <a:extLst>
              <a:ext uri="{FF2B5EF4-FFF2-40B4-BE49-F238E27FC236}">
                <a16:creationId xmlns:a16="http://schemas.microsoft.com/office/drawing/2014/main" id="{5E7ECBDF-2C07-74E9-E61F-821A622F3AAB}"/>
              </a:ext>
            </a:extLst>
          </p:cNvPr>
          <p:cNvSpPr>
            <a:spLocks noGrp="1"/>
          </p:cNvSpPr>
          <p:nvPr>
            <p:ph type="dt" sz="half" idx="2"/>
          </p:nvPr>
        </p:nvSpPr>
        <p:spPr>
          <a:xfrm>
            <a:off x="9248095" y="6462000"/>
            <a:ext cx="1440000" cy="180000"/>
          </a:xfrm>
          <a:prstGeom prst="rect">
            <a:avLst/>
          </a:prstGeom>
        </p:spPr>
        <p:txBody>
          <a:bodyPr vert="horz" lIns="36000" tIns="0" rIns="0" bIns="0" rtlCol="0" anchor="b" anchorCtr="0"/>
          <a:lstStyle>
            <a:lvl1pPr algn="ctr">
              <a:defRPr sz="675" b="1">
                <a:solidFill>
                  <a:schemeClr val="accent1"/>
                </a:solidFill>
                <a:latin typeface="Avenir Next LT Pro" panose="020B0504020202020204" pitchFamily="34" charset="77"/>
                <a:cs typeface="Arial" panose="020B0604020202020204" pitchFamily="34" charset="0"/>
              </a:defRPr>
            </a:lvl1pPr>
          </a:lstStyle>
          <a:p>
            <a:pPr algn="r"/>
            <a:r>
              <a:rPr lang="de-DE"/>
              <a:t>WiSe 2023 / 2024</a:t>
            </a:r>
            <a:endParaRPr lang="de-DE" dirty="0"/>
          </a:p>
        </p:txBody>
      </p:sp>
      <p:sp>
        <p:nvSpPr>
          <p:cNvPr id="5" name="Fußzeilenplatzhalter 4">
            <a:extLst>
              <a:ext uri="{FF2B5EF4-FFF2-40B4-BE49-F238E27FC236}">
                <a16:creationId xmlns:a16="http://schemas.microsoft.com/office/drawing/2014/main" id="{73EE1920-5881-17C3-748A-E24A23F81C0A}"/>
              </a:ext>
            </a:extLst>
          </p:cNvPr>
          <p:cNvSpPr>
            <a:spLocks noGrp="1"/>
          </p:cNvSpPr>
          <p:nvPr>
            <p:ph type="ftr" sz="quarter" idx="3"/>
          </p:nvPr>
        </p:nvSpPr>
        <p:spPr>
          <a:xfrm>
            <a:off x="2980800" y="6462000"/>
            <a:ext cx="6264000" cy="180000"/>
          </a:xfrm>
          <a:prstGeom prst="rect">
            <a:avLst/>
          </a:prstGeom>
        </p:spPr>
        <p:txBody>
          <a:bodyPr vert="horz" lIns="0" tIns="0" rIns="0" bIns="0" rtlCol="0" anchor="b" anchorCtr="0"/>
          <a:lstStyle>
            <a:lvl1pPr algn="r">
              <a:defRPr sz="675" b="1">
                <a:solidFill>
                  <a:schemeClr val="accent1"/>
                </a:solidFill>
                <a:latin typeface="Avenir Next LT Pro" panose="020B0504020202020204" pitchFamily="34" charset="77"/>
                <a:cs typeface="Arial" panose="020B0604020202020204" pitchFamily="34" charset="0"/>
              </a:defRPr>
            </a:lvl1pPr>
          </a:lstStyle>
          <a:p>
            <a:r>
              <a:rPr lang="de-DE"/>
              <a:t>Materialsammlung zum Praktikum Chemie 			Robin Gundert		</a:t>
            </a:r>
            <a:endParaRPr lang="de-DE" dirty="0"/>
          </a:p>
        </p:txBody>
      </p:sp>
      <p:sp>
        <p:nvSpPr>
          <p:cNvPr id="6" name="Foliennummernplatzhalter 5">
            <a:extLst>
              <a:ext uri="{FF2B5EF4-FFF2-40B4-BE49-F238E27FC236}">
                <a16:creationId xmlns:a16="http://schemas.microsoft.com/office/drawing/2014/main" id="{048360DC-D55D-89EB-E3E2-CCDE8F8A575B}"/>
              </a:ext>
            </a:extLst>
          </p:cNvPr>
          <p:cNvSpPr>
            <a:spLocks noGrp="1"/>
          </p:cNvSpPr>
          <p:nvPr>
            <p:ph type="sldNum" sz="quarter" idx="4"/>
          </p:nvPr>
        </p:nvSpPr>
        <p:spPr>
          <a:xfrm>
            <a:off x="11424013" y="6462311"/>
            <a:ext cx="360000" cy="180000"/>
          </a:xfrm>
          <a:prstGeom prst="rect">
            <a:avLst/>
          </a:prstGeom>
        </p:spPr>
        <p:txBody>
          <a:bodyPr vert="horz" lIns="0" tIns="0" rIns="0" bIns="0" rtlCol="0" anchor="b" anchorCtr="0"/>
          <a:lstStyle>
            <a:lvl1pPr algn="r">
              <a:defRPr sz="675" b="1">
                <a:solidFill>
                  <a:schemeClr val="accent1"/>
                </a:solidFill>
                <a:latin typeface="Avenir Next LT Pro" panose="020B0504020202020204" pitchFamily="34" charset="77"/>
                <a:cs typeface="Arial" panose="020B0604020202020204" pitchFamily="34" charset="0"/>
              </a:defRPr>
            </a:lvl1pPr>
          </a:lstStyle>
          <a:p>
            <a:fld id="{C2571F0E-BA57-4409-A3A5-945CC828A36E}" type="slidenum">
              <a:rPr lang="de-DE" smtClean="0"/>
              <a:pPr/>
              <a:t>‹Nr.›</a:t>
            </a:fld>
            <a:endParaRPr lang="de-DE" dirty="0"/>
          </a:p>
        </p:txBody>
      </p:sp>
      <p:pic>
        <p:nvPicPr>
          <p:cNvPr id="8" name="Grafik 7">
            <a:extLst>
              <a:ext uri="{FF2B5EF4-FFF2-40B4-BE49-F238E27FC236}">
                <a16:creationId xmlns:a16="http://schemas.microsoft.com/office/drawing/2014/main" id="{621CBBAB-EF00-7A8D-A9CB-F8B798CC80E1}"/>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42800" y="6493238"/>
            <a:ext cx="1692000" cy="188637"/>
          </a:xfrm>
          <a:prstGeom prst="rect">
            <a:avLst/>
          </a:prstGeom>
        </p:spPr>
      </p:pic>
    </p:spTree>
    <p:extLst>
      <p:ext uri="{BB962C8B-B14F-4D97-AF65-F5344CB8AC3E}">
        <p14:creationId xmlns:p14="http://schemas.microsoft.com/office/powerpoint/2010/main" val="3603195443"/>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Lst>
  <p:hf hdr="0"/>
  <p:txStyles>
    <p:titleStyle>
      <a:lvl1pPr marL="0" indent="0" algn="l" defTabSz="685800" rtl="0" eaLnBrk="1" latinLnBrk="0" hangingPunct="1">
        <a:lnSpc>
          <a:spcPts val="2400"/>
        </a:lnSpc>
        <a:spcBef>
          <a:spcPct val="0"/>
        </a:spcBef>
        <a:buFont typeface="Arial" panose="020B0604020202020204" pitchFamily="34" charset="0"/>
        <a:buNone/>
        <a:defRPr sz="1950" b="1" kern="1200">
          <a:solidFill>
            <a:schemeClr val="accent1"/>
          </a:solidFill>
          <a:latin typeface="Avenir Next LT Pro" panose="020B0504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58.jpeg"/><Relationship Id="rId18" Type="http://schemas.openxmlformats.org/officeDocument/2006/relationships/image" Target="../media/image164.png"/><Relationship Id="rId3" Type="http://schemas.openxmlformats.org/officeDocument/2006/relationships/image" Target="../media/image160.jpeg"/><Relationship Id="rId7" Type="http://schemas.openxmlformats.org/officeDocument/2006/relationships/image" Target="../media/image162.jpeg"/><Relationship Id="rId12" Type="http://schemas.openxmlformats.org/officeDocument/2006/relationships/image" Target="../media/image166.png"/><Relationship Id="rId17" Type="http://schemas.openxmlformats.org/officeDocument/2006/relationships/image" Target="../media/image170.png"/><Relationship Id="rId2" Type="http://schemas.openxmlformats.org/officeDocument/2006/relationships/notesSlide" Target="../notesSlides/notesSlide5.xml"/><Relationship Id="rId16" Type="http://schemas.openxmlformats.org/officeDocument/2006/relationships/image" Target="../media/image169.png"/><Relationship Id="rId1" Type="http://schemas.openxmlformats.org/officeDocument/2006/relationships/slideLayout" Target="../slideLayouts/slideLayout8.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8.png"/><Relationship Id="rId10" Type="http://schemas.openxmlformats.org/officeDocument/2006/relationships/image" Target="../media/image163.jpeg"/><Relationship Id="rId4" Type="http://schemas.openxmlformats.org/officeDocument/2006/relationships/image" Target="../media/image161.jpeg"/><Relationship Id="rId9" Type="http://schemas.openxmlformats.org/officeDocument/2006/relationships/image" Target="../media/image163.png"/><Relationship Id="rId14" Type="http://schemas.openxmlformats.org/officeDocument/2006/relationships/image" Target="../media/image167.png"/></Relationships>
</file>

<file path=ppt/slides/_rels/slide10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3" Type="http://schemas.openxmlformats.org/officeDocument/2006/relationships/image" Target="../media/image183.emf"/><Relationship Id="rId18" Type="http://schemas.openxmlformats.org/officeDocument/2006/relationships/image" Target="../media/image188.emf"/><Relationship Id="rId26" Type="http://schemas.openxmlformats.org/officeDocument/2006/relationships/image" Target="../media/image196.emf"/><Relationship Id="rId39" Type="http://schemas.openxmlformats.org/officeDocument/2006/relationships/image" Target="../media/image209.emf"/><Relationship Id="rId21" Type="http://schemas.openxmlformats.org/officeDocument/2006/relationships/image" Target="../media/image191.emf"/><Relationship Id="rId34" Type="http://schemas.openxmlformats.org/officeDocument/2006/relationships/image" Target="../media/image204.emf"/><Relationship Id="rId42" Type="http://schemas.openxmlformats.org/officeDocument/2006/relationships/image" Target="../media/image212.emf"/><Relationship Id="rId7" Type="http://schemas.openxmlformats.org/officeDocument/2006/relationships/image" Target="../media/image177.emf"/><Relationship Id="rId2" Type="http://schemas.openxmlformats.org/officeDocument/2006/relationships/notesSlide" Target="../notesSlides/notesSlide6.xml"/><Relationship Id="rId16" Type="http://schemas.openxmlformats.org/officeDocument/2006/relationships/image" Target="../media/image186.emf"/><Relationship Id="rId20" Type="http://schemas.openxmlformats.org/officeDocument/2006/relationships/image" Target="../media/image190.emf"/><Relationship Id="rId29" Type="http://schemas.openxmlformats.org/officeDocument/2006/relationships/image" Target="../media/image199.emf"/><Relationship Id="rId41" Type="http://schemas.openxmlformats.org/officeDocument/2006/relationships/image" Target="../media/image211.emf"/><Relationship Id="rId1" Type="http://schemas.openxmlformats.org/officeDocument/2006/relationships/slideLayout" Target="../slideLayouts/slideLayout13.xml"/><Relationship Id="rId6" Type="http://schemas.openxmlformats.org/officeDocument/2006/relationships/image" Target="../media/image176.emf"/><Relationship Id="rId11" Type="http://schemas.openxmlformats.org/officeDocument/2006/relationships/image" Target="../media/image181.emf"/><Relationship Id="rId24" Type="http://schemas.openxmlformats.org/officeDocument/2006/relationships/image" Target="../media/image194.emf"/><Relationship Id="rId32" Type="http://schemas.openxmlformats.org/officeDocument/2006/relationships/image" Target="../media/image202.emf"/><Relationship Id="rId37" Type="http://schemas.openxmlformats.org/officeDocument/2006/relationships/image" Target="../media/image207.emf"/><Relationship Id="rId40" Type="http://schemas.openxmlformats.org/officeDocument/2006/relationships/image" Target="../media/image210.emf"/><Relationship Id="rId5" Type="http://schemas.openxmlformats.org/officeDocument/2006/relationships/image" Target="../media/image175.emf"/><Relationship Id="rId15" Type="http://schemas.openxmlformats.org/officeDocument/2006/relationships/image" Target="../media/image185.emf"/><Relationship Id="rId23" Type="http://schemas.openxmlformats.org/officeDocument/2006/relationships/image" Target="../media/image193.emf"/><Relationship Id="rId28" Type="http://schemas.openxmlformats.org/officeDocument/2006/relationships/image" Target="../media/image198.emf"/><Relationship Id="rId36" Type="http://schemas.openxmlformats.org/officeDocument/2006/relationships/image" Target="../media/image206.emf"/><Relationship Id="rId10" Type="http://schemas.openxmlformats.org/officeDocument/2006/relationships/image" Target="../media/image180.emf"/><Relationship Id="rId19" Type="http://schemas.openxmlformats.org/officeDocument/2006/relationships/image" Target="../media/image189.emf"/><Relationship Id="rId31" Type="http://schemas.openxmlformats.org/officeDocument/2006/relationships/image" Target="../media/image201.emf"/><Relationship Id="rId4" Type="http://schemas.openxmlformats.org/officeDocument/2006/relationships/image" Target="../media/image174.emf"/><Relationship Id="rId9" Type="http://schemas.openxmlformats.org/officeDocument/2006/relationships/image" Target="../media/image179.emf"/><Relationship Id="rId14" Type="http://schemas.openxmlformats.org/officeDocument/2006/relationships/image" Target="../media/image184.emf"/><Relationship Id="rId22" Type="http://schemas.openxmlformats.org/officeDocument/2006/relationships/image" Target="../media/image192.emf"/><Relationship Id="rId27" Type="http://schemas.openxmlformats.org/officeDocument/2006/relationships/image" Target="../media/image197.emf"/><Relationship Id="rId30" Type="http://schemas.openxmlformats.org/officeDocument/2006/relationships/image" Target="../media/image200.emf"/><Relationship Id="rId35" Type="http://schemas.openxmlformats.org/officeDocument/2006/relationships/image" Target="../media/image205.emf"/><Relationship Id="rId43" Type="http://schemas.openxmlformats.org/officeDocument/2006/relationships/image" Target="../media/image213.emf"/><Relationship Id="rId8" Type="http://schemas.openxmlformats.org/officeDocument/2006/relationships/image" Target="../media/image178.emf"/><Relationship Id="rId3" Type="http://schemas.openxmlformats.org/officeDocument/2006/relationships/image" Target="../media/image1710.png"/><Relationship Id="rId12" Type="http://schemas.openxmlformats.org/officeDocument/2006/relationships/image" Target="../media/image182.emf"/><Relationship Id="rId17" Type="http://schemas.openxmlformats.org/officeDocument/2006/relationships/image" Target="../media/image187.emf"/><Relationship Id="rId25" Type="http://schemas.openxmlformats.org/officeDocument/2006/relationships/image" Target="../media/image195.emf"/><Relationship Id="rId33" Type="http://schemas.openxmlformats.org/officeDocument/2006/relationships/image" Target="../media/image203.emf"/><Relationship Id="rId38" Type="http://schemas.openxmlformats.org/officeDocument/2006/relationships/image" Target="../media/image208.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 Id="rId4" Type="http://schemas.openxmlformats.org/officeDocument/2006/relationships/image" Target="../media/image216.jpeg"/></Relationships>
</file>

<file path=ppt/slides/_rels/slide10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225.emf"/><Relationship Id="rId13" Type="http://schemas.openxmlformats.org/officeDocument/2006/relationships/image" Target="../media/image230.emf"/><Relationship Id="rId3" Type="http://schemas.openxmlformats.org/officeDocument/2006/relationships/image" Target="../media/image220.emf"/><Relationship Id="rId7" Type="http://schemas.openxmlformats.org/officeDocument/2006/relationships/image" Target="../media/image224.emf"/><Relationship Id="rId12" Type="http://schemas.openxmlformats.org/officeDocument/2006/relationships/image" Target="../media/image229.emf"/><Relationship Id="rId17" Type="http://schemas.openxmlformats.org/officeDocument/2006/relationships/image" Target="../media/image234.emf"/><Relationship Id="rId2" Type="http://schemas.openxmlformats.org/officeDocument/2006/relationships/image" Target="../media/image219.emf"/><Relationship Id="rId16" Type="http://schemas.openxmlformats.org/officeDocument/2006/relationships/image" Target="../media/image233.emf"/><Relationship Id="rId1" Type="http://schemas.openxmlformats.org/officeDocument/2006/relationships/slideLayout" Target="../slideLayouts/slideLayout7.xml"/><Relationship Id="rId6" Type="http://schemas.openxmlformats.org/officeDocument/2006/relationships/image" Target="../media/image223.emf"/><Relationship Id="rId11" Type="http://schemas.openxmlformats.org/officeDocument/2006/relationships/image" Target="../media/image228.emf"/><Relationship Id="rId5" Type="http://schemas.openxmlformats.org/officeDocument/2006/relationships/image" Target="../media/image222.emf"/><Relationship Id="rId15" Type="http://schemas.openxmlformats.org/officeDocument/2006/relationships/image" Target="../media/image232.emf"/><Relationship Id="rId10" Type="http://schemas.openxmlformats.org/officeDocument/2006/relationships/image" Target="../media/image227.emf"/><Relationship Id="rId4" Type="http://schemas.openxmlformats.org/officeDocument/2006/relationships/image" Target="../media/image221.emf"/><Relationship Id="rId9" Type="http://schemas.openxmlformats.org/officeDocument/2006/relationships/image" Target="../media/image226.emf"/><Relationship Id="rId14" Type="http://schemas.openxmlformats.org/officeDocument/2006/relationships/image" Target="../media/image231.emf"/></Relationships>
</file>

<file path=ppt/slides/_rels/slide112.xml.rels><?xml version="1.0" encoding="UTF-8" standalone="yes"?>
<Relationships xmlns="http://schemas.openxmlformats.org/package/2006/relationships"><Relationship Id="rId8" Type="http://schemas.openxmlformats.org/officeDocument/2006/relationships/image" Target="../media/image241.emf"/><Relationship Id="rId13" Type="http://schemas.openxmlformats.org/officeDocument/2006/relationships/image" Target="../media/image246.emf"/><Relationship Id="rId18" Type="http://schemas.openxmlformats.org/officeDocument/2006/relationships/image" Target="../media/image251.emf"/><Relationship Id="rId26" Type="http://schemas.openxmlformats.org/officeDocument/2006/relationships/image" Target="../media/image259.emf"/><Relationship Id="rId3" Type="http://schemas.openxmlformats.org/officeDocument/2006/relationships/image" Target="../media/image236.emf"/><Relationship Id="rId21" Type="http://schemas.openxmlformats.org/officeDocument/2006/relationships/image" Target="../media/image254.emf"/><Relationship Id="rId7" Type="http://schemas.openxmlformats.org/officeDocument/2006/relationships/image" Target="../media/image240.emf"/><Relationship Id="rId12" Type="http://schemas.openxmlformats.org/officeDocument/2006/relationships/image" Target="../media/image245.emf"/><Relationship Id="rId17" Type="http://schemas.openxmlformats.org/officeDocument/2006/relationships/image" Target="../media/image250.emf"/><Relationship Id="rId25" Type="http://schemas.openxmlformats.org/officeDocument/2006/relationships/image" Target="../media/image258.emf"/><Relationship Id="rId2" Type="http://schemas.openxmlformats.org/officeDocument/2006/relationships/image" Target="../media/image235.emf"/><Relationship Id="rId16" Type="http://schemas.openxmlformats.org/officeDocument/2006/relationships/image" Target="../media/image249.emf"/><Relationship Id="rId20" Type="http://schemas.openxmlformats.org/officeDocument/2006/relationships/image" Target="../media/image253.emf"/><Relationship Id="rId29" Type="http://schemas.openxmlformats.org/officeDocument/2006/relationships/image" Target="../media/image262.emf"/><Relationship Id="rId1" Type="http://schemas.openxmlformats.org/officeDocument/2006/relationships/slideLayout" Target="../slideLayouts/slideLayout7.xml"/><Relationship Id="rId6" Type="http://schemas.openxmlformats.org/officeDocument/2006/relationships/image" Target="../media/image239.emf"/><Relationship Id="rId11" Type="http://schemas.openxmlformats.org/officeDocument/2006/relationships/image" Target="../media/image244.emf"/><Relationship Id="rId24" Type="http://schemas.openxmlformats.org/officeDocument/2006/relationships/image" Target="../media/image257.emf"/><Relationship Id="rId32" Type="http://schemas.openxmlformats.org/officeDocument/2006/relationships/image" Target="../media/image265.emf"/><Relationship Id="rId5" Type="http://schemas.openxmlformats.org/officeDocument/2006/relationships/image" Target="../media/image238.emf"/><Relationship Id="rId15" Type="http://schemas.openxmlformats.org/officeDocument/2006/relationships/image" Target="../media/image248.emf"/><Relationship Id="rId23" Type="http://schemas.openxmlformats.org/officeDocument/2006/relationships/image" Target="../media/image256.emf"/><Relationship Id="rId28" Type="http://schemas.openxmlformats.org/officeDocument/2006/relationships/image" Target="../media/image261.emf"/><Relationship Id="rId10" Type="http://schemas.openxmlformats.org/officeDocument/2006/relationships/image" Target="../media/image243.emf"/><Relationship Id="rId19" Type="http://schemas.openxmlformats.org/officeDocument/2006/relationships/image" Target="../media/image252.emf"/><Relationship Id="rId31" Type="http://schemas.openxmlformats.org/officeDocument/2006/relationships/image" Target="../media/image264.emf"/><Relationship Id="rId4" Type="http://schemas.openxmlformats.org/officeDocument/2006/relationships/image" Target="../media/image237.emf"/><Relationship Id="rId9" Type="http://schemas.openxmlformats.org/officeDocument/2006/relationships/image" Target="../media/image242.emf"/><Relationship Id="rId14" Type="http://schemas.openxmlformats.org/officeDocument/2006/relationships/image" Target="../media/image247.emf"/><Relationship Id="rId22" Type="http://schemas.openxmlformats.org/officeDocument/2006/relationships/image" Target="../media/image255.emf"/><Relationship Id="rId27" Type="http://schemas.openxmlformats.org/officeDocument/2006/relationships/image" Target="../media/image260.emf"/><Relationship Id="rId30" Type="http://schemas.openxmlformats.org/officeDocument/2006/relationships/image" Target="../media/image263.emf"/></Relationships>
</file>

<file path=ppt/slides/_rels/slide113.xml.rels><?xml version="1.0" encoding="UTF-8" standalone="yes"?>
<Relationships xmlns="http://schemas.openxmlformats.org/package/2006/relationships"><Relationship Id="rId8" Type="http://schemas.openxmlformats.org/officeDocument/2006/relationships/image" Target="../media/image272.emf"/><Relationship Id="rId13" Type="http://schemas.openxmlformats.org/officeDocument/2006/relationships/image" Target="../media/image277.emf"/><Relationship Id="rId18" Type="http://schemas.openxmlformats.org/officeDocument/2006/relationships/image" Target="../media/image282.emf"/><Relationship Id="rId3" Type="http://schemas.openxmlformats.org/officeDocument/2006/relationships/image" Target="../media/image267.emf"/><Relationship Id="rId21" Type="http://schemas.openxmlformats.org/officeDocument/2006/relationships/image" Target="../media/image285.emf"/><Relationship Id="rId7" Type="http://schemas.openxmlformats.org/officeDocument/2006/relationships/image" Target="../media/image271.emf"/><Relationship Id="rId12" Type="http://schemas.openxmlformats.org/officeDocument/2006/relationships/image" Target="../media/image276.emf"/><Relationship Id="rId17" Type="http://schemas.openxmlformats.org/officeDocument/2006/relationships/image" Target="../media/image281.emf"/><Relationship Id="rId2" Type="http://schemas.openxmlformats.org/officeDocument/2006/relationships/image" Target="../media/image266.emf"/><Relationship Id="rId16" Type="http://schemas.openxmlformats.org/officeDocument/2006/relationships/image" Target="../media/image280.emf"/><Relationship Id="rId20" Type="http://schemas.openxmlformats.org/officeDocument/2006/relationships/image" Target="../media/image284.emf"/><Relationship Id="rId1" Type="http://schemas.openxmlformats.org/officeDocument/2006/relationships/slideLayout" Target="../slideLayouts/slideLayout7.xml"/><Relationship Id="rId6" Type="http://schemas.openxmlformats.org/officeDocument/2006/relationships/image" Target="../media/image270.emf"/><Relationship Id="rId11" Type="http://schemas.openxmlformats.org/officeDocument/2006/relationships/image" Target="../media/image275.emf"/><Relationship Id="rId5" Type="http://schemas.openxmlformats.org/officeDocument/2006/relationships/image" Target="../media/image269.emf"/><Relationship Id="rId15" Type="http://schemas.openxmlformats.org/officeDocument/2006/relationships/image" Target="../media/image279.emf"/><Relationship Id="rId10" Type="http://schemas.openxmlformats.org/officeDocument/2006/relationships/image" Target="../media/image274.emf"/><Relationship Id="rId19" Type="http://schemas.openxmlformats.org/officeDocument/2006/relationships/image" Target="../media/image283.emf"/><Relationship Id="rId4" Type="http://schemas.openxmlformats.org/officeDocument/2006/relationships/image" Target="../media/image268.emf"/><Relationship Id="rId9" Type="http://schemas.openxmlformats.org/officeDocument/2006/relationships/image" Target="../media/image273.emf"/><Relationship Id="rId14" Type="http://schemas.openxmlformats.org/officeDocument/2006/relationships/image" Target="../media/image278.emf"/></Relationships>
</file>

<file path=ppt/slides/_rels/slide114.xml.rels><?xml version="1.0" encoding="UTF-8" standalone="yes"?>
<Relationships xmlns="http://schemas.openxmlformats.org/package/2006/relationships"><Relationship Id="rId8" Type="http://schemas.openxmlformats.org/officeDocument/2006/relationships/image" Target="../media/image292.emf"/><Relationship Id="rId13" Type="http://schemas.openxmlformats.org/officeDocument/2006/relationships/image" Target="../media/image297.emf"/><Relationship Id="rId3" Type="http://schemas.openxmlformats.org/officeDocument/2006/relationships/image" Target="../media/image287.emf"/><Relationship Id="rId7" Type="http://schemas.openxmlformats.org/officeDocument/2006/relationships/image" Target="../media/image291.emf"/><Relationship Id="rId12" Type="http://schemas.openxmlformats.org/officeDocument/2006/relationships/image" Target="../media/image296.emf"/><Relationship Id="rId17" Type="http://schemas.openxmlformats.org/officeDocument/2006/relationships/image" Target="../media/image301.emf"/><Relationship Id="rId2" Type="http://schemas.openxmlformats.org/officeDocument/2006/relationships/image" Target="../media/image286.emf"/><Relationship Id="rId16" Type="http://schemas.openxmlformats.org/officeDocument/2006/relationships/image" Target="../media/image300.emf"/><Relationship Id="rId1" Type="http://schemas.openxmlformats.org/officeDocument/2006/relationships/slideLayout" Target="../slideLayouts/slideLayout7.xml"/><Relationship Id="rId6" Type="http://schemas.openxmlformats.org/officeDocument/2006/relationships/image" Target="../media/image290.emf"/><Relationship Id="rId11" Type="http://schemas.openxmlformats.org/officeDocument/2006/relationships/image" Target="../media/image295.emf"/><Relationship Id="rId5" Type="http://schemas.openxmlformats.org/officeDocument/2006/relationships/image" Target="../media/image289.emf"/><Relationship Id="rId15" Type="http://schemas.openxmlformats.org/officeDocument/2006/relationships/image" Target="../media/image299.emf"/><Relationship Id="rId10" Type="http://schemas.openxmlformats.org/officeDocument/2006/relationships/image" Target="../media/image294.emf"/><Relationship Id="rId4" Type="http://schemas.openxmlformats.org/officeDocument/2006/relationships/image" Target="../media/image288.emf"/><Relationship Id="rId9" Type="http://schemas.openxmlformats.org/officeDocument/2006/relationships/image" Target="../media/image293.emf"/><Relationship Id="rId14" Type="http://schemas.openxmlformats.org/officeDocument/2006/relationships/image" Target="../media/image298.emf"/></Relationships>
</file>

<file path=ppt/slides/_rels/slide115.xml.rels><?xml version="1.0" encoding="UTF-8" standalone="yes"?>
<Relationships xmlns="http://schemas.openxmlformats.org/package/2006/relationships"><Relationship Id="rId8" Type="http://schemas.openxmlformats.org/officeDocument/2006/relationships/image" Target="../media/image307.emf"/><Relationship Id="rId3" Type="http://schemas.openxmlformats.org/officeDocument/2006/relationships/image" Target="../media/image302.emf"/><Relationship Id="rId7" Type="http://schemas.openxmlformats.org/officeDocument/2006/relationships/image" Target="../media/image306.emf"/><Relationship Id="rId2" Type="http://schemas.openxmlformats.org/officeDocument/2006/relationships/image" Target="../media/image2100.png"/><Relationship Id="rId1" Type="http://schemas.openxmlformats.org/officeDocument/2006/relationships/slideLayout" Target="../slideLayouts/slideLayout7.xml"/><Relationship Id="rId6" Type="http://schemas.openxmlformats.org/officeDocument/2006/relationships/image" Target="../media/image305.emf"/><Relationship Id="rId5" Type="http://schemas.openxmlformats.org/officeDocument/2006/relationships/image" Target="../media/image304.emf"/><Relationship Id="rId4" Type="http://schemas.openxmlformats.org/officeDocument/2006/relationships/image" Target="../media/image303.emf"/><Relationship Id="rId9" Type="http://schemas.openxmlformats.org/officeDocument/2006/relationships/image" Target="../media/image308.emf"/></Relationships>
</file>

<file path=ppt/slides/_rels/slide11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7.xml"/><Relationship Id="rId5" Type="http://schemas.openxmlformats.org/officeDocument/2006/relationships/image" Target="../media/image314.png"/><Relationship Id="rId4" Type="http://schemas.openxmlformats.org/officeDocument/2006/relationships/image" Target="../media/image313.png"/></Relationships>
</file>

<file path=ppt/slides/_rels/slide11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7.xml"/><Relationship Id="rId4" Type="http://schemas.openxmlformats.org/officeDocument/2006/relationships/image" Target="../media/image319.png"/></Relationships>
</file>

<file path=ppt/slides/_rels/slide12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7.xml"/><Relationship Id="rId5" Type="http://schemas.openxmlformats.org/officeDocument/2006/relationships/image" Target="../media/image323.png"/><Relationship Id="rId4" Type="http://schemas.openxmlformats.org/officeDocument/2006/relationships/image" Target="../media/image322.png"/></Relationships>
</file>

<file path=ppt/slides/_rels/slide122.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image" Target="../media/image324.png"/><Relationship Id="rId1" Type="http://schemas.openxmlformats.org/officeDocument/2006/relationships/slideLayout" Target="../slideLayouts/slideLayout7.xml"/><Relationship Id="rId4" Type="http://schemas.openxmlformats.org/officeDocument/2006/relationships/image" Target="../media/image326.png"/></Relationships>
</file>

<file path=ppt/slides/_rels/slide12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7.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1.png"/></Relationships>
</file>

<file path=ppt/slides/_rels/slide126.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263.png"/><Relationship Id="rId1" Type="http://schemas.openxmlformats.org/officeDocument/2006/relationships/slideLayout" Target="../slideLayouts/slideLayout7.xml"/><Relationship Id="rId4" Type="http://schemas.openxmlformats.org/officeDocument/2006/relationships/image" Target="../media/image335.png"/></Relationships>
</file>

<file path=ppt/slides/_rels/slide127.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7.xml"/><Relationship Id="rId5" Type="http://schemas.openxmlformats.org/officeDocument/2006/relationships/image" Target="../media/image341.jpeg"/><Relationship Id="rId4" Type="http://schemas.openxmlformats.org/officeDocument/2006/relationships/image" Target="../media/image2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343.emf"/><Relationship Id="rId2" Type="http://schemas.openxmlformats.org/officeDocument/2006/relationships/image" Target="../media/image342.png"/><Relationship Id="rId1" Type="http://schemas.openxmlformats.org/officeDocument/2006/relationships/slideLayout" Target="../slideLayouts/slideLayout7.xml"/><Relationship Id="rId6" Type="http://schemas.openxmlformats.org/officeDocument/2006/relationships/image" Target="../media/image346.emf"/><Relationship Id="rId5" Type="http://schemas.openxmlformats.org/officeDocument/2006/relationships/image" Target="../media/image345.emf"/><Relationship Id="rId4" Type="http://schemas.openxmlformats.org/officeDocument/2006/relationships/image" Target="../media/image344.emf"/></Relationships>
</file>

<file path=ppt/slides/_rels/slide131.xml.rels><?xml version="1.0" encoding="UTF-8" standalone="yes"?>
<Relationships xmlns="http://schemas.openxmlformats.org/package/2006/relationships"><Relationship Id="rId3" Type="http://schemas.openxmlformats.org/officeDocument/2006/relationships/image" Target="../media/image348.png"/><Relationship Id="rId7" Type="http://schemas.openxmlformats.org/officeDocument/2006/relationships/image" Target="../media/image352.png"/><Relationship Id="rId2" Type="http://schemas.openxmlformats.org/officeDocument/2006/relationships/image" Target="../media/image347.png"/><Relationship Id="rId1" Type="http://schemas.openxmlformats.org/officeDocument/2006/relationships/slideLayout" Target="../slideLayouts/slideLayout7.xml"/><Relationship Id="rId6" Type="http://schemas.openxmlformats.org/officeDocument/2006/relationships/image" Target="../media/image351.png"/><Relationship Id="rId5" Type="http://schemas.openxmlformats.org/officeDocument/2006/relationships/image" Target="../media/image350.png"/><Relationship Id="rId4" Type="http://schemas.openxmlformats.org/officeDocument/2006/relationships/image" Target="../media/image349.png"/></Relationships>
</file>

<file path=ppt/slides/_rels/slide132.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57.png"/><Relationship Id="rId1" Type="http://schemas.openxmlformats.org/officeDocument/2006/relationships/slideLayout" Target="../slideLayouts/slideLayout8.xml"/><Relationship Id="rId5" Type="http://schemas.openxmlformats.org/officeDocument/2006/relationships/image" Target="../media/image360.png"/><Relationship Id="rId4" Type="http://schemas.openxmlformats.org/officeDocument/2006/relationships/image" Target="../media/image359.png"/></Relationships>
</file>

<file path=ppt/slides/_rels/slide135.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7.xml"/><Relationship Id="rId4" Type="http://schemas.openxmlformats.org/officeDocument/2006/relationships/image" Target="../media/image364.png"/></Relationships>
</file>

<file path=ppt/slides/_rels/slide137.xml.rels><?xml version="1.0" encoding="UTF-8" standalone="yes"?>
<Relationships xmlns="http://schemas.openxmlformats.org/package/2006/relationships"><Relationship Id="rId2" Type="http://schemas.openxmlformats.org/officeDocument/2006/relationships/image" Target="../media/image365.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8" Type="http://schemas.openxmlformats.org/officeDocument/2006/relationships/image" Target="../media/image372.png"/><Relationship Id="rId3" Type="http://schemas.openxmlformats.org/officeDocument/2006/relationships/image" Target="../media/image367.png"/><Relationship Id="rId7" Type="http://schemas.openxmlformats.org/officeDocument/2006/relationships/image" Target="../media/image371.png"/><Relationship Id="rId2" Type="http://schemas.openxmlformats.org/officeDocument/2006/relationships/image" Target="../media/image366.png"/><Relationship Id="rId1" Type="http://schemas.openxmlformats.org/officeDocument/2006/relationships/slideLayout" Target="../slideLayouts/slideLayout7.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 Id="rId9" Type="http://schemas.openxmlformats.org/officeDocument/2006/relationships/image" Target="../media/image373.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292.png"/><Relationship Id="rId1" Type="http://schemas.openxmlformats.org/officeDocument/2006/relationships/slideLayout" Target="../slideLayouts/slideLayout7.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7.xml"/><Relationship Id="rId4" Type="http://schemas.openxmlformats.org/officeDocument/2006/relationships/image" Target="../media/image380.png"/></Relationships>
</file>

<file path=ppt/slides/_rels/slide143.xml.rels><?xml version="1.0" encoding="UTF-8" standalone="yes"?>
<Relationships xmlns="http://schemas.openxmlformats.org/package/2006/relationships"><Relationship Id="rId2" Type="http://schemas.openxmlformats.org/officeDocument/2006/relationships/image" Target="../media/image300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276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png"/><Relationship Id="rId1" Type="http://schemas.openxmlformats.org/officeDocument/2006/relationships/slideLayout" Target="../slideLayouts/slideLayout7.xml"/><Relationship Id="rId4" Type="http://schemas.openxmlformats.org/officeDocument/2006/relationships/image" Target="../media/image38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308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2820.png"/><Relationship Id="rId1" Type="http://schemas.openxmlformats.org/officeDocument/2006/relationships/slideLayout" Target="../slideLayouts/slideLayout7.xml"/><Relationship Id="rId5" Type="http://schemas.openxmlformats.org/officeDocument/2006/relationships/image" Target="../media/image390.png"/><Relationship Id="rId4" Type="http://schemas.openxmlformats.org/officeDocument/2006/relationships/image" Target="../media/image389.png"/></Relationships>
</file>

<file path=ppt/slides/_rels/slide152.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7.xml"/><Relationship Id="rId4" Type="http://schemas.openxmlformats.org/officeDocument/2006/relationships/image" Target="../media/image393.png"/></Relationships>
</file>

<file path=ppt/slides/_rels/slide153.xml.rels><?xml version="1.0" encoding="UTF-8" standalone="yes"?>
<Relationships xmlns="http://schemas.openxmlformats.org/package/2006/relationships"><Relationship Id="rId3" Type="http://schemas.openxmlformats.org/officeDocument/2006/relationships/image" Target="../media/image395.emf"/><Relationship Id="rId2" Type="http://schemas.openxmlformats.org/officeDocument/2006/relationships/image" Target="../media/image394.em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396.emf"/><Relationship Id="rId2" Type="http://schemas.openxmlformats.org/officeDocument/2006/relationships/image" Target="../media/image3150.png"/><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9.png"/><Relationship Id="rId1" Type="http://schemas.openxmlformats.org/officeDocument/2006/relationships/slideLayout" Target="../slideLayouts/slideLayout7.xml"/><Relationship Id="rId5" Type="http://schemas.openxmlformats.org/officeDocument/2006/relationships/image" Target="../media/image402.png"/><Relationship Id="rId4" Type="http://schemas.openxmlformats.org/officeDocument/2006/relationships/image" Target="../media/image401.png"/></Relationships>
</file>

<file path=ppt/slides/_rels/slide157.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3210.png"/><Relationship Id="rId1" Type="http://schemas.openxmlformats.org/officeDocument/2006/relationships/slideLayout" Target="../slideLayouts/slideLayout7.xml"/><Relationship Id="rId4" Type="http://schemas.openxmlformats.org/officeDocument/2006/relationships/image" Target="../media/image404.png"/></Relationships>
</file>

<file path=ppt/slides/_rels/slide158.xml.rels><?xml version="1.0" encoding="UTF-8" standalone="yes"?>
<Relationships xmlns="http://schemas.openxmlformats.org/package/2006/relationships"><Relationship Id="rId8" Type="http://schemas.openxmlformats.org/officeDocument/2006/relationships/image" Target="../media/image408.png"/><Relationship Id="rId3" Type="http://schemas.openxmlformats.org/officeDocument/2006/relationships/image" Target="../media/image405.png"/><Relationship Id="rId7" Type="http://schemas.openxmlformats.org/officeDocument/2006/relationships/image" Target="../media/image407.png"/><Relationship Id="rId2" Type="http://schemas.openxmlformats.org/officeDocument/2006/relationships/image" Target="../media/image3240.png"/><Relationship Id="rId1" Type="http://schemas.openxmlformats.org/officeDocument/2006/relationships/slideLayout" Target="../slideLayouts/slideLayout8.xml"/><Relationship Id="rId6" Type="http://schemas.openxmlformats.org/officeDocument/2006/relationships/image" Target="../media/image3280.png"/><Relationship Id="rId5" Type="http://schemas.openxmlformats.org/officeDocument/2006/relationships/image" Target="../media/image3270.png"/><Relationship Id="rId4" Type="http://schemas.openxmlformats.org/officeDocument/2006/relationships/image" Target="../media/image406.png"/></Relationships>
</file>

<file path=ppt/slides/_rels/slide159.xml.rels><?xml version="1.0" encoding="UTF-8" standalone="yes"?>
<Relationships xmlns="http://schemas.openxmlformats.org/package/2006/relationships"><Relationship Id="rId3" Type="http://schemas.openxmlformats.org/officeDocument/2006/relationships/image" Target="../media/image410.emf"/><Relationship Id="rId7" Type="http://schemas.openxmlformats.org/officeDocument/2006/relationships/image" Target="../media/image414.emf"/><Relationship Id="rId2" Type="http://schemas.openxmlformats.org/officeDocument/2006/relationships/image" Target="../media/image409.emf"/><Relationship Id="rId1" Type="http://schemas.openxmlformats.org/officeDocument/2006/relationships/slideLayout" Target="../slideLayouts/slideLayout7.xml"/><Relationship Id="rId6" Type="http://schemas.openxmlformats.org/officeDocument/2006/relationships/image" Target="../media/image413.emf"/><Relationship Id="rId5" Type="http://schemas.openxmlformats.org/officeDocument/2006/relationships/image" Target="../media/image412.emf"/><Relationship Id="rId4" Type="http://schemas.openxmlformats.org/officeDocument/2006/relationships/image" Target="../media/image411.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5.png"/><Relationship Id="rId1" Type="http://schemas.openxmlformats.org/officeDocument/2006/relationships/slideLayout" Target="../slideLayouts/slideLayout7.xml"/><Relationship Id="rId4" Type="http://schemas.openxmlformats.org/officeDocument/2006/relationships/image" Target="../media/image417.png"/></Relationships>
</file>

<file path=ppt/slides/_rels/slide161.xml.rels><?xml version="1.0" encoding="UTF-8" standalone="yes"?>
<Relationships xmlns="http://schemas.openxmlformats.org/package/2006/relationships"><Relationship Id="rId3" Type="http://schemas.openxmlformats.org/officeDocument/2006/relationships/image" Target="../media/image419.emf"/><Relationship Id="rId2" Type="http://schemas.openxmlformats.org/officeDocument/2006/relationships/image" Target="../media/image418.emf"/><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image" Target="../media/image418.png"/><Relationship Id="rId1" Type="http://schemas.openxmlformats.org/officeDocument/2006/relationships/slideLayout" Target="../slideLayouts/slideLayout7.xml"/><Relationship Id="rId6" Type="http://schemas.openxmlformats.org/officeDocument/2006/relationships/image" Target="../media/image423.png"/><Relationship Id="rId5" Type="http://schemas.openxmlformats.org/officeDocument/2006/relationships/image" Target="../media/image422.png"/><Relationship Id="rId4" Type="http://schemas.openxmlformats.org/officeDocument/2006/relationships/image" Target="../media/image421.png"/></Relationships>
</file>

<file path=ppt/slides/_rels/slide164.xml.rels><?xml version="1.0" encoding="UTF-8" standalone="yes"?>
<Relationships xmlns="http://schemas.openxmlformats.org/package/2006/relationships"><Relationship Id="rId8" Type="http://schemas.openxmlformats.org/officeDocument/2006/relationships/image" Target="../media/image430.emf"/><Relationship Id="rId3" Type="http://schemas.openxmlformats.org/officeDocument/2006/relationships/image" Target="../media/image425.emf"/><Relationship Id="rId7" Type="http://schemas.openxmlformats.org/officeDocument/2006/relationships/image" Target="../media/image429.emf"/><Relationship Id="rId12" Type="http://schemas.openxmlformats.org/officeDocument/2006/relationships/image" Target="../media/image434.emf"/><Relationship Id="rId2" Type="http://schemas.openxmlformats.org/officeDocument/2006/relationships/image" Target="../media/image3410.png"/><Relationship Id="rId1" Type="http://schemas.openxmlformats.org/officeDocument/2006/relationships/slideLayout" Target="../slideLayouts/slideLayout8.xml"/><Relationship Id="rId6" Type="http://schemas.openxmlformats.org/officeDocument/2006/relationships/image" Target="../media/image428.emf"/><Relationship Id="rId11" Type="http://schemas.openxmlformats.org/officeDocument/2006/relationships/image" Target="../media/image433.emf"/><Relationship Id="rId5" Type="http://schemas.openxmlformats.org/officeDocument/2006/relationships/image" Target="../media/image427.emf"/><Relationship Id="rId10" Type="http://schemas.openxmlformats.org/officeDocument/2006/relationships/image" Target="../media/image432.emf"/><Relationship Id="rId4" Type="http://schemas.openxmlformats.org/officeDocument/2006/relationships/image" Target="../media/image426.emf"/><Relationship Id="rId9" Type="http://schemas.openxmlformats.org/officeDocument/2006/relationships/image" Target="../media/image431.emf"/></Relationships>
</file>

<file path=ppt/slides/_rels/slide165.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3120.png"/><Relationship Id="rId1" Type="http://schemas.openxmlformats.org/officeDocument/2006/relationships/slideLayout" Target="../slideLayouts/slideLayout7.xml"/><Relationship Id="rId4" Type="http://schemas.openxmlformats.org/officeDocument/2006/relationships/image" Target="../media/image436.png"/></Relationships>
</file>

<file path=ppt/slides/_rels/slide166.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3490.png"/><Relationship Id="rId2" Type="http://schemas.openxmlformats.org/officeDocument/2006/relationships/image" Target="../media/image439.png"/><Relationship Id="rId1" Type="http://schemas.openxmlformats.org/officeDocument/2006/relationships/slideLayout" Target="../slideLayouts/slideLayout7.xml"/><Relationship Id="rId5" Type="http://schemas.openxmlformats.org/officeDocument/2006/relationships/image" Target="../media/image441.png"/><Relationship Id="rId4" Type="http://schemas.openxmlformats.org/officeDocument/2006/relationships/image" Target="../media/image440.png"/></Relationships>
</file>

<file path=ppt/slides/_rels/slide168.xml.rels><?xml version="1.0" encoding="UTF-8" standalone="yes"?>
<Relationships xmlns="http://schemas.openxmlformats.org/package/2006/relationships"><Relationship Id="rId3" Type="http://schemas.openxmlformats.org/officeDocument/2006/relationships/image" Target="../media/image443.emf"/><Relationship Id="rId2" Type="http://schemas.openxmlformats.org/officeDocument/2006/relationships/image" Target="../media/image44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9.svg"/></Relationships>
</file>

<file path=ppt/slides/_rels/slide170.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Layout" Target="../slideLayouts/slideLayout7.xml"/><Relationship Id="rId4" Type="http://schemas.openxmlformats.org/officeDocument/2006/relationships/image" Target="../media/image449.png"/></Relationships>
</file>

<file path=ppt/slides/_rels/slide172.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0.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452.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453.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454.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45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464.emf"/><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image" Target="../media/image465.png"/><Relationship Id="rId1" Type="http://schemas.openxmlformats.org/officeDocument/2006/relationships/slideLayout" Target="../slideLayouts/slideLayout7.xml"/><Relationship Id="rId6" Type="http://schemas.openxmlformats.org/officeDocument/2006/relationships/image" Target="../media/image469.png"/><Relationship Id="rId5" Type="http://schemas.openxmlformats.org/officeDocument/2006/relationships/image" Target="../media/image468.png"/><Relationship Id="rId4" Type="http://schemas.openxmlformats.org/officeDocument/2006/relationships/image" Target="../media/image467.png"/></Relationships>
</file>

<file path=ppt/slides/_rels/slide185.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7.xml"/><Relationship Id="rId4" Type="http://schemas.openxmlformats.org/officeDocument/2006/relationships/image" Target="../media/image472.png"/></Relationships>
</file>

<file path=ppt/slides/_rels/slide186.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476.png"/><Relationship Id="rId2" Type="http://schemas.openxmlformats.org/officeDocument/2006/relationships/image" Target="../media/image475.png"/><Relationship Id="rId1" Type="http://schemas.openxmlformats.org/officeDocument/2006/relationships/slideLayout" Target="../slideLayouts/slideLayout7.xml"/><Relationship Id="rId4" Type="http://schemas.openxmlformats.org/officeDocument/2006/relationships/image" Target="../media/image477.png"/></Relationships>
</file>

<file path=ppt/slides/_rels/slide188.xml.rels><?xml version="1.0" encoding="UTF-8" standalone="yes"?>
<Relationships xmlns="http://schemas.openxmlformats.org/package/2006/relationships"><Relationship Id="rId8" Type="http://schemas.openxmlformats.org/officeDocument/2006/relationships/image" Target="../media/image484.png"/><Relationship Id="rId3" Type="http://schemas.openxmlformats.org/officeDocument/2006/relationships/image" Target="../media/image479.png"/><Relationship Id="rId7" Type="http://schemas.openxmlformats.org/officeDocument/2006/relationships/image" Target="../media/image483.png"/><Relationship Id="rId2" Type="http://schemas.openxmlformats.org/officeDocument/2006/relationships/image" Target="../media/image478.png"/><Relationship Id="rId1" Type="http://schemas.openxmlformats.org/officeDocument/2006/relationships/slideLayout" Target="../slideLayouts/slideLayout13.xml"/><Relationship Id="rId6" Type="http://schemas.openxmlformats.org/officeDocument/2006/relationships/image" Target="../media/image482.png"/><Relationship Id="rId5" Type="http://schemas.openxmlformats.org/officeDocument/2006/relationships/image" Target="../media/image481.png"/><Relationship Id="rId4" Type="http://schemas.openxmlformats.org/officeDocument/2006/relationships/image" Target="../media/image48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550.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486.svg"/><Relationship Id="rId2" Type="http://schemas.openxmlformats.org/officeDocument/2006/relationships/image" Target="../media/image485.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3870.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image" Target="../media/image487.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image" Target="../media/image404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060.png"/><Relationship Id="rId1" Type="http://schemas.openxmlformats.org/officeDocument/2006/relationships/slideLayout" Target="../slideLayouts/slideLayout7.xml"/><Relationship Id="rId5" Type="http://schemas.openxmlformats.org/officeDocument/2006/relationships/image" Target="../media/image4090.png"/><Relationship Id="rId4" Type="http://schemas.openxmlformats.org/officeDocument/2006/relationships/image" Target="../media/image4080.png"/></Relationships>
</file>

<file path=ppt/slides/_rels/slide196.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slideLayout" Target="../slideLayouts/slideLayout7.xml"/><Relationship Id="rId5" Type="http://schemas.openxmlformats.org/officeDocument/2006/relationships/image" Target="../media/image494.png"/><Relationship Id="rId4" Type="http://schemas.openxmlformats.org/officeDocument/2006/relationships/image" Target="../media/image493.png"/></Relationships>
</file>

<file path=ppt/slides/_rels/slide197.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image" Target="../media/image490.png"/><Relationship Id="rId1" Type="http://schemas.openxmlformats.org/officeDocument/2006/relationships/slideLayout" Target="../slideLayouts/slideLayout7.xml"/><Relationship Id="rId6" Type="http://schemas.openxmlformats.org/officeDocument/2006/relationships/image" Target="../media/image498.png"/><Relationship Id="rId5" Type="http://schemas.openxmlformats.org/officeDocument/2006/relationships/image" Target="../media/image497.png"/><Relationship Id="rId4" Type="http://schemas.openxmlformats.org/officeDocument/2006/relationships/image" Target="../media/image496.png"/></Relationships>
</file>

<file path=ppt/slides/_rels/slide19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9.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00.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image" Target="../media/image50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3760.png"/><Relationship Id="rId1" Type="http://schemas.openxmlformats.org/officeDocument/2006/relationships/slideLayout" Target="../slideLayouts/slideLayout7.xml"/><Relationship Id="rId4" Type="http://schemas.openxmlformats.org/officeDocument/2006/relationships/image" Target="../media/image506.png"/></Relationships>
</file>

<file path=ppt/slides/_rels/slide202.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507.png"/><Relationship Id="rId1" Type="http://schemas.openxmlformats.org/officeDocument/2006/relationships/slideLayout" Target="../slideLayouts/slideLayout7.xml"/><Relationship Id="rId4" Type="http://schemas.openxmlformats.org/officeDocument/2006/relationships/image" Target="../media/image509.png"/></Relationships>
</file>

<file path=ppt/slides/_rels/slide203.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4290.png"/><Relationship Id="rId1" Type="http://schemas.openxmlformats.org/officeDocument/2006/relationships/slideLayout" Target="../slideLayouts/slideLayout7.xml"/><Relationship Id="rId4" Type="http://schemas.openxmlformats.org/officeDocument/2006/relationships/image" Target="../media/image511.png"/></Relationships>
</file>

<file path=ppt/slides/_rels/slide204.xml.rels><?xml version="1.0" encoding="UTF-8" standalone="yes"?>
<Relationships xmlns="http://schemas.openxmlformats.org/package/2006/relationships"><Relationship Id="rId2" Type="http://schemas.openxmlformats.org/officeDocument/2006/relationships/image" Target="../media/image512.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3.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515.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516.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image" Target="../media/image4370.png"/><Relationship Id="rId1" Type="http://schemas.openxmlformats.org/officeDocument/2006/relationships/slideLayout" Target="../slideLayouts/slideLayout7.xml"/><Relationship Id="rId5" Type="http://schemas.openxmlformats.org/officeDocument/2006/relationships/image" Target="../media/image518.png"/><Relationship Id="rId4" Type="http://schemas.openxmlformats.org/officeDocument/2006/relationships/image" Target="../media/image43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8" Type="http://schemas.openxmlformats.org/officeDocument/2006/relationships/image" Target="../media/image526.png"/><Relationship Id="rId3" Type="http://schemas.openxmlformats.org/officeDocument/2006/relationships/image" Target="../media/image521.png"/><Relationship Id="rId7" Type="http://schemas.openxmlformats.org/officeDocument/2006/relationships/image" Target="../media/image525.png"/><Relationship Id="rId2" Type="http://schemas.openxmlformats.org/officeDocument/2006/relationships/image" Target="../media/image4430.png"/><Relationship Id="rId1" Type="http://schemas.openxmlformats.org/officeDocument/2006/relationships/slideLayout" Target="../slideLayouts/slideLayout7.xml"/><Relationship Id="rId6" Type="http://schemas.openxmlformats.org/officeDocument/2006/relationships/image" Target="../media/image524.png"/><Relationship Id="rId5" Type="http://schemas.openxmlformats.org/officeDocument/2006/relationships/image" Target="../media/image523.png"/><Relationship Id="rId4" Type="http://schemas.openxmlformats.org/officeDocument/2006/relationships/image" Target="../media/image522.png"/><Relationship Id="rId9" Type="http://schemas.openxmlformats.org/officeDocument/2006/relationships/image" Target="../media/image527.png"/></Relationships>
</file>

<file path=ppt/slides/_rels/slide212.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image" Target="../media/image4510.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9.png"/><Relationship Id="rId1" Type="http://schemas.openxmlformats.org/officeDocument/2006/relationships/slideLayout" Target="../slideLayouts/slideLayout7.xml"/><Relationship Id="rId4" Type="http://schemas.openxmlformats.org/officeDocument/2006/relationships/image" Target="../media/image531.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image" Target="../media/image4560.png"/><Relationship Id="rId1" Type="http://schemas.openxmlformats.org/officeDocument/2006/relationships/slideLayout" Target="../slideLayouts/slideLayout7.xml"/><Relationship Id="rId5" Type="http://schemas.openxmlformats.org/officeDocument/2006/relationships/image" Target="../media/image534.png"/><Relationship Id="rId4" Type="http://schemas.openxmlformats.org/officeDocument/2006/relationships/image" Target="../media/image533.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image" Target="../media/image535.pn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5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539.emf"/><Relationship Id="rId2" Type="http://schemas.openxmlformats.org/officeDocument/2006/relationships/image" Target="../media/image538.emf"/><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540.emf"/><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541.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543.jpg"/><Relationship Id="rId2" Type="http://schemas.openxmlformats.org/officeDocument/2006/relationships/image" Target="../media/image542.jp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544.emf"/><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546.emf"/><Relationship Id="rId2" Type="http://schemas.openxmlformats.org/officeDocument/2006/relationships/image" Target="../media/image545.emf"/><Relationship Id="rId1" Type="http://schemas.openxmlformats.org/officeDocument/2006/relationships/slideLayout" Target="../slideLayouts/slideLayout7.xml"/><Relationship Id="rId4" Type="http://schemas.openxmlformats.org/officeDocument/2006/relationships/image" Target="../media/image547.emf"/></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760.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1.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20.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10.png"/><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2" Type="http://schemas.openxmlformats.org/officeDocument/2006/relationships/image" Target="../media/image115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8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0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22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280.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9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1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32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3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5.png"/><Relationship Id="rId7" Type="http://schemas.openxmlformats.org/officeDocument/2006/relationships/image" Target="../media/image146.png"/><Relationship Id="rId2" Type="http://schemas.openxmlformats.org/officeDocument/2006/relationships/image" Target="../media/image134.png"/><Relationship Id="rId1" Type="http://schemas.openxmlformats.org/officeDocument/2006/relationships/slideLayout" Target="../slideLayouts/slideLayout8.xml"/><Relationship Id="rId6" Type="http://schemas.openxmlformats.org/officeDocument/2006/relationships/image" Target="../media/image145.png"/><Relationship Id="rId11" Type="http://schemas.openxmlformats.org/officeDocument/2006/relationships/image" Target="../media/image151.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94.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60.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8" Type="http://schemas.openxmlformats.org/officeDocument/2006/relationships/image" Target="../media/image1550.png"/><Relationship Id="rId3" Type="http://schemas.openxmlformats.org/officeDocument/2006/relationships/image" Target="../media/image157.jpeg"/><Relationship Id="rId7" Type="http://schemas.openxmlformats.org/officeDocument/2006/relationships/image" Target="../media/image159.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2.png"/><Relationship Id="rId4" Type="http://schemas.openxmlformats.org/officeDocument/2006/relationships/image" Target="../media/image1510.png"/><Relationship Id="rId9"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6B3E323-A7CB-AB43-81A2-FA2A7DF4E45E}"/>
              </a:ext>
            </a:extLst>
          </p:cNvPr>
          <p:cNvSpPr>
            <a:spLocks noGrp="1"/>
          </p:cNvSpPr>
          <p:nvPr>
            <p:ph type="ctrTitle"/>
          </p:nvPr>
        </p:nvSpPr>
        <p:spPr/>
        <p:txBody>
          <a:bodyPr/>
          <a:lstStyle/>
          <a:p>
            <a:r>
              <a:rPr lang="de-DE" dirty="0"/>
              <a:t>Materialsammlung</a:t>
            </a:r>
          </a:p>
        </p:txBody>
      </p:sp>
      <p:sp>
        <p:nvSpPr>
          <p:cNvPr id="5" name="Untertitel 4">
            <a:extLst>
              <a:ext uri="{FF2B5EF4-FFF2-40B4-BE49-F238E27FC236}">
                <a16:creationId xmlns:a16="http://schemas.microsoft.com/office/drawing/2014/main" id="{F792C4F7-B795-3B4F-BB06-816547DB85DB}"/>
              </a:ext>
            </a:extLst>
          </p:cNvPr>
          <p:cNvSpPr>
            <a:spLocks noGrp="1"/>
          </p:cNvSpPr>
          <p:nvPr>
            <p:ph type="subTitle" idx="1"/>
          </p:nvPr>
        </p:nvSpPr>
        <p:spPr/>
        <p:txBody>
          <a:bodyPr/>
          <a:lstStyle/>
          <a:p>
            <a:r>
              <a:rPr lang="de-DE" dirty="0"/>
              <a:t>Zum Praktikum Chemie für Mediziner </a:t>
            </a:r>
            <a:r>
              <a:rPr lang="de-DE"/>
              <a:t>und Zahnmediziner</a:t>
            </a:r>
            <a:endParaRPr lang="de-DE" dirty="0"/>
          </a:p>
        </p:txBody>
      </p:sp>
      <p:sp>
        <p:nvSpPr>
          <p:cNvPr id="21" name="Textplatzhalter 20">
            <a:extLst>
              <a:ext uri="{FF2B5EF4-FFF2-40B4-BE49-F238E27FC236}">
                <a16:creationId xmlns:a16="http://schemas.microsoft.com/office/drawing/2014/main" id="{5588EB89-D9AB-9B92-545D-D3DE48DC6026}"/>
              </a:ext>
            </a:extLst>
          </p:cNvPr>
          <p:cNvSpPr>
            <a:spLocks noGrp="1"/>
          </p:cNvSpPr>
          <p:nvPr>
            <p:ph type="body" sz="quarter" idx="10"/>
          </p:nvPr>
        </p:nvSpPr>
        <p:spPr/>
        <p:txBody>
          <a:bodyPr/>
          <a:lstStyle/>
          <a:p>
            <a:r>
              <a:rPr lang="de-DE" dirty="0"/>
              <a:t>Robin Gundert</a:t>
            </a:r>
          </a:p>
          <a:p>
            <a:r>
              <a:rPr lang="de-DE"/>
              <a:t>Version Wintersemester 2023 / 2024</a:t>
            </a:r>
            <a:endParaRPr lang="de-DE" dirty="0"/>
          </a:p>
        </p:txBody>
      </p:sp>
      <p:sp>
        <p:nvSpPr>
          <p:cNvPr id="2" name="Textfeld 1">
            <a:extLst>
              <a:ext uri="{FF2B5EF4-FFF2-40B4-BE49-F238E27FC236}">
                <a16:creationId xmlns:a16="http://schemas.microsoft.com/office/drawing/2014/main" id="{1E9D0439-20FA-0879-49C4-FA1EC21C33AB}"/>
              </a:ext>
            </a:extLst>
          </p:cNvPr>
          <p:cNvSpPr txBox="1"/>
          <p:nvPr/>
        </p:nvSpPr>
        <p:spPr>
          <a:xfrm>
            <a:off x="1930400" y="6426200"/>
            <a:ext cx="184731" cy="300082"/>
          </a:xfrm>
          <a:prstGeom prst="rect">
            <a:avLst/>
          </a:prstGeom>
          <a:noFill/>
        </p:spPr>
        <p:txBody>
          <a:bodyPr wrap="none" rtlCol="0">
            <a:spAutoFit/>
          </a:bodyPr>
          <a:lstStyle/>
          <a:p>
            <a:pPr algn="l"/>
            <a:endParaRPr lang="de-DE" sz="1350" dirty="0">
              <a:solidFill>
                <a:schemeClr val="tx2"/>
              </a:solidFill>
              <a:latin typeface="Avenir Next LT Pro" panose="020B0504020202020204" pitchFamily="34" charset="77"/>
            </a:endParaRPr>
          </a:p>
        </p:txBody>
      </p:sp>
    </p:spTree>
    <p:extLst>
      <p:ext uri="{BB962C8B-B14F-4D97-AF65-F5344CB8AC3E}">
        <p14:creationId xmlns:p14="http://schemas.microsoft.com/office/powerpoint/2010/main" val="222200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732A0A8-1C79-F6C8-F4D0-7B4C78EABE90}"/>
              </a:ext>
            </a:extLst>
          </p:cNvPr>
          <p:cNvSpPr>
            <a:spLocks noGrp="1"/>
          </p:cNvSpPr>
          <p:nvPr>
            <p:ph type="title"/>
          </p:nvPr>
        </p:nvSpPr>
        <p:spPr/>
        <p:txBody>
          <a:bodyPr/>
          <a:lstStyle/>
          <a:p>
            <a:r>
              <a:rPr lang="de-DE" dirty="0"/>
              <a:t>Stöchiometrisches Rechnen II</a:t>
            </a:r>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26D5C78B-FDD6-72DD-CEED-CC70A68A2C2F}"/>
                  </a:ext>
                </a:extLst>
              </p:cNvPr>
              <p:cNvSpPr>
                <a:spLocks noGrp="1"/>
              </p:cNvSpPr>
              <p:nvPr>
                <p:ph type="body" sz="quarter" idx="13"/>
              </p:nvPr>
            </p:nvSpPr>
            <p:spPr/>
            <p:txBody>
              <a:bodyPr/>
              <a:lstStyle/>
              <a:p>
                <a:pPr marL="0" indent="0">
                  <a:buNone/>
                </a:pPr>
                <a:r>
                  <a:rPr lang="de-DE" sz="1050" b="1" kern="0" dirty="0">
                    <a:solidFill>
                      <a:srgbClr val="FF0000"/>
                    </a:solidFill>
                  </a:rPr>
                  <a:t>Wichtige Formeln und Zusammenhänge:</a:t>
                </a:r>
              </a:p>
              <a:p>
                <a:r>
                  <a:rPr lang="de-DE" b="1" kern="0" dirty="0"/>
                  <a:t>Stoffmengenkonzentration: </a:t>
                </a:r>
                <a14:m>
                  <m:oMath xmlns:m="http://schemas.openxmlformats.org/officeDocument/2006/math">
                    <m:r>
                      <a:rPr lang="de-DE" i="1" kern="0" smtClean="0">
                        <a:latin typeface="Cambria Math" panose="02040503050406030204" pitchFamily="18" charset="0"/>
                      </a:rPr>
                      <m:t>𝑐</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r>
                          <a:rPr lang="de-DE" i="1" kern="0" smtClean="0">
                            <a:latin typeface="Cambria Math" panose="02040503050406030204" pitchFamily="18" charset="0"/>
                          </a:rPr>
                          <m:t>𝑛</m:t>
                        </m:r>
                      </m:num>
                      <m:den>
                        <m:r>
                          <a:rPr lang="de-DE" i="1" kern="0" smtClean="0">
                            <a:latin typeface="Cambria Math" panose="02040503050406030204" pitchFamily="18" charset="0"/>
                          </a:rPr>
                          <m:t>𝑉</m:t>
                        </m:r>
                      </m:den>
                    </m:f>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𝑛</m:t>
                    </m:r>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𝑐</m:t>
                    </m:r>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𝑉</m:t>
                    </m:r>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𝑉</m:t>
                    </m:r>
                    <m:r>
                      <a:rPr lang="de-DE" i="1" kern="0" smtClean="0">
                        <a:latin typeface="Cambria Math" panose="02040503050406030204" pitchFamily="18" charset="0"/>
                        <a:ea typeface="Cambria Math" panose="02040503050406030204" pitchFamily="18" charset="0"/>
                      </a:rPr>
                      <m:t>=</m:t>
                    </m:r>
                    <m:f>
                      <m:fPr>
                        <m:ctrlPr>
                          <a:rPr lang="de-DE" i="1" kern="0" smtClean="0">
                            <a:latin typeface="Cambria Math" panose="02040503050406030204" pitchFamily="18" charset="0"/>
                            <a:ea typeface="Cambria Math" panose="02040503050406030204" pitchFamily="18" charset="0"/>
                          </a:rPr>
                        </m:ctrlPr>
                      </m:fPr>
                      <m:num>
                        <m:r>
                          <a:rPr lang="de-DE" i="1" kern="0" smtClean="0">
                            <a:latin typeface="Cambria Math" panose="02040503050406030204" pitchFamily="18" charset="0"/>
                            <a:ea typeface="Cambria Math" panose="02040503050406030204" pitchFamily="18" charset="0"/>
                          </a:rPr>
                          <m:t>𝑛</m:t>
                        </m:r>
                      </m:num>
                      <m:den>
                        <m:r>
                          <a:rPr lang="de-DE" i="1" kern="0" smtClean="0">
                            <a:latin typeface="Cambria Math" panose="02040503050406030204" pitchFamily="18" charset="0"/>
                            <a:ea typeface="Cambria Math" panose="02040503050406030204" pitchFamily="18" charset="0"/>
                          </a:rPr>
                          <m:t>𝑐</m:t>
                        </m:r>
                      </m:den>
                    </m:f>
                  </m:oMath>
                </a14:m>
                <a:endParaRPr lang="de-DE" kern="0" dirty="0"/>
              </a:p>
              <a:p>
                <a:r>
                  <a:rPr lang="de-DE" b="1" kern="0" dirty="0"/>
                  <a:t>Molare Masse: </a:t>
                </a:r>
                <a14:m>
                  <m:oMath xmlns:m="http://schemas.openxmlformats.org/officeDocument/2006/math">
                    <m:r>
                      <a:rPr lang="de-DE" i="1" kern="0" smtClean="0">
                        <a:latin typeface="Cambria Math" panose="02040503050406030204" pitchFamily="18" charset="0"/>
                      </a:rPr>
                      <m:t>𝑀</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r>
                          <a:rPr lang="de-DE" b="0" i="1" kern="0" smtClean="0">
                            <a:latin typeface="Cambria Math" panose="02040503050406030204" pitchFamily="18" charset="0"/>
                          </a:rPr>
                          <m:t>𝑚</m:t>
                        </m:r>
                      </m:num>
                      <m:den>
                        <m:r>
                          <a:rPr lang="de-DE" b="0" i="1" kern="0" smtClean="0">
                            <a:latin typeface="Cambria Math" panose="02040503050406030204" pitchFamily="18" charset="0"/>
                          </a:rPr>
                          <m:t>𝑛</m:t>
                        </m:r>
                      </m:den>
                    </m:f>
                    <m:r>
                      <a:rPr lang="de-DE"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𝑚</m:t>
                    </m:r>
                    <m:r>
                      <a:rPr lang="de-DE" b="0"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𝑀</m:t>
                    </m:r>
                    <m:r>
                      <a:rPr lang="de-DE" b="0"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𝑛</m:t>
                    </m:r>
                    <m:r>
                      <a:rPr lang="de-DE"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𝑛</m:t>
                    </m:r>
                    <m:r>
                      <a:rPr lang="de-DE" b="0" i="1" kern="0" smtClean="0">
                        <a:latin typeface="Cambria Math" panose="02040503050406030204" pitchFamily="18" charset="0"/>
                        <a:ea typeface="Cambria Math" panose="02040503050406030204" pitchFamily="18" charset="0"/>
                      </a:rPr>
                      <m:t>=</m:t>
                    </m:r>
                    <m:f>
                      <m:fPr>
                        <m:ctrlPr>
                          <a:rPr lang="de-DE" b="0" i="1" kern="0" smtClean="0">
                            <a:latin typeface="Cambria Math" panose="02040503050406030204" pitchFamily="18" charset="0"/>
                            <a:ea typeface="Cambria Math" panose="02040503050406030204" pitchFamily="18" charset="0"/>
                          </a:rPr>
                        </m:ctrlPr>
                      </m:fPr>
                      <m:num>
                        <m:r>
                          <a:rPr lang="de-DE" b="0" i="1" kern="0" smtClean="0">
                            <a:latin typeface="Cambria Math" panose="02040503050406030204" pitchFamily="18" charset="0"/>
                            <a:ea typeface="Cambria Math" panose="02040503050406030204" pitchFamily="18" charset="0"/>
                          </a:rPr>
                          <m:t>𝑚</m:t>
                        </m:r>
                      </m:num>
                      <m:den>
                        <m:r>
                          <a:rPr lang="de-DE" b="0" i="1" kern="0" smtClean="0">
                            <a:latin typeface="Cambria Math" panose="02040503050406030204" pitchFamily="18" charset="0"/>
                            <a:ea typeface="Cambria Math" panose="02040503050406030204" pitchFamily="18" charset="0"/>
                          </a:rPr>
                          <m:t>𝑀</m:t>
                        </m:r>
                      </m:den>
                    </m:f>
                  </m:oMath>
                </a14:m>
                <a:endParaRPr lang="de-DE" kern="0" dirty="0"/>
              </a:p>
              <a:p>
                <a:r>
                  <a:rPr lang="de-DE" b="1" kern="0" dirty="0"/>
                  <a:t>Dichte: </a:t>
                </a:r>
                <a14:m>
                  <m:oMath xmlns:m="http://schemas.openxmlformats.org/officeDocument/2006/math">
                    <m:r>
                      <a:rPr lang="de-DE" i="1" kern="0" smtClean="0">
                        <a:latin typeface="Cambria Math" panose="02040503050406030204" pitchFamily="18" charset="0"/>
                      </a:rPr>
                      <m:t>𝜌</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r>
                          <a:rPr lang="de-DE" i="1" kern="0" smtClean="0">
                            <a:latin typeface="Cambria Math" panose="02040503050406030204" pitchFamily="18" charset="0"/>
                          </a:rPr>
                          <m:t>𝑚</m:t>
                        </m:r>
                      </m:num>
                      <m:den>
                        <m:r>
                          <a:rPr lang="de-DE" i="1" kern="0" smtClean="0">
                            <a:latin typeface="Cambria Math" panose="02040503050406030204" pitchFamily="18" charset="0"/>
                          </a:rPr>
                          <m:t>𝑉</m:t>
                        </m:r>
                      </m:den>
                    </m:f>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𝑚</m:t>
                    </m:r>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𝜌</m:t>
                    </m:r>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𝑉</m:t>
                    </m:r>
                    <m:r>
                      <a:rPr lang="de-DE" i="1" kern="0" smtClea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𝑉</m:t>
                    </m:r>
                    <m:r>
                      <a:rPr lang="de-DE" i="1" kern="0" smtClean="0">
                        <a:latin typeface="Cambria Math" panose="02040503050406030204" pitchFamily="18" charset="0"/>
                        <a:ea typeface="Cambria Math" panose="02040503050406030204" pitchFamily="18" charset="0"/>
                      </a:rPr>
                      <m:t>=</m:t>
                    </m:r>
                    <m:f>
                      <m:fPr>
                        <m:ctrlPr>
                          <a:rPr lang="de-DE" i="1" kern="0" smtClean="0">
                            <a:latin typeface="Cambria Math" panose="02040503050406030204" pitchFamily="18" charset="0"/>
                            <a:ea typeface="Cambria Math" panose="02040503050406030204" pitchFamily="18" charset="0"/>
                          </a:rPr>
                        </m:ctrlPr>
                      </m:fPr>
                      <m:num>
                        <m:r>
                          <a:rPr lang="de-DE" i="1" kern="0" smtClean="0">
                            <a:latin typeface="Cambria Math" panose="02040503050406030204" pitchFamily="18" charset="0"/>
                            <a:ea typeface="Cambria Math" panose="02040503050406030204" pitchFamily="18" charset="0"/>
                          </a:rPr>
                          <m:t>𝑚</m:t>
                        </m:r>
                      </m:num>
                      <m:den>
                        <m:r>
                          <a:rPr lang="de-DE" i="1" kern="0" smtClean="0">
                            <a:latin typeface="Cambria Math" panose="02040503050406030204" pitchFamily="18" charset="0"/>
                            <a:ea typeface="Cambria Math" panose="02040503050406030204" pitchFamily="18" charset="0"/>
                          </a:rPr>
                          <m:t>𝜌</m:t>
                        </m:r>
                      </m:den>
                    </m:f>
                  </m:oMath>
                </a14:m>
                <a:endParaRPr lang="de-DE" kern="0" dirty="0"/>
              </a:p>
              <a:p>
                <a:r>
                  <a:rPr lang="de-DE" kern="0" dirty="0"/>
                  <a:t>Und </a:t>
                </a:r>
                <a:r>
                  <a:rPr lang="de-DE" b="1" kern="0" dirty="0"/>
                  <a:t>jegliche Kombinationen</a:t>
                </a:r>
                <a:r>
                  <a:rPr lang="de-DE" kern="0" dirty="0"/>
                  <a:t> hiervon</a:t>
                </a:r>
              </a:p>
              <a:p>
                <a:endParaRPr lang="de-DE" kern="0" dirty="0"/>
              </a:p>
              <a:p>
                <a:pPr marL="0" indent="0">
                  <a:buNone/>
                </a:pPr>
                <a:r>
                  <a:rPr lang="de-DE" b="1" kern="0" dirty="0"/>
                  <a:t>Konzentrationsangaben</a:t>
                </a:r>
              </a:p>
              <a:p>
                <a:r>
                  <a:rPr lang="de-DE" kern="0" dirty="0"/>
                  <a:t>Es gibt mehrere Möglichkeiten, Konzentrationen anzugeben. In der Chemie ist die </a:t>
                </a:r>
                <a:r>
                  <a:rPr lang="de-DE" b="1" kern="0" dirty="0"/>
                  <a:t>Molarität </a:t>
                </a:r>
                <a:r>
                  <a:rPr lang="de-DE" kern="0" dirty="0"/>
                  <a:t>die wichtigste. Sie wird in </a:t>
                </a:r>
                <a14:m>
                  <m:oMath xmlns:m="http://schemas.openxmlformats.org/officeDocument/2006/math">
                    <m:f>
                      <m:fPr>
                        <m:ctrlPr>
                          <a:rPr lang="de-DE" b="0" i="1" kern="0" smtClean="0">
                            <a:latin typeface="Cambria Math" panose="02040503050406030204" pitchFamily="18" charset="0"/>
                          </a:rPr>
                        </m:ctrlPr>
                      </m:fPr>
                      <m:num>
                        <m:r>
                          <a:rPr lang="de-DE" b="0" i="1" kern="0" smtClean="0">
                            <a:latin typeface="Cambria Math" panose="02040503050406030204" pitchFamily="18" charset="0"/>
                          </a:rPr>
                          <m:t>𝑚𝑜𝑙</m:t>
                        </m:r>
                      </m:num>
                      <m:den>
                        <m:r>
                          <a:rPr lang="de-DE" b="0" i="1" kern="0" smtClean="0">
                            <a:latin typeface="Cambria Math" panose="02040503050406030204" pitchFamily="18" charset="0"/>
                          </a:rPr>
                          <m:t>𝐿</m:t>
                        </m:r>
                      </m:den>
                    </m:f>
                  </m:oMath>
                </a14:m>
                <a:r>
                  <a:rPr lang="de-DE" kern="0" dirty="0"/>
                  <a:t> angegeben. </a:t>
                </a:r>
                <a14:m>
                  <m:oMath xmlns:m="http://schemas.openxmlformats.org/officeDocument/2006/math">
                    <m:r>
                      <a:rPr lang="de-DE" b="0" i="1" kern="0" smtClean="0">
                        <a:latin typeface="Cambria Math" panose="02040503050406030204" pitchFamily="18" charset="0"/>
                      </a:rPr>
                      <m:t>𝑀</m:t>
                    </m:r>
                  </m:oMath>
                </a14:m>
                <a:r>
                  <a:rPr lang="de-DE" kern="0" dirty="0"/>
                  <a:t> als Einheitensymbol ist gleichbedeutend (Nicht mit dem Formelzeichen für die Molare Masse verwechseln!)</a:t>
                </a:r>
              </a:p>
              <a:p>
                <a:r>
                  <a:rPr lang="de-DE" kern="0" dirty="0"/>
                  <a:t>Wird eine Konzentration in Prozent angegeben, spricht man von einer </a:t>
                </a:r>
                <a:r>
                  <a:rPr lang="de-DE" b="1" kern="0" dirty="0"/>
                  <a:t>Massenkonzentration</a:t>
                </a:r>
                <a:r>
                  <a:rPr lang="de-DE" kern="0" dirty="0"/>
                  <a:t>, also wieviel Gramm des gelösten Stoffes pro Masse der Lösung vorliegen. Die klassische 0,9% - </a:t>
                </a:r>
                <a:r>
                  <a:rPr lang="de-DE" kern="0" dirty="0" err="1"/>
                  <a:t>ige</a:t>
                </a:r>
                <a:r>
                  <a:rPr lang="de-DE" kern="0" dirty="0"/>
                  <a:t> Kochsalzlösung hat also 0,9 </a:t>
                </a:r>
                <a:r>
                  <a:rPr lang="de-DE" kern="0" dirty="0" err="1"/>
                  <a:t>g</a:t>
                </a:r>
                <a:r>
                  <a:rPr lang="de-DE" kern="0" dirty="0"/>
                  <a:t> NaCl pro 100 </a:t>
                </a:r>
                <a:r>
                  <a:rPr lang="de-DE" kern="0" dirty="0" err="1"/>
                  <a:t>g</a:t>
                </a:r>
                <a:r>
                  <a:rPr lang="de-DE" kern="0" dirty="0"/>
                  <a:t> Lösung.</a:t>
                </a:r>
              </a:p>
              <a:p>
                <a:endParaRPr lang="de-DE" dirty="0"/>
              </a:p>
            </p:txBody>
          </p:sp>
        </mc:Choice>
        <mc:Fallback xmlns="">
          <p:sp>
            <p:nvSpPr>
              <p:cNvPr id="6" name="Inhaltsplatzhalter 5">
                <a:extLst>
                  <a:ext uri="{FF2B5EF4-FFF2-40B4-BE49-F238E27FC236}">
                    <a16:creationId xmlns:a16="http://schemas.microsoft.com/office/drawing/2014/main" id="{26D5C78B-FDD6-72DD-CEED-CC70A68A2C2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C2C57079-7014-4D86-CCBA-F178C9AA3C44}"/>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5CA03190-AA4F-D32D-1EBD-DDF9395071C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DFB23DDA-DB6F-5E32-0BFE-BBD235B8FFF3}"/>
              </a:ext>
            </a:extLst>
          </p:cNvPr>
          <p:cNvSpPr>
            <a:spLocks noGrp="1"/>
          </p:cNvSpPr>
          <p:nvPr>
            <p:ph type="sldNum" sz="quarter" idx="16"/>
          </p:nvPr>
        </p:nvSpPr>
        <p:spPr/>
        <p:txBody>
          <a:bodyPr/>
          <a:lstStyle/>
          <a:p>
            <a:fld id="{7E0F9666-C122-4D3D-AFA2-14CC8F7A0F09}" type="slidenum">
              <a:rPr lang="de-DE" altLang="de-DE" smtClean="0"/>
              <a:pPr/>
              <a:t>9</a:t>
            </a:fld>
            <a:endParaRPr lang="de-DE" altLang="de-DE"/>
          </a:p>
        </p:txBody>
      </p:sp>
    </p:spTree>
    <p:extLst>
      <p:ext uri="{BB962C8B-B14F-4D97-AF65-F5344CB8AC3E}">
        <p14:creationId xmlns:p14="http://schemas.microsoft.com/office/powerpoint/2010/main" val="36934564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13E1E66B-0A80-2E4B-9D40-E3915AC726D2}"/>
              </a:ext>
            </a:extLst>
          </p:cNvPr>
          <p:cNvSpPr>
            <a:spLocks noGrp="1"/>
          </p:cNvSpPr>
          <p:nvPr>
            <p:ph type="body" sz="quarter" idx="14"/>
          </p:nvPr>
        </p:nvSpPr>
        <p:spPr>
          <a:xfrm>
            <a:off x="6384013" y="2293255"/>
            <a:ext cx="5400000" cy="3907520"/>
          </a:xfrm>
        </p:spPr>
        <p:txBody>
          <a:bodyPr/>
          <a:lstStyle/>
          <a:p>
            <a:pPr marL="0" indent="0">
              <a:buNone/>
            </a:pPr>
            <a:r>
              <a:rPr lang="de-DE" b="1" dirty="0"/>
              <a:t>Dreifachbindungen: Alkine</a:t>
            </a:r>
          </a:p>
          <a:p>
            <a:r>
              <a:rPr lang="de-DE" dirty="0"/>
              <a:t>Kohlenstoffe in </a:t>
            </a:r>
            <a:r>
              <a:rPr lang="de-DE" dirty="0" err="1"/>
              <a:t>Alkenen</a:t>
            </a:r>
            <a:r>
              <a:rPr lang="de-DE" dirty="0"/>
              <a:t> sind </a:t>
            </a:r>
            <a:r>
              <a:rPr lang="de-DE" dirty="0" err="1"/>
              <a:t>sp</a:t>
            </a:r>
            <a:r>
              <a:rPr lang="de-DE" dirty="0"/>
              <a:t> – Hybridisiert, sie besitzen zwei </a:t>
            </a:r>
            <a:r>
              <a:rPr lang="de-DE" dirty="0" err="1"/>
              <a:t>sp</a:t>
            </a:r>
            <a:r>
              <a:rPr lang="de-DE" dirty="0"/>
              <a:t> – Hybridorbitale und zwei p – Orbitale.</a:t>
            </a:r>
          </a:p>
          <a:p>
            <a:endParaRPr lang="de-DE" dirty="0"/>
          </a:p>
          <a:p>
            <a:endParaRPr lang="de-DE" dirty="0"/>
          </a:p>
          <a:p>
            <a:endParaRPr lang="de-DE" dirty="0"/>
          </a:p>
          <a:p>
            <a:endParaRPr lang="de-DE" dirty="0"/>
          </a:p>
          <a:p>
            <a:endParaRPr lang="de-DE" dirty="0"/>
          </a:p>
          <a:p>
            <a:endParaRPr lang="de-DE" dirty="0"/>
          </a:p>
          <a:p>
            <a:r>
              <a:rPr lang="de-DE" dirty="0"/>
              <a:t>Die Bindungen ergeben sich wie folgt:</a:t>
            </a:r>
          </a:p>
          <a:p>
            <a:pPr marL="783000" lvl="3" indent="0">
              <a:buNone/>
            </a:pPr>
            <a:r>
              <a:rPr lang="de-DE" dirty="0"/>
              <a:t>   </a:t>
            </a:r>
            <a:r>
              <a:rPr lang="de-DE" sz="400" dirty="0"/>
              <a:t> </a:t>
            </a:r>
            <a:r>
              <a:rPr lang="de-DE" dirty="0" err="1"/>
              <a:t>sp</a:t>
            </a:r>
            <a:r>
              <a:rPr lang="de-DE" dirty="0"/>
              <a:t> + </a:t>
            </a:r>
            <a:r>
              <a:rPr lang="de-DE" dirty="0" err="1"/>
              <a:t>sp</a:t>
            </a:r>
            <a:endParaRPr lang="de-DE" dirty="0"/>
          </a:p>
          <a:p>
            <a:pPr marL="513000" lvl="2" indent="0">
              <a:buNone/>
            </a:pPr>
            <a:endParaRPr lang="de-DE" sz="400" dirty="0"/>
          </a:p>
          <a:p>
            <a:pPr marL="513000" lvl="2" indent="0">
              <a:buNone/>
            </a:pPr>
            <a:r>
              <a:rPr lang="de-DE" dirty="0"/>
              <a:t>             p + p</a:t>
            </a:r>
          </a:p>
          <a:p>
            <a:pPr marL="783000" lvl="3" indent="0">
              <a:buNone/>
            </a:pPr>
            <a:endParaRPr lang="de-DE" sz="1050" dirty="0"/>
          </a:p>
          <a:p>
            <a:pPr marL="1053000" lvl="4" indent="0">
              <a:buNone/>
            </a:pPr>
            <a:r>
              <a:rPr lang="de-DE" dirty="0"/>
              <a:t>p + p</a:t>
            </a:r>
          </a:p>
          <a:p>
            <a:pPr marL="1053000" lvl="4" indent="0">
              <a:buNone/>
            </a:pPr>
            <a:endParaRPr lang="de-DE" sz="500" dirty="0"/>
          </a:p>
          <a:p>
            <a:r>
              <a:rPr lang="de-DE" dirty="0"/>
              <a:t>Der </a:t>
            </a:r>
            <a:r>
              <a:rPr lang="de-DE" b="1" dirty="0"/>
              <a:t>Bindungswinkel</a:t>
            </a:r>
            <a:r>
              <a:rPr lang="de-DE" dirty="0"/>
              <a:t> beträgt 180°</a:t>
            </a:r>
          </a:p>
        </p:txBody>
      </p:sp>
      <p:pic>
        <p:nvPicPr>
          <p:cNvPr id="42" name="Grafik 41">
            <a:extLst>
              <a:ext uri="{FF2B5EF4-FFF2-40B4-BE49-F238E27FC236}">
                <a16:creationId xmlns:a16="http://schemas.microsoft.com/office/drawing/2014/main" id="{8F458771-C1F4-F5DD-C915-5FCB7009A7DF}"/>
              </a:ext>
            </a:extLst>
          </p:cNvPr>
          <p:cNvPicPr>
            <a:picLocks noChangeAspect="1"/>
          </p:cNvPicPr>
          <p:nvPr/>
        </p:nvPicPr>
        <p:blipFill rotWithShape="1">
          <a:blip r:embed="rId3"/>
          <a:srcRect l="25278" t="55233" r="52518" b="30978"/>
          <a:stretch/>
        </p:blipFill>
        <p:spPr>
          <a:xfrm rot="16200000">
            <a:off x="7954279" y="5553111"/>
            <a:ext cx="540000" cy="433983"/>
          </a:xfrm>
          <a:prstGeom prst="rect">
            <a:avLst/>
          </a:prstGeom>
        </p:spPr>
      </p:pic>
      <p:pic>
        <p:nvPicPr>
          <p:cNvPr id="46" name="Grafik 45">
            <a:extLst>
              <a:ext uri="{FF2B5EF4-FFF2-40B4-BE49-F238E27FC236}">
                <a16:creationId xmlns:a16="http://schemas.microsoft.com/office/drawing/2014/main" id="{E8C69E40-141D-5141-42F5-B56F7D052113}"/>
              </a:ext>
            </a:extLst>
          </p:cNvPr>
          <p:cNvPicPr>
            <a:picLocks noChangeAspect="1"/>
          </p:cNvPicPr>
          <p:nvPr/>
        </p:nvPicPr>
        <p:blipFill rotWithShape="1">
          <a:blip r:embed="rId3"/>
          <a:srcRect l="25278" t="55233" r="52518" b="30978"/>
          <a:stretch/>
        </p:blipFill>
        <p:spPr>
          <a:xfrm rot="16200000">
            <a:off x="8566973" y="5527628"/>
            <a:ext cx="540000" cy="433983"/>
          </a:xfrm>
          <a:prstGeom prst="rect">
            <a:avLst/>
          </a:prstGeom>
        </p:spPr>
      </p:pic>
      <p:sp>
        <p:nvSpPr>
          <p:cNvPr id="10" name="Textplatzhalter 9">
            <a:extLst>
              <a:ext uri="{FF2B5EF4-FFF2-40B4-BE49-F238E27FC236}">
                <a16:creationId xmlns:a16="http://schemas.microsoft.com/office/drawing/2014/main" id="{0CC4F3E6-E50B-8091-9E8D-1EDBB1B55309}"/>
              </a:ext>
            </a:extLst>
          </p:cNvPr>
          <p:cNvSpPr>
            <a:spLocks noGrp="1"/>
          </p:cNvSpPr>
          <p:nvPr>
            <p:ph type="body" sz="quarter" idx="13"/>
          </p:nvPr>
        </p:nvSpPr>
        <p:spPr>
          <a:xfrm>
            <a:off x="442912" y="2293257"/>
            <a:ext cx="5400000" cy="3907520"/>
          </a:xfrm>
        </p:spPr>
        <p:txBody>
          <a:bodyPr/>
          <a:lstStyle/>
          <a:p>
            <a:pPr marL="0" indent="0">
              <a:buNone/>
            </a:pPr>
            <a:r>
              <a:rPr lang="de-DE" b="1" dirty="0"/>
              <a:t>Doppelbindungen: </a:t>
            </a:r>
            <a:r>
              <a:rPr lang="de-DE" b="1" dirty="0" err="1"/>
              <a:t>Alkene</a:t>
            </a:r>
            <a:r>
              <a:rPr lang="de-DE" b="1" dirty="0"/>
              <a:t> </a:t>
            </a:r>
            <a:r>
              <a:rPr lang="de-DE" dirty="0">
                <a:solidFill>
                  <a:schemeClr val="accent6"/>
                </a:solidFill>
              </a:rPr>
              <a:t>( = Olefine)</a:t>
            </a:r>
          </a:p>
          <a:p>
            <a:r>
              <a:rPr lang="de-DE" dirty="0"/>
              <a:t>Kohlenstoffe in </a:t>
            </a:r>
            <a:r>
              <a:rPr lang="de-DE" dirty="0" err="1"/>
              <a:t>Alkenen</a:t>
            </a:r>
            <a:r>
              <a:rPr lang="de-DE" dirty="0"/>
              <a:t> sind sp</a:t>
            </a:r>
            <a:r>
              <a:rPr lang="de-DE" baseline="30000" dirty="0"/>
              <a:t>2</a:t>
            </a:r>
            <a:r>
              <a:rPr lang="de-DE" dirty="0"/>
              <a:t> – Hybridisiert, sie besitzen drei sp</a:t>
            </a:r>
            <a:r>
              <a:rPr lang="de-DE" baseline="30000" dirty="0"/>
              <a:t>2</a:t>
            </a:r>
            <a:r>
              <a:rPr lang="de-DE" dirty="0"/>
              <a:t> – Hybridorbitale und ein p – Orbital.</a:t>
            </a:r>
          </a:p>
          <a:p>
            <a:endParaRPr lang="de-DE" dirty="0"/>
          </a:p>
          <a:p>
            <a:endParaRPr lang="de-DE" dirty="0"/>
          </a:p>
          <a:p>
            <a:endParaRPr lang="de-DE" dirty="0"/>
          </a:p>
          <a:p>
            <a:endParaRPr lang="de-DE" dirty="0"/>
          </a:p>
          <a:p>
            <a:endParaRPr lang="de-DE" dirty="0"/>
          </a:p>
          <a:p>
            <a:endParaRPr lang="de-DE" dirty="0"/>
          </a:p>
          <a:p>
            <a:r>
              <a:rPr lang="de-DE" b="1" dirty="0"/>
              <a:t>Doppelbindungen</a:t>
            </a:r>
            <a:r>
              <a:rPr lang="de-DE" dirty="0"/>
              <a:t> bilden sich durch die </a:t>
            </a:r>
            <a:r>
              <a:rPr lang="de-DE" b="1" dirty="0"/>
              <a:t>Überlappung von sp</a:t>
            </a:r>
            <a:r>
              <a:rPr lang="de-DE" b="1" baseline="30000" dirty="0"/>
              <a:t>2</a:t>
            </a:r>
            <a:r>
              <a:rPr lang="de-DE" b="1" dirty="0"/>
              <a:t> – Orbitalen und p – Orbitalen:</a:t>
            </a:r>
          </a:p>
          <a:p>
            <a:pPr marL="513000" lvl="2" indent="0">
              <a:buNone/>
            </a:pPr>
            <a:r>
              <a:rPr lang="de-DE" dirty="0"/>
              <a:t>sp</a:t>
            </a:r>
            <a:r>
              <a:rPr lang="de-DE" baseline="30000" dirty="0"/>
              <a:t>2</a:t>
            </a:r>
            <a:r>
              <a:rPr lang="de-DE" dirty="0"/>
              <a:t> – Überlappung:</a:t>
            </a:r>
          </a:p>
          <a:p>
            <a:pPr marL="513000" lvl="2" indent="0">
              <a:buNone/>
            </a:pPr>
            <a:r>
              <a:rPr lang="de-DE" sz="1050" dirty="0">
                <a:solidFill>
                  <a:schemeClr val="accent6"/>
                </a:solidFill>
              </a:rPr>
              <a:t>(das ist die „erste Bindung“)</a:t>
            </a:r>
          </a:p>
          <a:p>
            <a:pPr marL="513000" lvl="2" indent="0">
              <a:buNone/>
            </a:pPr>
            <a:endParaRPr lang="de-DE" sz="200" dirty="0"/>
          </a:p>
          <a:p>
            <a:pPr marL="513000" lvl="2" indent="0">
              <a:buNone/>
            </a:pPr>
            <a:r>
              <a:rPr lang="de-DE" dirty="0"/>
              <a:t>		       p – Überlappung:</a:t>
            </a:r>
          </a:p>
          <a:p>
            <a:pPr marL="513000" lvl="2" indent="0">
              <a:buNone/>
            </a:pPr>
            <a:r>
              <a:rPr lang="de-DE" sz="1050" dirty="0">
                <a:solidFill>
                  <a:schemeClr val="accent6"/>
                </a:solidFill>
              </a:rPr>
              <a:t>(das ist die zusätzliche Mehrfachbindung)</a:t>
            </a:r>
          </a:p>
          <a:p>
            <a:r>
              <a:rPr lang="de-DE" dirty="0"/>
              <a:t>Doppelbindungen sind </a:t>
            </a:r>
            <a:r>
              <a:rPr lang="de-DE" b="1" dirty="0"/>
              <a:t>planar</a:t>
            </a:r>
            <a:r>
              <a:rPr lang="de-DE" dirty="0"/>
              <a:t>. Der </a:t>
            </a:r>
            <a:r>
              <a:rPr lang="de-DE" b="1" dirty="0"/>
              <a:t>Bindungswinkel</a:t>
            </a:r>
            <a:r>
              <a:rPr lang="de-DE" dirty="0"/>
              <a:t> beträgt 120°</a:t>
            </a:r>
          </a:p>
        </p:txBody>
      </p:sp>
      <p:pic>
        <p:nvPicPr>
          <p:cNvPr id="20" name="Grafik 19">
            <a:extLst>
              <a:ext uri="{FF2B5EF4-FFF2-40B4-BE49-F238E27FC236}">
                <a16:creationId xmlns:a16="http://schemas.microsoft.com/office/drawing/2014/main" id="{DFCC6C44-164F-32A0-14ED-BA9E87D4577D}"/>
              </a:ext>
            </a:extLst>
          </p:cNvPr>
          <p:cNvPicPr>
            <a:picLocks noChangeAspect="1"/>
          </p:cNvPicPr>
          <p:nvPr/>
        </p:nvPicPr>
        <p:blipFill rotWithShape="1">
          <a:blip r:embed="rId4"/>
          <a:srcRect l="25452" t="78996" r="51443" b="5422"/>
          <a:stretch/>
        </p:blipFill>
        <p:spPr>
          <a:xfrm rot="5400000" flipH="1">
            <a:off x="3483780" y="5429385"/>
            <a:ext cx="612192" cy="534329"/>
          </a:xfrm>
          <a:prstGeom prst="rect">
            <a:avLst/>
          </a:prstGeom>
        </p:spPr>
      </p:pic>
      <p:pic>
        <p:nvPicPr>
          <p:cNvPr id="21" name="Grafik 20">
            <a:extLst>
              <a:ext uri="{FF2B5EF4-FFF2-40B4-BE49-F238E27FC236}">
                <a16:creationId xmlns:a16="http://schemas.microsoft.com/office/drawing/2014/main" id="{A41D0669-5FE3-EF24-CBD6-36B8DF11B497}"/>
              </a:ext>
            </a:extLst>
          </p:cNvPr>
          <p:cNvPicPr>
            <a:picLocks noChangeAspect="1"/>
          </p:cNvPicPr>
          <p:nvPr/>
        </p:nvPicPr>
        <p:blipFill rotWithShape="1">
          <a:blip r:embed="rId4"/>
          <a:srcRect l="25452" t="78996" r="51443" b="5422"/>
          <a:stretch/>
        </p:blipFill>
        <p:spPr>
          <a:xfrm rot="16200000">
            <a:off x="4132752" y="5435491"/>
            <a:ext cx="612192" cy="534329"/>
          </a:xfrm>
          <a:prstGeom prst="rect">
            <a:avLst/>
          </a:prstGeom>
        </p:spPr>
      </p:pic>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CB3DDCCB-C004-AC90-9005-40CA6CE8BCAA}"/>
                  </a:ext>
                </a:extLst>
              </p:cNvPr>
              <p:cNvSpPr txBox="1"/>
              <p:nvPr/>
            </p:nvSpPr>
            <p:spPr>
              <a:xfrm>
                <a:off x="4058132" y="5614547"/>
                <a:ext cx="15869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22" name="Textfeld 21">
                <a:extLst>
                  <a:ext uri="{FF2B5EF4-FFF2-40B4-BE49-F238E27FC236}">
                    <a16:creationId xmlns:a16="http://schemas.microsoft.com/office/drawing/2014/main" id="{CB3DDCCB-C004-AC90-9005-40CA6CE8BCAA}"/>
                  </a:ext>
                </a:extLst>
              </p:cNvPr>
              <p:cNvSpPr txBox="1">
                <a:spLocks noRot="1" noChangeAspect="1" noMove="1" noResize="1" noEditPoints="1" noAdjustHandles="1" noChangeArrowheads="1" noChangeShapeType="1" noTextEdit="1"/>
              </p:cNvSpPr>
              <p:nvPr/>
            </p:nvSpPr>
            <p:spPr>
              <a:xfrm>
                <a:off x="4058132" y="5614547"/>
                <a:ext cx="158698" cy="184666"/>
              </a:xfrm>
              <a:prstGeom prst="rect">
                <a:avLst/>
              </a:prstGeom>
              <a:blipFill>
                <a:blip r:embed="rId5"/>
                <a:stretch>
                  <a:fillRect l="-14286" r="-14286" b="-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feld 22">
                <a:extLst>
                  <a:ext uri="{FF2B5EF4-FFF2-40B4-BE49-F238E27FC236}">
                    <a16:creationId xmlns:a16="http://schemas.microsoft.com/office/drawing/2014/main" id="{853A455E-A828-4EB2-2CAE-E4C5619C0AD2}"/>
                  </a:ext>
                </a:extLst>
              </p:cNvPr>
              <p:cNvSpPr txBox="1"/>
              <p:nvPr/>
            </p:nvSpPr>
            <p:spPr>
              <a:xfrm>
                <a:off x="4706013" y="5604216"/>
                <a:ext cx="17152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23" name="Textfeld 22">
                <a:extLst>
                  <a:ext uri="{FF2B5EF4-FFF2-40B4-BE49-F238E27FC236}">
                    <a16:creationId xmlns:a16="http://schemas.microsoft.com/office/drawing/2014/main" id="{853A455E-A828-4EB2-2CAE-E4C5619C0AD2}"/>
                  </a:ext>
                </a:extLst>
              </p:cNvPr>
              <p:cNvSpPr txBox="1">
                <a:spLocks noRot="1" noChangeAspect="1" noMove="1" noResize="1" noEditPoints="1" noAdjustHandles="1" noChangeArrowheads="1" noChangeShapeType="1" noTextEdit="1"/>
              </p:cNvSpPr>
              <p:nvPr/>
            </p:nvSpPr>
            <p:spPr>
              <a:xfrm>
                <a:off x="4706013" y="5604216"/>
                <a:ext cx="171522" cy="184666"/>
              </a:xfrm>
              <a:prstGeom prst="rect">
                <a:avLst/>
              </a:prstGeom>
              <a:blipFill>
                <a:blip r:embed="rId6"/>
                <a:stretch>
                  <a:fillRect l="-7143" r="-14286"/>
                </a:stretch>
              </a:blipFill>
            </p:spPr>
            <p:txBody>
              <a:bodyPr/>
              <a:lstStyle/>
              <a:p>
                <a:r>
                  <a:rPr lang="de-DE">
                    <a:noFill/>
                  </a:rPr>
                  <a:t> </a:t>
                </a:r>
              </a:p>
            </p:txBody>
          </p:sp>
        </mc:Fallback>
      </mc:AlternateContent>
      <p:pic>
        <p:nvPicPr>
          <p:cNvPr id="24" name="Grafik 23">
            <a:extLst>
              <a:ext uri="{FF2B5EF4-FFF2-40B4-BE49-F238E27FC236}">
                <a16:creationId xmlns:a16="http://schemas.microsoft.com/office/drawing/2014/main" id="{7A3E86E8-3BCF-1F57-7202-5FF64738A621}"/>
              </a:ext>
            </a:extLst>
          </p:cNvPr>
          <p:cNvPicPr>
            <a:picLocks noChangeAspect="1"/>
          </p:cNvPicPr>
          <p:nvPr/>
        </p:nvPicPr>
        <p:blipFill rotWithShape="1">
          <a:blip r:embed="rId7"/>
          <a:srcRect l="38396" t="42870" r="53935" b="41892"/>
          <a:stretch/>
        </p:blipFill>
        <p:spPr>
          <a:xfrm rot="16200000">
            <a:off x="5097536" y="5365092"/>
            <a:ext cx="279999" cy="720000"/>
          </a:xfrm>
          <a:prstGeom prst="rect">
            <a:avLst/>
          </a:prstGeom>
        </p:spPr>
      </p:pic>
      <p:pic>
        <p:nvPicPr>
          <p:cNvPr id="15" name="Grafik 14">
            <a:extLst>
              <a:ext uri="{FF2B5EF4-FFF2-40B4-BE49-F238E27FC236}">
                <a16:creationId xmlns:a16="http://schemas.microsoft.com/office/drawing/2014/main" id="{48CC4F68-CA4B-F5B9-028E-4CC821373B70}"/>
              </a:ext>
            </a:extLst>
          </p:cNvPr>
          <p:cNvPicPr>
            <a:picLocks noChangeAspect="1"/>
          </p:cNvPicPr>
          <p:nvPr/>
        </p:nvPicPr>
        <p:blipFill rotWithShape="1">
          <a:blip r:embed="rId4"/>
          <a:srcRect l="31083" t="4817" r="58509" b="74020"/>
          <a:stretch/>
        </p:blipFill>
        <p:spPr>
          <a:xfrm rot="16200000">
            <a:off x="3585994" y="4775717"/>
            <a:ext cx="275772" cy="725716"/>
          </a:xfrm>
          <a:prstGeom prst="rect">
            <a:avLst/>
          </a:prstGeom>
        </p:spPr>
      </p:pic>
      <p:pic>
        <p:nvPicPr>
          <p:cNvPr id="16" name="Grafik 15">
            <a:extLst>
              <a:ext uri="{FF2B5EF4-FFF2-40B4-BE49-F238E27FC236}">
                <a16:creationId xmlns:a16="http://schemas.microsoft.com/office/drawing/2014/main" id="{B520E599-42A9-10AB-E6A2-4707B96352E0}"/>
              </a:ext>
            </a:extLst>
          </p:cNvPr>
          <p:cNvPicPr>
            <a:picLocks noChangeAspect="1"/>
          </p:cNvPicPr>
          <p:nvPr/>
        </p:nvPicPr>
        <p:blipFill rotWithShape="1">
          <a:blip r:embed="rId4"/>
          <a:srcRect l="31083" t="4817" r="58509" b="74020"/>
          <a:stretch/>
        </p:blipFill>
        <p:spPr>
          <a:xfrm rot="5400000">
            <a:off x="2732825" y="4768443"/>
            <a:ext cx="275772" cy="725716"/>
          </a:xfrm>
          <a:prstGeom prst="rect">
            <a:avLst/>
          </a:prstGeom>
        </p:spPr>
      </p:pic>
      <p:sp>
        <p:nvSpPr>
          <p:cNvPr id="14" name="Textplatzhalter 9">
            <a:extLst>
              <a:ext uri="{FF2B5EF4-FFF2-40B4-BE49-F238E27FC236}">
                <a16:creationId xmlns:a16="http://schemas.microsoft.com/office/drawing/2014/main" id="{0AE37A9D-9F2A-0F65-06E7-F8373DAD70E8}"/>
              </a:ext>
            </a:extLst>
          </p:cNvPr>
          <p:cNvSpPr txBox="1">
            <a:spLocks/>
          </p:cNvSpPr>
          <p:nvPr/>
        </p:nvSpPr>
        <p:spPr>
          <a:xfrm>
            <a:off x="442912" y="1020326"/>
            <a:ext cx="11341100" cy="475200"/>
          </a:xfrm>
          <a:prstGeom prst="rect">
            <a:avLst/>
          </a:prstGeom>
        </p:spPr>
        <p:txBody>
          <a:bodyPr vert="horz" lIns="0" tIns="0" rIns="0" bIns="0" rtlCol="0">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fontAlgn="auto"/>
            <a:r>
              <a:rPr lang="de-DE" dirty="0"/>
              <a:t>Zwischen zwei C - Atomen können sich nicht nur Einfach-  sondern auch </a:t>
            </a:r>
            <a:r>
              <a:rPr lang="de-DE" b="1" dirty="0"/>
              <a:t>Mehrfachbindungen</a:t>
            </a:r>
            <a:r>
              <a:rPr lang="de-DE" dirty="0"/>
              <a:t> ausbilden. Die Kohlenstoffe haben dann eine </a:t>
            </a:r>
            <a:r>
              <a:rPr lang="de-DE" b="1" dirty="0"/>
              <a:t>andere Hybridisierung</a:t>
            </a:r>
            <a:r>
              <a:rPr lang="de-DE" dirty="0"/>
              <a:t>. Dadurch sind die Mehrfachbindungen </a:t>
            </a:r>
            <a:r>
              <a:rPr lang="de-DE" b="1" dirty="0"/>
              <a:t>nicht mehr Rotationssymmetrisch</a:t>
            </a:r>
            <a:r>
              <a:rPr lang="de-DE" dirty="0"/>
              <a:t>.</a:t>
            </a:r>
            <a:endParaRPr lang="de-DE" b="1" dirty="0"/>
          </a:p>
          <a:p>
            <a:pPr fontAlgn="auto"/>
            <a:r>
              <a:rPr lang="de-DE" dirty="0"/>
              <a:t>Mehrfachbindungen sind an sich </a:t>
            </a:r>
            <a:r>
              <a:rPr lang="de-DE" b="1" dirty="0"/>
              <a:t>stabiler</a:t>
            </a:r>
            <a:r>
              <a:rPr lang="de-DE" dirty="0"/>
              <a:t> als Einfachbindung, jedoch bieten sie die </a:t>
            </a:r>
            <a:r>
              <a:rPr lang="de-DE" b="1" dirty="0"/>
              <a:t>Möglichkeit</a:t>
            </a:r>
            <a:r>
              <a:rPr lang="de-DE" dirty="0"/>
              <a:t>, dass an ihnen </a:t>
            </a:r>
            <a:r>
              <a:rPr lang="de-DE" b="1" dirty="0"/>
              <a:t>Reaktionen stattfinden </a:t>
            </a:r>
            <a:r>
              <a:rPr lang="de-DE" dirty="0"/>
              <a:t>können. Daher sind </a:t>
            </a:r>
            <a:r>
              <a:rPr lang="de-DE" dirty="0" err="1"/>
              <a:t>Alkene</a:t>
            </a:r>
            <a:r>
              <a:rPr lang="de-DE" dirty="0"/>
              <a:t> und Alkine reaktiver als Alkane.</a:t>
            </a:r>
          </a:p>
          <a:p>
            <a:pPr fontAlgn="auto"/>
            <a:r>
              <a:rPr lang="de-DE" dirty="0"/>
              <a:t>Bei Mehrfachbindungen liegt der Tetraederwinkel nicht mehr vor.</a:t>
            </a:r>
          </a:p>
        </p:txBody>
      </p:sp>
      <p:sp>
        <p:nvSpPr>
          <p:cNvPr id="2" name="Titel 1">
            <a:extLst>
              <a:ext uri="{FF2B5EF4-FFF2-40B4-BE49-F238E27FC236}">
                <a16:creationId xmlns:a16="http://schemas.microsoft.com/office/drawing/2014/main" id="{9BA4BCE6-CF69-6BE5-2608-E6D643AB6C3B}"/>
              </a:ext>
            </a:extLst>
          </p:cNvPr>
          <p:cNvSpPr>
            <a:spLocks noGrp="1"/>
          </p:cNvSpPr>
          <p:nvPr>
            <p:ph type="title"/>
          </p:nvPr>
        </p:nvSpPr>
        <p:spPr/>
        <p:txBody>
          <a:bodyPr/>
          <a:lstStyle/>
          <a:p>
            <a:r>
              <a:rPr lang="de-DE" dirty="0"/>
              <a:t>Mehrfachbindungen</a:t>
            </a:r>
          </a:p>
        </p:txBody>
      </p:sp>
      <p:sp>
        <p:nvSpPr>
          <p:cNvPr id="9" name="Datumsplatzhalter 8">
            <a:extLst>
              <a:ext uri="{FF2B5EF4-FFF2-40B4-BE49-F238E27FC236}">
                <a16:creationId xmlns:a16="http://schemas.microsoft.com/office/drawing/2014/main" id="{45E3D83D-4BAB-88C7-9C19-3B220D2671B3}"/>
              </a:ext>
            </a:extLst>
          </p:cNvPr>
          <p:cNvSpPr>
            <a:spLocks noGrp="1"/>
          </p:cNvSpPr>
          <p:nvPr>
            <p:ph type="dt" sz="half" idx="10"/>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9A3FDCA6-D371-D547-695D-9E36783BFBD8}"/>
              </a:ext>
            </a:extLst>
          </p:cNvPr>
          <p:cNvSpPr>
            <a:spLocks noGrp="1"/>
          </p:cNvSpPr>
          <p:nvPr>
            <p:ph type="ftr" sz="quarter" idx="11"/>
          </p:nvPr>
        </p:nvSpPr>
        <p:spPr/>
        <p:txBody>
          <a:bodyPr/>
          <a:lstStyle/>
          <a:p>
            <a:r>
              <a:rPr lang="de-DE" altLang="de-DE" dirty="0"/>
              <a:t>Materialsammlung zum Praktikum Chemie 			Robin Gundert		</a:t>
            </a:r>
          </a:p>
        </p:txBody>
      </p:sp>
      <p:sp>
        <p:nvSpPr>
          <p:cNvPr id="5" name="Foliennummernplatzhalter 4">
            <a:extLst>
              <a:ext uri="{FF2B5EF4-FFF2-40B4-BE49-F238E27FC236}">
                <a16:creationId xmlns:a16="http://schemas.microsoft.com/office/drawing/2014/main" id="{B8B4AFAD-6324-208E-D11C-DA4BEF58D6EF}"/>
              </a:ext>
            </a:extLst>
          </p:cNvPr>
          <p:cNvSpPr>
            <a:spLocks noGrp="1"/>
          </p:cNvSpPr>
          <p:nvPr>
            <p:ph type="sldNum" sz="quarter" idx="12"/>
          </p:nvPr>
        </p:nvSpPr>
        <p:spPr/>
        <p:txBody>
          <a:bodyPr/>
          <a:lstStyle/>
          <a:p>
            <a:fld id="{6FBDD224-CFE5-420E-A51B-C49F1872CE04}" type="slidenum">
              <a:rPr lang="de-DE" altLang="de-DE" smtClean="0"/>
              <a:pPr/>
              <a:t>99</a:t>
            </a:fld>
            <a:endParaRPr lang="de-DE" altLang="de-DE"/>
          </a:p>
        </p:txBody>
      </p:sp>
      <p:pic>
        <p:nvPicPr>
          <p:cNvPr id="4" name="Grafik 3">
            <a:extLst>
              <a:ext uri="{FF2B5EF4-FFF2-40B4-BE49-F238E27FC236}">
                <a16:creationId xmlns:a16="http://schemas.microsoft.com/office/drawing/2014/main" id="{FDB5BDB8-FCCA-DD1A-525A-8FDE9DC4EFE3}"/>
              </a:ext>
            </a:extLst>
          </p:cNvPr>
          <p:cNvPicPr>
            <a:picLocks noChangeAspect="1"/>
          </p:cNvPicPr>
          <p:nvPr/>
        </p:nvPicPr>
        <p:blipFill rotWithShape="1">
          <a:blip r:embed="rId4"/>
          <a:srcRect l="24871" t="4577" r="25555" b="4085"/>
          <a:stretch/>
        </p:blipFill>
        <p:spPr>
          <a:xfrm rot="16200000">
            <a:off x="2450711" y="1923402"/>
            <a:ext cx="1549100" cy="3693659"/>
          </a:xfrm>
          <a:prstGeom prst="rect">
            <a:avLst/>
          </a:prstGeom>
        </p:spPr>
      </p:pic>
      <p:pic>
        <p:nvPicPr>
          <p:cNvPr id="11" name="Grafik 10">
            <a:extLst>
              <a:ext uri="{FF2B5EF4-FFF2-40B4-BE49-F238E27FC236}">
                <a16:creationId xmlns:a16="http://schemas.microsoft.com/office/drawing/2014/main" id="{688D0F87-5471-EF7C-4241-F60C7C996862}"/>
              </a:ext>
            </a:extLst>
          </p:cNvPr>
          <p:cNvPicPr>
            <a:picLocks noChangeAspect="1"/>
          </p:cNvPicPr>
          <p:nvPr/>
        </p:nvPicPr>
        <p:blipFill rotWithShape="1">
          <a:blip r:embed="rId7"/>
          <a:srcRect l="18418" t="59161" r="73913" b="25601"/>
          <a:stretch/>
        </p:blipFill>
        <p:spPr>
          <a:xfrm rot="16200000">
            <a:off x="4504795" y="4782171"/>
            <a:ext cx="279999" cy="720000"/>
          </a:xfrm>
          <a:prstGeom prst="rect">
            <a:avLst/>
          </a:prstGeom>
        </p:spPr>
      </p:pic>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FC8C0B1D-AEC7-CD84-81EF-0D218BCB8C66}"/>
                  </a:ext>
                </a:extLst>
              </p:cNvPr>
              <p:cNvSpPr txBox="1"/>
              <p:nvPr/>
            </p:nvSpPr>
            <p:spPr>
              <a:xfrm>
                <a:off x="3225262" y="5031653"/>
                <a:ext cx="15869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17" name="Textfeld 16">
                <a:extLst>
                  <a:ext uri="{FF2B5EF4-FFF2-40B4-BE49-F238E27FC236}">
                    <a16:creationId xmlns:a16="http://schemas.microsoft.com/office/drawing/2014/main" id="{FC8C0B1D-AEC7-CD84-81EF-0D218BCB8C66}"/>
                  </a:ext>
                </a:extLst>
              </p:cNvPr>
              <p:cNvSpPr txBox="1">
                <a:spLocks noRot="1" noChangeAspect="1" noMove="1" noResize="1" noEditPoints="1" noAdjustHandles="1" noChangeArrowheads="1" noChangeShapeType="1" noTextEdit="1"/>
              </p:cNvSpPr>
              <p:nvPr/>
            </p:nvSpPr>
            <p:spPr>
              <a:xfrm>
                <a:off x="3225262" y="5031653"/>
                <a:ext cx="158698" cy="184666"/>
              </a:xfrm>
              <a:prstGeom prst="rect">
                <a:avLst/>
              </a:prstGeom>
              <a:blipFill>
                <a:blip r:embed="rId8"/>
                <a:stretch>
                  <a:fillRect l="-7143" r="-14286" b="-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a:extLst>
                  <a:ext uri="{FF2B5EF4-FFF2-40B4-BE49-F238E27FC236}">
                    <a16:creationId xmlns:a16="http://schemas.microsoft.com/office/drawing/2014/main" id="{E1D148E9-3627-1B26-61BE-513E2F42FA3B}"/>
                  </a:ext>
                </a:extLst>
              </p:cNvPr>
              <p:cNvSpPr txBox="1"/>
              <p:nvPr/>
            </p:nvSpPr>
            <p:spPr>
              <a:xfrm>
                <a:off x="4100005" y="5019215"/>
                <a:ext cx="17152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18" name="Textfeld 17">
                <a:extLst>
                  <a:ext uri="{FF2B5EF4-FFF2-40B4-BE49-F238E27FC236}">
                    <a16:creationId xmlns:a16="http://schemas.microsoft.com/office/drawing/2014/main" id="{E1D148E9-3627-1B26-61BE-513E2F42FA3B}"/>
                  </a:ext>
                </a:extLst>
              </p:cNvPr>
              <p:cNvSpPr txBox="1">
                <a:spLocks noRot="1" noChangeAspect="1" noMove="1" noResize="1" noEditPoints="1" noAdjustHandles="1" noChangeArrowheads="1" noChangeShapeType="1" noTextEdit="1"/>
              </p:cNvSpPr>
              <p:nvPr/>
            </p:nvSpPr>
            <p:spPr>
              <a:xfrm>
                <a:off x="4100005" y="5019215"/>
                <a:ext cx="171522" cy="184666"/>
              </a:xfrm>
              <a:prstGeom prst="rect">
                <a:avLst/>
              </a:prstGeom>
              <a:blipFill>
                <a:blip r:embed="rId9"/>
                <a:stretch>
                  <a:fillRect l="-14286" r="-7143" b="-6667"/>
                </a:stretch>
              </a:blipFill>
            </p:spPr>
            <p:txBody>
              <a:bodyPr/>
              <a:lstStyle/>
              <a:p>
                <a:r>
                  <a:rPr lang="de-DE">
                    <a:noFill/>
                  </a:rPr>
                  <a:t> </a:t>
                </a:r>
              </a:p>
            </p:txBody>
          </p:sp>
        </mc:Fallback>
      </mc:AlternateContent>
      <p:pic>
        <p:nvPicPr>
          <p:cNvPr id="26" name="Grafik 25">
            <a:extLst>
              <a:ext uri="{FF2B5EF4-FFF2-40B4-BE49-F238E27FC236}">
                <a16:creationId xmlns:a16="http://schemas.microsoft.com/office/drawing/2014/main" id="{4BCAF5BD-8705-4A9A-0629-818869B84E55}"/>
              </a:ext>
            </a:extLst>
          </p:cNvPr>
          <p:cNvPicPr>
            <a:picLocks noChangeAspect="1"/>
          </p:cNvPicPr>
          <p:nvPr/>
        </p:nvPicPr>
        <p:blipFill rotWithShape="1">
          <a:blip r:embed="rId3"/>
          <a:srcRect l="24131" t="5324" r="25716" b="5324"/>
          <a:stretch/>
        </p:blipFill>
        <p:spPr>
          <a:xfrm rot="16200000">
            <a:off x="8282993" y="1928737"/>
            <a:ext cx="1602041" cy="3693600"/>
          </a:xfrm>
          <a:prstGeom prst="rect">
            <a:avLst/>
          </a:prstGeom>
        </p:spPr>
      </p:pic>
      <p:sp>
        <p:nvSpPr>
          <p:cNvPr id="27" name="Textfeld 26">
            <a:extLst>
              <a:ext uri="{FF2B5EF4-FFF2-40B4-BE49-F238E27FC236}">
                <a16:creationId xmlns:a16="http://schemas.microsoft.com/office/drawing/2014/main" id="{20EF2B70-7CBD-CD45-A94F-6E8E28EC0709}"/>
              </a:ext>
            </a:extLst>
          </p:cNvPr>
          <p:cNvSpPr txBox="1"/>
          <p:nvPr/>
        </p:nvSpPr>
        <p:spPr>
          <a:xfrm rot="16200000">
            <a:off x="9833737" y="4244552"/>
            <a:ext cx="269779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Beyer/Walter </a:t>
            </a:r>
            <a:r>
              <a:rPr lang="de-DE" sz="700" i="1" dirty="0">
                <a:solidFill>
                  <a:schemeClr val="bg1">
                    <a:lumMod val="50000"/>
                  </a:schemeClr>
                </a:solidFill>
                <a:latin typeface="Avenir Next LT Pro" panose="020B0504020202020204" pitchFamily="34" charset="77"/>
              </a:rPr>
              <a:t>Organische Chemie;</a:t>
            </a:r>
            <a:r>
              <a:rPr lang="de-DE" sz="700" dirty="0">
                <a:solidFill>
                  <a:schemeClr val="bg1">
                    <a:lumMod val="50000"/>
                  </a:schemeClr>
                </a:solidFill>
                <a:latin typeface="Avenir Next LT Pro" panose="020B0504020202020204" pitchFamily="34" charset="77"/>
              </a:rPr>
              <a:t> Hirzel Verlag, 25. Auflage</a:t>
            </a:r>
          </a:p>
        </p:txBody>
      </p:sp>
      <p:pic>
        <p:nvPicPr>
          <p:cNvPr id="29" name="Grafik 28">
            <a:extLst>
              <a:ext uri="{FF2B5EF4-FFF2-40B4-BE49-F238E27FC236}">
                <a16:creationId xmlns:a16="http://schemas.microsoft.com/office/drawing/2014/main" id="{78F65ABA-553F-DA54-CEFE-5EB746554C84}"/>
              </a:ext>
            </a:extLst>
          </p:cNvPr>
          <p:cNvPicPr>
            <a:picLocks noChangeAspect="1"/>
          </p:cNvPicPr>
          <p:nvPr/>
        </p:nvPicPr>
        <p:blipFill rotWithShape="1">
          <a:blip r:embed="rId10"/>
          <a:srcRect l="25412" t="3150" r="38511" b="59524"/>
          <a:stretch/>
        </p:blipFill>
        <p:spPr>
          <a:xfrm rot="16200000">
            <a:off x="9322992" y="5016004"/>
            <a:ext cx="360000" cy="481998"/>
          </a:xfrm>
          <a:prstGeom prst="rect">
            <a:avLst/>
          </a:prstGeom>
        </p:spPr>
      </p:pic>
      <p:pic>
        <p:nvPicPr>
          <p:cNvPr id="30" name="Grafik 29">
            <a:extLst>
              <a:ext uri="{FF2B5EF4-FFF2-40B4-BE49-F238E27FC236}">
                <a16:creationId xmlns:a16="http://schemas.microsoft.com/office/drawing/2014/main" id="{FDBE0CCD-BF56-5DEF-CC11-E5ED705E1565}"/>
              </a:ext>
            </a:extLst>
          </p:cNvPr>
          <p:cNvPicPr>
            <a:picLocks noChangeAspect="1"/>
          </p:cNvPicPr>
          <p:nvPr/>
        </p:nvPicPr>
        <p:blipFill rotWithShape="1">
          <a:blip r:embed="rId3"/>
          <a:srcRect l="32584" t="26039" r="59034" b="55129"/>
          <a:stretch/>
        </p:blipFill>
        <p:spPr>
          <a:xfrm rot="16200000">
            <a:off x="8254496" y="4530997"/>
            <a:ext cx="267739" cy="778475"/>
          </a:xfrm>
          <a:prstGeom prst="rect">
            <a:avLst/>
          </a:prstGeom>
        </p:spPr>
      </p:pic>
      <p:pic>
        <p:nvPicPr>
          <p:cNvPr id="31" name="Grafik 30">
            <a:extLst>
              <a:ext uri="{FF2B5EF4-FFF2-40B4-BE49-F238E27FC236}">
                <a16:creationId xmlns:a16="http://schemas.microsoft.com/office/drawing/2014/main" id="{241A3574-4843-AD06-5B77-F25EAD229617}"/>
              </a:ext>
            </a:extLst>
          </p:cNvPr>
          <p:cNvPicPr>
            <a:picLocks noChangeAspect="1"/>
          </p:cNvPicPr>
          <p:nvPr/>
        </p:nvPicPr>
        <p:blipFill rotWithShape="1">
          <a:blip r:embed="rId3"/>
          <a:srcRect l="32531" t="7955" r="59087" b="73213"/>
          <a:stretch/>
        </p:blipFill>
        <p:spPr>
          <a:xfrm rot="16200000">
            <a:off x="9184834" y="4523770"/>
            <a:ext cx="267739" cy="778475"/>
          </a:xfrm>
          <a:prstGeom prst="rect">
            <a:avLst/>
          </a:prstGeom>
        </p:spPr>
      </p:pic>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144BBB66-BA7F-EDAB-CDB9-66CB3FBA87CD}"/>
                  </a:ext>
                </a:extLst>
              </p:cNvPr>
              <p:cNvSpPr txBox="1"/>
              <p:nvPr/>
            </p:nvSpPr>
            <p:spPr>
              <a:xfrm>
                <a:off x="8777672" y="4814344"/>
                <a:ext cx="15869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32" name="Textfeld 31">
                <a:extLst>
                  <a:ext uri="{FF2B5EF4-FFF2-40B4-BE49-F238E27FC236}">
                    <a16:creationId xmlns:a16="http://schemas.microsoft.com/office/drawing/2014/main" id="{144BBB66-BA7F-EDAB-CDB9-66CB3FBA87CD}"/>
                  </a:ext>
                </a:extLst>
              </p:cNvPr>
              <p:cNvSpPr txBox="1">
                <a:spLocks noRot="1" noChangeAspect="1" noMove="1" noResize="1" noEditPoints="1" noAdjustHandles="1" noChangeArrowheads="1" noChangeShapeType="1" noTextEdit="1"/>
              </p:cNvSpPr>
              <p:nvPr/>
            </p:nvSpPr>
            <p:spPr>
              <a:xfrm>
                <a:off x="8777672" y="4814344"/>
                <a:ext cx="158698" cy="184666"/>
              </a:xfrm>
              <a:prstGeom prst="rect">
                <a:avLst/>
              </a:prstGeom>
              <a:blipFill>
                <a:blip r:embed="rId11"/>
                <a:stretch>
                  <a:fillRect l="-15385" r="-15385" b="-1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560D8F6C-49FC-5BB7-A98E-D9F7E5B8AE70}"/>
                  </a:ext>
                </a:extLst>
              </p:cNvPr>
              <p:cNvSpPr txBox="1"/>
              <p:nvPr/>
            </p:nvSpPr>
            <p:spPr>
              <a:xfrm>
                <a:off x="9704865" y="4808236"/>
                <a:ext cx="17152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33" name="Textfeld 32">
                <a:extLst>
                  <a:ext uri="{FF2B5EF4-FFF2-40B4-BE49-F238E27FC236}">
                    <a16:creationId xmlns:a16="http://schemas.microsoft.com/office/drawing/2014/main" id="{560D8F6C-49FC-5BB7-A98E-D9F7E5B8AE70}"/>
                  </a:ext>
                </a:extLst>
              </p:cNvPr>
              <p:cNvSpPr txBox="1">
                <a:spLocks noRot="1" noChangeAspect="1" noMove="1" noResize="1" noEditPoints="1" noAdjustHandles="1" noChangeArrowheads="1" noChangeShapeType="1" noTextEdit="1"/>
              </p:cNvSpPr>
              <p:nvPr/>
            </p:nvSpPr>
            <p:spPr>
              <a:xfrm>
                <a:off x="9704865" y="4808236"/>
                <a:ext cx="171522" cy="184666"/>
              </a:xfrm>
              <a:prstGeom prst="rect">
                <a:avLst/>
              </a:prstGeom>
              <a:blipFill>
                <a:blip r:embed="rId12"/>
                <a:stretch>
                  <a:fillRect l="-14286" r="-14286" b="-6250"/>
                </a:stretch>
              </a:blipFill>
            </p:spPr>
            <p:txBody>
              <a:bodyPr/>
              <a:lstStyle/>
              <a:p>
                <a:r>
                  <a:rPr lang="de-DE">
                    <a:noFill/>
                  </a:rPr>
                  <a:t> </a:t>
                </a:r>
              </a:p>
            </p:txBody>
          </p:sp>
        </mc:Fallback>
      </mc:AlternateContent>
      <p:pic>
        <p:nvPicPr>
          <p:cNvPr id="34" name="Grafik 33">
            <a:extLst>
              <a:ext uri="{FF2B5EF4-FFF2-40B4-BE49-F238E27FC236}">
                <a16:creationId xmlns:a16="http://schemas.microsoft.com/office/drawing/2014/main" id="{912998D2-C390-C0BC-5A25-5315B41E483B}"/>
              </a:ext>
            </a:extLst>
          </p:cNvPr>
          <p:cNvPicPr>
            <a:picLocks noChangeAspect="1"/>
          </p:cNvPicPr>
          <p:nvPr/>
        </p:nvPicPr>
        <p:blipFill rotWithShape="1">
          <a:blip r:embed="rId13"/>
          <a:srcRect l="53908" t="13387" r="19804" b="13386"/>
          <a:stretch/>
        </p:blipFill>
        <p:spPr>
          <a:xfrm rot="16200000">
            <a:off x="10123385" y="4567636"/>
            <a:ext cx="199724" cy="720000"/>
          </a:xfrm>
          <a:prstGeom prst="rect">
            <a:avLst/>
          </a:prstGeom>
        </p:spPr>
      </p:pic>
      <p:pic>
        <p:nvPicPr>
          <p:cNvPr id="35" name="Grafik 34">
            <a:extLst>
              <a:ext uri="{FF2B5EF4-FFF2-40B4-BE49-F238E27FC236}">
                <a16:creationId xmlns:a16="http://schemas.microsoft.com/office/drawing/2014/main" id="{C34E59C6-CB5F-9A66-6540-1BD6413A1C96}"/>
              </a:ext>
            </a:extLst>
          </p:cNvPr>
          <p:cNvPicPr>
            <a:picLocks noChangeAspect="1"/>
          </p:cNvPicPr>
          <p:nvPr/>
        </p:nvPicPr>
        <p:blipFill rotWithShape="1">
          <a:blip r:embed="rId3"/>
          <a:srcRect l="25278" t="79650" r="52518" b="6561"/>
          <a:stretch/>
        </p:blipFill>
        <p:spPr>
          <a:xfrm rot="16200000">
            <a:off x="7947793" y="5056241"/>
            <a:ext cx="540000" cy="433983"/>
          </a:xfrm>
          <a:prstGeom prst="rect">
            <a:avLst/>
          </a:prstGeom>
        </p:spPr>
      </p:pic>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D3822B1F-8FA0-B07E-A6A6-0611226A664C}"/>
                  </a:ext>
                </a:extLst>
              </p:cNvPr>
              <p:cNvSpPr txBox="1"/>
              <p:nvPr/>
            </p:nvSpPr>
            <p:spPr>
              <a:xfrm>
                <a:off x="8446197" y="5176365"/>
                <a:ext cx="15869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36" name="Textfeld 35">
                <a:extLst>
                  <a:ext uri="{FF2B5EF4-FFF2-40B4-BE49-F238E27FC236}">
                    <a16:creationId xmlns:a16="http://schemas.microsoft.com/office/drawing/2014/main" id="{D3822B1F-8FA0-B07E-A6A6-0611226A664C}"/>
                  </a:ext>
                </a:extLst>
              </p:cNvPr>
              <p:cNvSpPr txBox="1">
                <a:spLocks noRot="1" noChangeAspect="1" noMove="1" noResize="1" noEditPoints="1" noAdjustHandles="1" noChangeArrowheads="1" noChangeShapeType="1" noTextEdit="1"/>
              </p:cNvSpPr>
              <p:nvPr/>
            </p:nvSpPr>
            <p:spPr>
              <a:xfrm>
                <a:off x="8446197" y="5176365"/>
                <a:ext cx="158698" cy="184666"/>
              </a:xfrm>
              <a:prstGeom prst="rect">
                <a:avLst/>
              </a:prstGeom>
              <a:blipFill>
                <a:blip r:embed="rId14"/>
                <a:stretch>
                  <a:fillRect l="-23077" r="-15385" b="-1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2EA1ACA9-E2D3-D5B2-AFBB-F3DD2BB6E4CC}"/>
                  </a:ext>
                </a:extLst>
              </p:cNvPr>
              <p:cNvSpPr txBox="1"/>
              <p:nvPr/>
            </p:nvSpPr>
            <p:spPr>
              <a:xfrm>
                <a:off x="9067093" y="5176365"/>
                <a:ext cx="171522"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37" name="Textfeld 36">
                <a:extLst>
                  <a:ext uri="{FF2B5EF4-FFF2-40B4-BE49-F238E27FC236}">
                    <a16:creationId xmlns:a16="http://schemas.microsoft.com/office/drawing/2014/main" id="{2EA1ACA9-E2D3-D5B2-AFBB-F3DD2BB6E4CC}"/>
                  </a:ext>
                </a:extLst>
              </p:cNvPr>
              <p:cNvSpPr txBox="1">
                <a:spLocks noRot="1" noChangeAspect="1" noMove="1" noResize="1" noEditPoints="1" noAdjustHandles="1" noChangeArrowheads="1" noChangeShapeType="1" noTextEdit="1"/>
              </p:cNvSpPr>
              <p:nvPr/>
            </p:nvSpPr>
            <p:spPr>
              <a:xfrm>
                <a:off x="9067093" y="5176365"/>
                <a:ext cx="171522" cy="184666"/>
              </a:xfrm>
              <a:prstGeom prst="rect">
                <a:avLst/>
              </a:prstGeom>
              <a:blipFill>
                <a:blip r:embed="rId15"/>
                <a:stretch>
                  <a:fillRect l="-6667" r="-13333" b="-6667"/>
                </a:stretch>
              </a:blipFill>
            </p:spPr>
            <p:txBody>
              <a:bodyPr/>
              <a:lstStyle/>
              <a:p>
                <a:r>
                  <a:rPr lang="de-DE">
                    <a:noFill/>
                  </a:rPr>
                  <a:t> </a:t>
                </a:r>
              </a:p>
            </p:txBody>
          </p:sp>
        </mc:Fallback>
      </mc:AlternateContent>
      <p:pic>
        <p:nvPicPr>
          <p:cNvPr id="40" name="Grafik 39">
            <a:extLst>
              <a:ext uri="{FF2B5EF4-FFF2-40B4-BE49-F238E27FC236}">
                <a16:creationId xmlns:a16="http://schemas.microsoft.com/office/drawing/2014/main" id="{2FC7A42A-9A7B-4927-200F-47F4CE31679E}"/>
              </a:ext>
            </a:extLst>
          </p:cNvPr>
          <p:cNvPicPr>
            <a:picLocks noChangeAspect="1"/>
          </p:cNvPicPr>
          <p:nvPr/>
        </p:nvPicPr>
        <p:blipFill rotWithShape="1">
          <a:blip r:embed="rId3"/>
          <a:srcRect l="25278" t="79650" r="52518" b="6561"/>
          <a:stretch/>
        </p:blipFill>
        <p:spPr>
          <a:xfrm rot="16200000">
            <a:off x="8556723" y="5065448"/>
            <a:ext cx="540000" cy="433983"/>
          </a:xfrm>
          <a:prstGeom prst="rect">
            <a:avLst/>
          </a:prstGeom>
        </p:spPr>
      </p:pic>
      <p:pic>
        <p:nvPicPr>
          <p:cNvPr id="41" name="Grafik 40">
            <a:extLst>
              <a:ext uri="{FF2B5EF4-FFF2-40B4-BE49-F238E27FC236}">
                <a16:creationId xmlns:a16="http://schemas.microsoft.com/office/drawing/2014/main" id="{2A2AC7D3-51F5-34CA-E4B3-013F43BDB10E}"/>
              </a:ext>
            </a:extLst>
          </p:cNvPr>
          <p:cNvPicPr>
            <a:picLocks noChangeAspect="1"/>
          </p:cNvPicPr>
          <p:nvPr/>
        </p:nvPicPr>
        <p:blipFill rotWithShape="1">
          <a:blip r:embed="rId10"/>
          <a:srcRect l="28387" t="45666" r="35536" b="2131"/>
          <a:stretch/>
        </p:blipFill>
        <p:spPr>
          <a:xfrm rot="16200000">
            <a:off x="9425530" y="5416822"/>
            <a:ext cx="360000" cy="674102"/>
          </a:xfrm>
          <a:prstGeom prst="rect">
            <a:avLst/>
          </a:prstGeom>
        </p:spPr>
      </p:pic>
      <mc:AlternateContent xmlns:mc="http://schemas.openxmlformats.org/markup-compatibility/2006" xmlns:a14="http://schemas.microsoft.com/office/drawing/2010/main">
        <mc:Choice Requires="a14">
          <p:sp>
            <p:nvSpPr>
              <p:cNvPr id="43" name="Textfeld 42">
                <a:extLst>
                  <a:ext uri="{FF2B5EF4-FFF2-40B4-BE49-F238E27FC236}">
                    <a16:creationId xmlns:a16="http://schemas.microsoft.com/office/drawing/2014/main" id="{4F6951E5-BB0C-F369-0045-ACD4F9F9AF4E}"/>
                  </a:ext>
                </a:extLst>
              </p:cNvPr>
              <p:cNvSpPr txBox="1"/>
              <p:nvPr/>
            </p:nvSpPr>
            <p:spPr>
              <a:xfrm>
                <a:off x="8452683" y="5673235"/>
                <a:ext cx="15869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43" name="Textfeld 42">
                <a:extLst>
                  <a:ext uri="{FF2B5EF4-FFF2-40B4-BE49-F238E27FC236}">
                    <a16:creationId xmlns:a16="http://schemas.microsoft.com/office/drawing/2014/main" id="{4F6951E5-BB0C-F369-0045-ACD4F9F9AF4E}"/>
                  </a:ext>
                </a:extLst>
              </p:cNvPr>
              <p:cNvSpPr txBox="1">
                <a:spLocks noRot="1" noChangeAspect="1" noMove="1" noResize="1" noEditPoints="1" noAdjustHandles="1" noChangeArrowheads="1" noChangeShapeType="1" noTextEdit="1"/>
              </p:cNvSpPr>
              <p:nvPr/>
            </p:nvSpPr>
            <p:spPr>
              <a:xfrm>
                <a:off x="8452683" y="5673235"/>
                <a:ext cx="158698" cy="184666"/>
              </a:xfrm>
              <a:prstGeom prst="rect">
                <a:avLst/>
              </a:prstGeom>
              <a:blipFill>
                <a:blip r:embed="rId16"/>
                <a:stretch>
                  <a:fillRect l="-14286" r="-14286" b="-625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4" name="Textfeld 43">
                <a:extLst>
                  <a:ext uri="{FF2B5EF4-FFF2-40B4-BE49-F238E27FC236}">
                    <a16:creationId xmlns:a16="http://schemas.microsoft.com/office/drawing/2014/main" id="{48EA45B5-D0B2-0851-2B31-39794BF48BFF}"/>
                  </a:ext>
                </a:extLst>
              </p:cNvPr>
              <p:cNvSpPr txBox="1"/>
              <p:nvPr/>
            </p:nvSpPr>
            <p:spPr>
              <a:xfrm>
                <a:off x="9073579" y="5673235"/>
                <a:ext cx="171522"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rPr>
                        <m:t>→</m:t>
                      </m:r>
                    </m:oMath>
                  </m:oMathPara>
                </a14:m>
                <a:endParaRPr lang="de-DE" sz="1200" dirty="0">
                  <a:solidFill>
                    <a:schemeClr val="tx2"/>
                  </a:solidFill>
                </a:endParaRPr>
              </a:p>
            </p:txBody>
          </p:sp>
        </mc:Choice>
        <mc:Fallback xmlns="">
          <p:sp>
            <p:nvSpPr>
              <p:cNvPr id="44" name="Textfeld 43">
                <a:extLst>
                  <a:ext uri="{FF2B5EF4-FFF2-40B4-BE49-F238E27FC236}">
                    <a16:creationId xmlns:a16="http://schemas.microsoft.com/office/drawing/2014/main" id="{48EA45B5-D0B2-0851-2B31-39794BF48BFF}"/>
                  </a:ext>
                </a:extLst>
              </p:cNvPr>
              <p:cNvSpPr txBox="1">
                <a:spLocks noRot="1" noChangeAspect="1" noMove="1" noResize="1" noEditPoints="1" noAdjustHandles="1" noChangeArrowheads="1" noChangeShapeType="1" noTextEdit="1"/>
              </p:cNvSpPr>
              <p:nvPr/>
            </p:nvSpPr>
            <p:spPr>
              <a:xfrm>
                <a:off x="9073579" y="5673235"/>
                <a:ext cx="171522" cy="184666"/>
              </a:xfrm>
              <a:prstGeom prst="rect">
                <a:avLst/>
              </a:prstGeom>
              <a:blipFill>
                <a:blip r:embed="rId17"/>
                <a:stretch>
                  <a:fillRect l="-13333" r="-6667"/>
                </a:stretch>
              </a:blipFill>
            </p:spPr>
            <p:txBody>
              <a:bodyPr/>
              <a:lstStyle/>
              <a:p>
                <a:r>
                  <a:rPr lang="de-DE">
                    <a:noFill/>
                  </a:rPr>
                  <a:t> </a:t>
                </a:r>
              </a:p>
            </p:txBody>
          </p:sp>
        </mc:Fallback>
      </mc:AlternateContent>
      <p:pic>
        <p:nvPicPr>
          <p:cNvPr id="48" name="Grafik 47">
            <a:extLst>
              <a:ext uri="{FF2B5EF4-FFF2-40B4-BE49-F238E27FC236}">
                <a16:creationId xmlns:a16="http://schemas.microsoft.com/office/drawing/2014/main" id="{64EA45D5-EEB5-803D-0C38-4839A8513F11}"/>
              </a:ext>
            </a:extLst>
          </p:cNvPr>
          <p:cNvPicPr>
            <a:picLocks noChangeAspect="1"/>
          </p:cNvPicPr>
          <p:nvPr/>
        </p:nvPicPr>
        <p:blipFill rotWithShape="1">
          <a:blip r:embed="rId18"/>
          <a:srcRect r="61907"/>
          <a:stretch/>
        </p:blipFill>
        <p:spPr>
          <a:xfrm>
            <a:off x="4100005" y="2317086"/>
            <a:ext cx="1049809" cy="266700"/>
          </a:xfrm>
          <a:prstGeom prst="rect">
            <a:avLst/>
          </a:prstGeom>
        </p:spPr>
      </p:pic>
      <p:pic>
        <p:nvPicPr>
          <p:cNvPr id="49" name="Grafik 48">
            <a:extLst>
              <a:ext uri="{FF2B5EF4-FFF2-40B4-BE49-F238E27FC236}">
                <a16:creationId xmlns:a16="http://schemas.microsoft.com/office/drawing/2014/main" id="{1324718A-85D8-1096-2990-90623F6A2DC0}"/>
              </a:ext>
            </a:extLst>
          </p:cNvPr>
          <p:cNvPicPr>
            <a:picLocks noChangeAspect="1"/>
          </p:cNvPicPr>
          <p:nvPr/>
        </p:nvPicPr>
        <p:blipFill rotWithShape="1">
          <a:blip r:embed="rId18"/>
          <a:srcRect l="64672" t="16047" r="-2765" b="-16047"/>
          <a:stretch/>
        </p:blipFill>
        <p:spPr>
          <a:xfrm>
            <a:off x="8857021" y="2257605"/>
            <a:ext cx="1049809" cy="266700"/>
          </a:xfrm>
          <a:prstGeom prst="rect">
            <a:avLst/>
          </a:prstGeom>
        </p:spPr>
      </p:pic>
    </p:spTree>
    <p:extLst>
      <p:ext uri="{BB962C8B-B14F-4D97-AF65-F5344CB8AC3E}">
        <p14:creationId xmlns:p14="http://schemas.microsoft.com/office/powerpoint/2010/main" val="41918579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2EF0E8-21F5-57FB-7A06-FCC45008B548}"/>
              </a:ext>
            </a:extLst>
          </p:cNvPr>
          <p:cNvSpPr>
            <a:spLocks noGrp="1"/>
          </p:cNvSpPr>
          <p:nvPr>
            <p:ph type="title"/>
          </p:nvPr>
        </p:nvSpPr>
        <p:spPr/>
        <p:txBody>
          <a:bodyPr/>
          <a:lstStyle/>
          <a:p>
            <a:r>
              <a:rPr lang="de-DE" dirty="0"/>
              <a:t>Die Skelettschreibweise</a:t>
            </a:r>
          </a:p>
        </p:txBody>
      </p:sp>
      <p:sp>
        <p:nvSpPr>
          <p:cNvPr id="3" name="Inhaltsplatzhalter 2">
            <a:extLst>
              <a:ext uri="{FF2B5EF4-FFF2-40B4-BE49-F238E27FC236}">
                <a16:creationId xmlns:a16="http://schemas.microsoft.com/office/drawing/2014/main" id="{E14E7CDE-48F2-EDF8-E959-2C0290A354BC}"/>
              </a:ext>
            </a:extLst>
          </p:cNvPr>
          <p:cNvSpPr>
            <a:spLocks noGrp="1"/>
          </p:cNvSpPr>
          <p:nvPr>
            <p:ph type="body" sz="quarter" idx="13"/>
          </p:nvPr>
        </p:nvSpPr>
        <p:spPr/>
        <p:txBody>
          <a:bodyPr/>
          <a:lstStyle/>
          <a:p>
            <a:r>
              <a:rPr lang="de-DE" dirty="0"/>
              <a:t>Für eine bessere Übersicht ist es in der OC üblich, Moleküle in der </a:t>
            </a:r>
            <a:r>
              <a:rPr lang="de-DE" b="1" dirty="0"/>
              <a:t>Skelettschreibweise</a:t>
            </a:r>
            <a:r>
              <a:rPr lang="de-DE" dirty="0"/>
              <a:t> zu zeichnen. Dabei werden </a:t>
            </a:r>
            <a:r>
              <a:rPr lang="de-DE" b="1" dirty="0" err="1"/>
              <a:t>C</a:t>
            </a:r>
            <a:r>
              <a:rPr lang="de-DE" dirty="0" err="1"/>
              <a:t>s</a:t>
            </a:r>
            <a:r>
              <a:rPr lang="de-DE" dirty="0"/>
              <a:t> und </a:t>
            </a:r>
            <a:r>
              <a:rPr lang="de-DE" b="1" dirty="0" err="1"/>
              <a:t>H</a:t>
            </a:r>
            <a:r>
              <a:rPr lang="de-DE" dirty="0" err="1"/>
              <a:t>s</a:t>
            </a:r>
            <a:r>
              <a:rPr lang="de-DE" dirty="0"/>
              <a:t> weggelassen. </a:t>
            </a:r>
            <a:r>
              <a:rPr lang="de-DE" b="1" dirty="0"/>
              <a:t>Heteroatome</a:t>
            </a:r>
            <a:r>
              <a:rPr lang="de-DE" dirty="0"/>
              <a:t> und </a:t>
            </a:r>
            <a:r>
              <a:rPr lang="de-DE" b="1" dirty="0"/>
              <a:t>Wasserstoffe an Heteroatomen</a:t>
            </a:r>
            <a:r>
              <a:rPr lang="de-DE" dirty="0"/>
              <a:t> werden </a:t>
            </a:r>
            <a:r>
              <a:rPr lang="de-DE" b="1" dirty="0"/>
              <a:t>immer</a:t>
            </a:r>
            <a:r>
              <a:rPr lang="de-DE" dirty="0"/>
              <a:t> notiert.</a:t>
            </a:r>
          </a:p>
          <a:p>
            <a:r>
              <a:rPr lang="de-DE" dirty="0"/>
              <a:t>In Strukturformeln steht </a:t>
            </a:r>
            <a:r>
              <a:rPr lang="de-DE" b="1" dirty="0"/>
              <a:t>jede Ecke und jedes Ende eines Strichs für ein C – Atom mit der passenden Anzahl an Wasserstoffatomen</a:t>
            </a:r>
            <a:r>
              <a:rPr lang="de-DE" dirty="0"/>
              <a:t>.</a:t>
            </a:r>
          </a:p>
          <a:p>
            <a:endParaRPr lang="de-DE" dirty="0"/>
          </a:p>
          <a:p>
            <a:endParaRPr lang="de-DE" dirty="0"/>
          </a:p>
          <a:p>
            <a:endParaRPr lang="de-DE" dirty="0"/>
          </a:p>
          <a:p>
            <a:endParaRPr lang="de-DE" dirty="0"/>
          </a:p>
          <a:p>
            <a:endParaRPr lang="de-DE" dirty="0"/>
          </a:p>
          <a:p>
            <a:endParaRPr lang="de-DE" dirty="0"/>
          </a:p>
          <a:p>
            <a:r>
              <a:rPr lang="de-DE" dirty="0"/>
              <a:t>Es ist teilweise üblich, dass </a:t>
            </a:r>
            <a:r>
              <a:rPr lang="de-DE" b="1" dirty="0"/>
              <a:t>Kettenenden </a:t>
            </a:r>
            <a:r>
              <a:rPr lang="de-DE" dirty="0"/>
              <a:t>von als solche markiert werden. Es muss darauf geachtet werden, dass es nicht so aussieht, als würde ein H in der Mitte binden, das heißt, das C muss immer zum Strich hin geschrieben werden.</a:t>
            </a:r>
          </a:p>
          <a:p>
            <a:endParaRPr lang="de-DE" dirty="0"/>
          </a:p>
          <a:p>
            <a:endParaRPr lang="de-DE" dirty="0"/>
          </a:p>
          <a:p>
            <a:endParaRPr lang="de-DE" dirty="0"/>
          </a:p>
          <a:p>
            <a:endParaRPr lang="de-DE" dirty="0"/>
          </a:p>
          <a:p>
            <a:r>
              <a:rPr lang="de-DE" dirty="0"/>
              <a:t>Ein Strichende steht immer für ein C – Atom! Eine in der Schule gebräuchliche Schreibweise ist damit falsch:</a:t>
            </a:r>
          </a:p>
          <a:p>
            <a:endParaRPr lang="de-DE" dirty="0"/>
          </a:p>
        </p:txBody>
      </p:sp>
      <p:sp>
        <p:nvSpPr>
          <p:cNvPr id="10" name="Datumsplatzhalter 9">
            <a:extLst>
              <a:ext uri="{FF2B5EF4-FFF2-40B4-BE49-F238E27FC236}">
                <a16:creationId xmlns:a16="http://schemas.microsoft.com/office/drawing/2014/main" id="{B18E31F8-20DB-2119-EEE5-7E195B5E40BE}"/>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3FEE44B4-A1FD-C870-E3F6-FB5CF59F930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5A390D0B-C140-6022-E085-8646033A0826}"/>
              </a:ext>
            </a:extLst>
          </p:cNvPr>
          <p:cNvSpPr>
            <a:spLocks noGrp="1"/>
          </p:cNvSpPr>
          <p:nvPr>
            <p:ph type="sldNum" sz="quarter" idx="16"/>
          </p:nvPr>
        </p:nvSpPr>
        <p:spPr/>
        <p:txBody>
          <a:bodyPr/>
          <a:lstStyle/>
          <a:p>
            <a:fld id="{6FBDD224-CFE5-420E-A51B-C49F1872CE04}" type="slidenum">
              <a:rPr lang="de-DE" altLang="de-DE" smtClean="0"/>
              <a:pPr/>
              <a:t>100</a:t>
            </a:fld>
            <a:endParaRPr lang="de-DE" altLang="de-DE"/>
          </a:p>
        </p:txBody>
      </p:sp>
      <p:pic>
        <p:nvPicPr>
          <p:cNvPr id="7" name="Grafik 6" descr="Ein Bild, das Text, Bildschirm, dunkel, Gerät enthält.&#10;&#10;Automatisch generierte Beschreibung">
            <a:extLst>
              <a:ext uri="{FF2B5EF4-FFF2-40B4-BE49-F238E27FC236}">
                <a16:creationId xmlns:a16="http://schemas.microsoft.com/office/drawing/2014/main" id="{7AE9A1FE-CE3E-5E6B-8E96-09EEB0743FE7}"/>
              </a:ext>
            </a:extLst>
          </p:cNvPr>
          <p:cNvPicPr>
            <a:picLocks noChangeAspect="1"/>
          </p:cNvPicPr>
          <p:nvPr/>
        </p:nvPicPr>
        <p:blipFill>
          <a:blip r:embed="rId2"/>
          <a:stretch>
            <a:fillRect/>
          </a:stretch>
        </p:blipFill>
        <p:spPr>
          <a:xfrm>
            <a:off x="4265568" y="1940261"/>
            <a:ext cx="3218454" cy="1138360"/>
          </a:xfrm>
          <a:prstGeom prst="rect">
            <a:avLst/>
          </a:prstGeom>
        </p:spPr>
      </p:pic>
      <p:pic>
        <p:nvPicPr>
          <p:cNvPr id="9" name="Grafik 8">
            <a:extLst>
              <a:ext uri="{FF2B5EF4-FFF2-40B4-BE49-F238E27FC236}">
                <a16:creationId xmlns:a16="http://schemas.microsoft.com/office/drawing/2014/main" id="{91B4B7E2-3AF7-60A1-B309-A4C7640BEC29}"/>
              </a:ext>
            </a:extLst>
          </p:cNvPr>
          <p:cNvPicPr>
            <a:picLocks noChangeAspect="1"/>
          </p:cNvPicPr>
          <p:nvPr/>
        </p:nvPicPr>
        <p:blipFill>
          <a:blip r:embed="rId3"/>
          <a:stretch>
            <a:fillRect/>
          </a:stretch>
        </p:blipFill>
        <p:spPr>
          <a:xfrm>
            <a:off x="4265568" y="3778412"/>
            <a:ext cx="3093419" cy="780582"/>
          </a:xfrm>
          <a:prstGeom prst="rect">
            <a:avLst/>
          </a:prstGeom>
        </p:spPr>
      </p:pic>
      <p:pic>
        <p:nvPicPr>
          <p:cNvPr id="11" name="Grafik 10">
            <a:extLst>
              <a:ext uri="{FF2B5EF4-FFF2-40B4-BE49-F238E27FC236}">
                <a16:creationId xmlns:a16="http://schemas.microsoft.com/office/drawing/2014/main" id="{D121EB86-110F-F22A-4625-8E933F2C42A6}"/>
              </a:ext>
            </a:extLst>
          </p:cNvPr>
          <p:cNvPicPr>
            <a:picLocks noChangeAspect="1"/>
          </p:cNvPicPr>
          <p:nvPr/>
        </p:nvPicPr>
        <p:blipFill>
          <a:blip r:embed="rId4"/>
          <a:stretch>
            <a:fillRect/>
          </a:stretch>
        </p:blipFill>
        <p:spPr>
          <a:xfrm>
            <a:off x="2999656" y="5257817"/>
            <a:ext cx="5625244" cy="854204"/>
          </a:xfrm>
          <a:prstGeom prst="rect">
            <a:avLst/>
          </a:prstGeom>
        </p:spPr>
      </p:pic>
    </p:spTree>
    <p:extLst>
      <p:ext uri="{BB962C8B-B14F-4D97-AF65-F5344CB8AC3E}">
        <p14:creationId xmlns:p14="http://schemas.microsoft.com/office/powerpoint/2010/main" val="18733415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2742F-7E52-E940-B5B3-11D9D4440C7E}"/>
              </a:ext>
            </a:extLst>
          </p:cNvPr>
          <p:cNvSpPr>
            <a:spLocks noGrp="1"/>
          </p:cNvSpPr>
          <p:nvPr>
            <p:ph type="title"/>
          </p:nvPr>
        </p:nvSpPr>
        <p:spPr/>
        <p:txBody>
          <a:bodyPr/>
          <a:lstStyle/>
          <a:p>
            <a:r>
              <a:rPr lang="de-DE" dirty="0"/>
              <a:t>Funktionelle Gruppen</a:t>
            </a:r>
          </a:p>
        </p:txBody>
      </p:sp>
      <p:sp>
        <p:nvSpPr>
          <p:cNvPr id="3" name="Inhaltsplatzhalter 2">
            <a:extLst>
              <a:ext uri="{FF2B5EF4-FFF2-40B4-BE49-F238E27FC236}">
                <a16:creationId xmlns:a16="http://schemas.microsoft.com/office/drawing/2014/main" id="{34B47825-35AC-8A4A-A88F-51573590C9BD}"/>
              </a:ext>
            </a:extLst>
          </p:cNvPr>
          <p:cNvSpPr>
            <a:spLocks noGrp="1"/>
          </p:cNvSpPr>
          <p:nvPr>
            <p:ph type="body" sz="quarter" idx="13"/>
          </p:nvPr>
        </p:nvSpPr>
        <p:spPr/>
        <p:txBody>
          <a:bodyPr/>
          <a:lstStyle/>
          <a:p>
            <a:r>
              <a:rPr lang="de-DE" b="1" dirty="0"/>
              <a:t>Funktionelle Gruppen</a:t>
            </a:r>
            <a:r>
              <a:rPr lang="de-DE" dirty="0"/>
              <a:t> sind Anteile eines Moleküls, die die </a:t>
            </a:r>
            <a:r>
              <a:rPr lang="de-DE" b="1" dirty="0"/>
              <a:t>Reaktivität</a:t>
            </a:r>
            <a:r>
              <a:rPr lang="de-DE" dirty="0"/>
              <a:t> ausmachen. </a:t>
            </a:r>
          </a:p>
          <a:p>
            <a:r>
              <a:rPr lang="de-DE" dirty="0"/>
              <a:t>Es sind </a:t>
            </a:r>
            <a:r>
              <a:rPr lang="de-DE" b="1" dirty="0"/>
              <a:t>feststehende Bindungsverhältnisse </a:t>
            </a:r>
            <a:r>
              <a:rPr lang="de-DE" dirty="0"/>
              <a:t>bestimmter Atome (Heteroatome und Kohlenstoff)</a:t>
            </a:r>
          </a:p>
          <a:p>
            <a:endParaRPr lang="de-DE" dirty="0"/>
          </a:p>
          <a:p>
            <a:r>
              <a:rPr lang="de-DE" dirty="0"/>
              <a:t>Manche funktionellen Gruppen sind nicht über ihr „Aussehen“, sondern über ihr „</a:t>
            </a:r>
            <a:r>
              <a:rPr lang="de-DE" b="1" dirty="0"/>
              <a:t>Zustandekommen</a:t>
            </a:r>
            <a:r>
              <a:rPr lang="de-DE" dirty="0"/>
              <a:t>“ definiert (z. B. Ester), mehr dazu siehe unter „Ester und Anhydride anorganischer Säuren“</a:t>
            </a:r>
          </a:p>
          <a:p>
            <a:r>
              <a:rPr lang="de-DE" dirty="0"/>
              <a:t>Funktionelle Gruppen haben unterschiedliche </a:t>
            </a:r>
            <a:r>
              <a:rPr lang="de-DE" b="1" dirty="0"/>
              <a:t>Prioritäten</a:t>
            </a:r>
            <a:r>
              <a:rPr lang="de-DE" dirty="0"/>
              <a:t>.</a:t>
            </a:r>
          </a:p>
        </p:txBody>
      </p:sp>
      <p:sp>
        <p:nvSpPr>
          <p:cNvPr id="7" name="Datumsplatzhalter 6">
            <a:extLst>
              <a:ext uri="{FF2B5EF4-FFF2-40B4-BE49-F238E27FC236}">
                <a16:creationId xmlns:a16="http://schemas.microsoft.com/office/drawing/2014/main" id="{44057CF7-8B80-E26A-D349-DB03C0EC0FDC}"/>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DE1D676C-9E50-0A92-9144-139EFDDD113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42BCDC40-1A67-E6B6-4466-514B71D51325}"/>
              </a:ext>
            </a:extLst>
          </p:cNvPr>
          <p:cNvSpPr>
            <a:spLocks noGrp="1"/>
          </p:cNvSpPr>
          <p:nvPr>
            <p:ph type="sldNum" sz="quarter" idx="16"/>
          </p:nvPr>
        </p:nvSpPr>
        <p:spPr/>
        <p:txBody>
          <a:bodyPr/>
          <a:lstStyle/>
          <a:p>
            <a:fld id="{6FBDD224-CFE5-420E-A51B-C49F1872CE04}" type="slidenum">
              <a:rPr lang="de-DE" altLang="de-DE" smtClean="0"/>
              <a:pPr/>
              <a:t>101</a:t>
            </a:fld>
            <a:endParaRPr lang="de-DE" altLang="de-DE"/>
          </a:p>
        </p:txBody>
      </p:sp>
    </p:spTree>
    <p:extLst>
      <p:ext uri="{BB962C8B-B14F-4D97-AF65-F5344CB8AC3E}">
        <p14:creationId xmlns:p14="http://schemas.microsoft.com/office/powerpoint/2010/main" val="3779532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498DC-543B-C9C0-53ED-FFD2C000F2C4}"/>
              </a:ext>
            </a:extLst>
          </p:cNvPr>
          <p:cNvSpPr>
            <a:spLocks noGrp="1"/>
          </p:cNvSpPr>
          <p:nvPr>
            <p:ph type="title"/>
          </p:nvPr>
        </p:nvSpPr>
        <p:spPr/>
        <p:txBody>
          <a:bodyPr/>
          <a:lstStyle/>
          <a:p>
            <a:r>
              <a:rPr lang="de-DE" dirty="0"/>
              <a:t>Funktionelle Gruppen</a:t>
            </a:r>
          </a:p>
        </p:txBody>
      </p:sp>
      <p:sp>
        <p:nvSpPr>
          <p:cNvPr id="26" name="Datumsplatzhalter 25">
            <a:extLst>
              <a:ext uri="{FF2B5EF4-FFF2-40B4-BE49-F238E27FC236}">
                <a16:creationId xmlns:a16="http://schemas.microsoft.com/office/drawing/2014/main" id="{B59F3D3E-E3EB-D027-D481-5328D98E63E4}"/>
              </a:ext>
            </a:extLst>
          </p:cNvPr>
          <p:cNvSpPr>
            <a:spLocks noGrp="1"/>
          </p:cNvSpPr>
          <p:nvPr>
            <p:ph type="dt" sz="half" idx="10"/>
          </p:nvPr>
        </p:nvSpPr>
        <p:spPr/>
        <p:txBody>
          <a:bodyPr/>
          <a:lstStyle/>
          <a:p>
            <a:r>
              <a:rPr lang="de-DE"/>
              <a:t>WiSe 2023 / 2024</a:t>
            </a:r>
            <a:endParaRPr lang="de-DE" dirty="0"/>
          </a:p>
        </p:txBody>
      </p:sp>
      <p:sp>
        <p:nvSpPr>
          <p:cNvPr id="5" name="Foliennummernplatzhalter 4">
            <a:extLst>
              <a:ext uri="{FF2B5EF4-FFF2-40B4-BE49-F238E27FC236}">
                <a16:creationId xmlns:a16="http://schemas.microsoft.com/office/drawing/2014/main" id="{910447B9-58F3-F24D-0AE8-B73EA1323217}"/>
              </a:ext>
            </a:extLst>
          </p:cNvPr>
          <p:cNvSpPr>
            <a:spLocks noGrp="1"/>
          </p:cNvSpPr>
          <p:nvPr>
            <p:ph type="sldNum" sz="quarter" idx="12"/>
          </p:nvPr>
        </p:nvSpPr>
        <p:spPr/>
        <p:txBody>
          <a:bodyPr/>
          <a:lstStyle/>
          <a:p>
            <a:fld id="{6FBDD224-CFE5-420E-A51B-C49F1872CE04}" type="slidenum">
              <a:rPr lang="de-DE" altLang="de-DE" smtClean="0"/>
              <a:pPr/>
              <a:t>102</a:t>
            </a:fld>
            <a:endParaRPr lang="de-DE" altLang="de-DE"/>
          </a:p>
        </p:txBody>
      </p:sp>
      <p:sp>
        <p:nvSpPr>
          <p:cNvPr id="8" name="Fußzeilenplatzhalter 7">
            <a:extLst>
              <a:ext uri="{FF2B5EF4-FFF2-40B4-BE49-F238E27FC236}">
                <a16:creationId xmlns:a16="http://schemas.microsoft.com/office/drawing/2014/main" id="{2761ABF1-CCF2-FE2A-0B3D-18CBCB56B291}"/>
              </a:ext>
            </a:extLst>
          </p:cNvPr>
          <p:cNvSpPr>
            <a:spLocks noGrp="1"/>
          </p:cNvSpPr>
          <p:nvPr>
            <p:ph type="ftr" sz="quarter" idx="14"/>
          </p:nvPr>
        </p:nvSpPr>
        <p:spPr/>
        <p:txBody>
          <a:bodyPr/>
          <a:lstStyle/>
          <a:p>
            <a:r>
              <a:rPr lang="de-DE" altLang="de-DE" dirty="0"/>
              <a:t>Materialsammlung zum Praktikum Chemie 			Robin Gundert		</a:t>
            </a:r>
          </a:p>
        </p:txBody>
      </p:sp>
      <mc:AlternateContent xmlns:mc="http://schemas.openxmlformats.org/markup-compatibility/2006" xmlns:a14="http://schemas.microsoft.com/office/drawing/2010/main">
        <mc:Choice Requires="a14">
          <p:graphicFrame>
            <p:nvGraphicFramePr>
              <p:cNvPr id="6" name="Tabelle 6">
                <a:extLst>
                  <a:ext uri="{FF2B5EF4-FFF2-40B4-BE49-F238E27FC236}">
                    <a16:creationId xmlns:a16="http://schemas.microsoft.com/office/drawing/2014/main" id="{78DFF735-04F0-4CF3-0301-3866E9B38C2D}"/>
                  </a:ext>
                </a:extLst>
              </p:cNvPr>
              <p:cNvGraphicFramePr>
                <a:graphicFrameLocks noGrp="1"/>
              </p:cNvGraphicFramePr>
              <p:nvPr>
                <p:extLst>
                  <p:ext uri="{D42A27DB-BD31-4B8C-83A1-F6EECF244321}">
                    <p14:modId xmlns:p14="http://schemas.microsoft.com/office/powerpoint/2010/main" val="2955720421"/>
                  </p:ext>
                </p:extLst>
              </p:nvPr>
            </p:nvGraphicFramePr>
            <p:xfrm>
              <a:off x="1354667" y="960892"/>
              <a:ext cx="9482665" cy="5322520"/>
            </p:xfrm>
            <a:graphic>
              <a:graphicData uri="http://schemas.openxmlformats.org/drawingml/2006/table">
                <a:tbl>
                  <a:tblPr firstRow="1" bandRow="1">
                    <a:tableStyleId>{5940675A-B579-460E-94D1-54222C63F5DA}</a:tableStyleId>
                  </a:tblPr>
                  <a:tblGrid>
                    <a:gridCol w="1196012">
                      <a:extLst>
                        <a:ext uri="{9D8B030D-6E8A-4147-A177-3AD203B41FA5}">
                          <a16:colId xmlns:a16="http://schemas.microsoft.com/office/drawing/2014/main" val="1368089917"/>
                        </a:ext>
                      </a:extLst>
                    </a:gridCol>
                    <a:gridCol w="1964877">
                      <a:extLst>
                        <a:ext uri="{9D8B030D-6E8A-4147-A177-3AD203B41FA5}">
                          <a16:colId xmlns:a16="http://schemas.microsoft.com/office/drawing/2014/main" val="1162050010"/>
                        </a:ext>
                      </a:extLst>
                    </a:gridCol>
                    <a:gridCol w="1580444">
                      <a:extLst>
                        <a:ext uri="{9D8B030D-6E8A-4147-A177-3AD203B41FA5}">
                          <a16:colId xmlns:a16="http://schemas.microsoft.com/office/drawing/2014/main" val="3424834720"/>
                        </a:ext>
                      </a:extLst>
                    </a:gridCol>
                    <a:gridCol w="1580444">
                      <a:extLst>
                        <a:ext uri="{9D8B030D-6E8A-4147-A177-3AD203B41FA5}">
                          <a16:colId xmlns:a16="http://schemas.microsoft.com/office/drawing/2014/main" val="3413439571"/>
                        </a:ext>
                      </a:extLst>
                    </a:gridCol>
                    <a:gridCol w="2274006">
                      <a:extLst>
                        <a:ext uri="{9D8B030D-6E8A-4147-A177-3AD203B41FA5}">
                          <a16:colId xmlns:a16="http://schemas.microsoft.com/office/drawing/2014/main" val="362062200"/>
                        </a:ext>
                      </a:extLst>
                    </a:gridCol>
                    <a:gridCol w="886882">
                      <a:extLst>
                        <a:ext uri="{9D8B030D-6E8A-4147-A177-3AD203B41FA5}">
                          <a16:colId xmlns:a16="http://schemas.microsoft.com/office/drawing/2014/main" val="3870807210"/>
                        </a:ext>
                      </a:extLst>
                    </a:gridCol>
                  </a:tblGrid>
                  <a:tr h="384390">
                    <a:tc>
                      <a:txBody>
                        <a:bodyPr/>
                        <a:lstStyle/>
                        <a:p>
                          <a:r>
                            <a:rPr lang="de-DE" sz="1400" dirty="0">
                              <a:latin typeface="Avenir Next LT Pro" panose="020B0504020202020204" pitchFamily="34" charset="77"/>
                            </a:rPr>
                            <a:t>Alkohol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Aldehyd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Nitril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4393059"/>
                      </a:ext>
                    </a:extLst>
                  </a:tr>
                  <a:tr h="384390">
                    <a:tc>
                      <a:txBody>
                        <a:bodyPr/>
                        <a:lstStyle/>
                        <a:p>
                          <a:r>
                            <a:rPr lang="de-DE" sz="1400" dirty="0">
                              <a:latin typeface="Avenir Next LT Pro" panose="020B0504020202020204" pitchFamily="34" charset="77"/>
                            </a:rPr>
                            <a:t>Amin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Keton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Isonitril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845441"/>
                      </a:ext>
                    </a:extLst>
                  </a:tr>
                  <a:tr h="384390">
                    <a:tc>
                      <a:txBody>
                        <a:bodyPr/>
                        <a:lstStyle/>
                        <a:p>
                          <a:r>
                            <a:rPr lang="de-DE" sz="1400" dirty="0">
                              <a:latin typeface="Avenir Next LT Pro" panose="020B0504020202020204" pitchFamily="34" charset="77"/>
                            </a:rPr>
                            <a:t>Thiol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Carbonsäure</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Cyanat</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514775"/>
                      </a:ext>
                    </a:extLst>
                  </a:tr>
                  <a:tr h="384390">
                    <a:tc>
                      <a:txBody>
                        <a:bodyPr/>
                        <a:lstStyle/>
                        <a:p>
                          <a:r>
                            <a:rPr lang="de-DE" sz="1400" dirty="0">
                              <a:latin typeface="Avenir Next LT Pro" panose="020B0504020202020204" pitchFamily="34" charset="77"/>
                            </a:rPr>
                            <a:t>Ether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Säurechlorid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Isocyanat</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0173394"/>
                      </a:ext>
                    </a:extLst>
                  </a:tr>
                  <a:tr h="384390">
                    <a:tc>
                      <a:txBody>
                        <a:bodyPr/>
                        <a:lstStyle/>
                        <a:p>
                          <a:r>
                            <a:rPr lang="de-DE" sz="1400" dirty="0">
                              <a:latin typeface="Avenir Next LT Pro" panose="020B0504020202020204" pitchFamily="34" charset="77"/>
                            </a:rPr>
                            <a:t>Thioether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Ester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Imin</a:t>
                          </a:r>
                          <a:r>
                            <a:rPr lang="de-DE" sz="900" dirty="0">
                              <a:latin typeface="Avenir Next LT Pro" panose="020B0504020202020204" pitchFamily="34" charset="77"/>
                            </a:rPr>
                            <a:t> (</a:t>
                          </a:r>
                          <a:r>
                            <a:rPr lang="de-DE" sz="900" dirty="0" err="1">
                              <a:latin typeface="Avenir Next LT Pro" panose="020B0504020202020204" pitchFamily="34" charset="77"/>
                            </a:rPr>
                            <a:t>Schiff‘sche</a:t>
                          </a:r>
                          <a:r>
                            <a:rPr lang="de-DE" sz="900" dirty="0">
                              <a:latin typeface="Avenir Next LT Pro" panose="020B0504020202020204" pitchFamily="34" charset="77"/>
                            </a:rPr>
                            <a:t> Base wenn R‘ </a:t>
                          </a:r>
                          <a14:m>
                            <m:oMath xmlns:m="http://schemas.openxmlformats.org/officeDocument/2006/math">
                              <m:r>
                                <a:rPr lang="de-DE" sz="900" i="1" smtClean="0">
                                  <a:latin typeface="Cambria Math" panose="02040503050406030204" pitchFamily="18" charset="0"/>
                                  <a:ea typeface="Cambria Math" panose="02040503050406030204" pitchFamily="18" charset="0"/>
                                </a:rPr>
                                <m:t>≠</m:t>
                              </m:r>
                            </m:oMath>
                          </a14:m>
                          <a:r>
                            <a:rPr lang="de-DE" sz="900" dirty="0">
                              <a:latin typeface="Avenir Next LT Pro" panose="020B0504020202020204" pitchFamily="34" charset="77"/>
                            </a:rPr>
                            <a:t> H)</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1651435"/>
                      </a:ext>
                    </a:extLst>
                  </a:tr>
                  <a:tr h="384390">
                    <a:tc>
                      <a:txBody>
                        <a:bodyPr/>
                        <a:lstStyle/>
                        <a:p>
                          <a:r>
                            <a:rPr lang="de-DE" sz="1400" dirty="0">
                              <a:latin typeface="Avenir Next LT Pro" panose="020B0504020202020204" pitchFamily="34" charset="77"/>
                            </a:rPr>
                            <a:t>Disulfid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Thioester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Iminium</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2638304"/>
                      </a:ext>
                    </a:extLst>
                  </a:tr>
                  <a:tr h="384390">
                    <a:tc>
                      <a:txBody>
                        <a:bodyPr/>
                        <a:lstStyle/>
                        <a:p>
                          <a:r>
                            <a:rPr lang="de-DE" sz="1400" dirty="0">
                              <a:latin typeface="Avenir Next LT Pro" panose="020B0504020202020204" pitchFamily="34" charset="77"/>
                            </a:rPr>
                            <a:t>Hydrat</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Amid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venir Next LT Pro" panose="020B0504020202020204" pitchFamily="34" charset="77"/>
                            </a:rPr>
                            <a:t>Hydrazin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6075451"/>
                      </a:ext>
                    </a:extLst>
                  </a:tr>
                  <a:tr h="384390">
                    <a:tc>
                      <a:txBody>
                        <a:bodyPr/>
                        <a:lstStyle/>
                        <a:p>
                          <a:r>
                            <a:rPr lang="de-DE" sz="1400" dirty="0" err="1">
                              <a:latin typeface="Avenir Next LT Pro" panose="020B0504020202020204" pitchFamily="34" charset="77"/>
                            </a:rPr>
                            <a:t>Halbacetal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Anhydrid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Hydrazon</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4006378"/>
                      </a:ext>
                    </a:extLst>
                  </a:tr>
                  <a:tr h="384390">
                    <a:tc>
                      <a:txBody>
                        <a:bodyPr/>
                        <a:lstStyle/>
                        <a:p>
                          <a:r>
                            <a:rPr lang="de-DE" sz="1400" dirty="0">
                              <a:latin typeface="Avenir Next LT Pro" panose="020B0504020202020204" pitchFamily="34" charset="77"/>
                            </a:rPr>
                            <a:t>Acetal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Imid</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Oxim</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79357"/>
                      </a:ext>
                    </a:extLst>
                  </a:tr>
                  <a:tr h="384390">
                    <a:tc>
                      <a:txBody>
                        <a:bodyPr/>
                        <a:lstStyle/>
                        <a:p>
                          <a:r>
                            <a:rPr lang="de-DE" sz="1400" dirty="0" err="1">
                              <a:latin typeface="Avenir Next LT Pro" panose="020B0504020202020204" pitchFamily="34" charset="77"/>
                            </a:rPr>
                            <a:t>Halbaminal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a:latin typeface="Avenir Next LT Pro" panose="020B0504020202020204" pitchFamily="34" charset="77"/>
                            </a:rPr>
                            <a:t>Lacton</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Hydrazid</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604967"/>
                      </a:ext>
                    </a:extLst>
                  </a:tr>
                  <a:tr h="384390">
                    <a:tc>
                      <a:txBody>
                        <a:bodyPr/>
                        <a:lstStyle/>
                        <a:p>
                          <a:r>
                            <a:rPr lang="de-DE" sz="1400" dirty="0" err="1">
                              <a:latin typeface="Avenir Next LT Pro" panose="020B0504020202020204" pitchFamily="34" charset="77"/>
                            </a:rPr>
                            <a:t>Aminal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Lactam</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Azoverbindung</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2925310"/>
                      </a:ext>
                    </a:extLst>
                  </a:tr>
                  <a:tr h="384390">
                    <a:tc>
                      <a:txBody>
                        <a:bodyPr/>
                        <a:lstStyle/>
                        <a:p>
                          <a:r>
                            <a:rPr lang="de-DE" sz="1400" dirty="0">
                              <a:latin typeface="Avenir Next LT Pro" panose="020B0504020202020204" pitchFamily="34" charset="77"/>
                            </a:rPr>
                            <a:t>Thioacetal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latin typeface="Avenir Next LT Pro" panose="020B0504020202020204" pitchFamily="34" charset="77"/>
                            </a:rPr>
                            <a:t>Hydroxamsäure</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6573461"/>
                      </a:ext>
                    </a:extLst>
                  </a:tr>
                  <a:tr h="325450">
                    <a:tc>
                      <a:txBody>
                        <a:bodyPr/>
                        <a:lstStyle/>
                        <a:p>
                          <a:r>
                            <a:rPr lang="de-DE" sz="1400" dirty="0" err="1">
                              <a:latin typeface="Avenir Next LT Pro" panose="020B0504020202020204" pitchFamily="34" charset="77"/>
                            </a:rPr>
                            <a:t>Thioaminal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venir Next LT Pro" panose="020B0504020202020204" pitchFamily="34" charset="77"/>
                            </a:rPr>
                            <a:t>Urethan </a:t>
                          </a:r>
                          <a:r>
                            <a:rPr lang="de-DE" sz="900" dirty="0">
                              <a:latin typeface="Avenir Next LT Pro" panose="020B0504020202020204" pitchFamily="34" charset="77"/>
                            </a:rPr>
                            <a:t>(</a:t>
                          </a:r>
                          <a:r>
                            <a:rPr lang="de-DE" sz="900" dirty="0" err="1">
                              <a:latin typeface="Avenir Next LT Pro" panose="020B0504020202020204" pitchFamily="34" charset="77"/>
                            </a:rPr>
                            <a:t>Carbamat</a:t>
                          </a:r>
                          <a:r>
                            <a:rPr lang="de-DE" sz="900" dirty="0">
                              <a:latin typeface="Avenir Next LT Pro" panose="020B0504020202020204" pitchFamily="34" charset="77"/>
                            </a:rPr>
                            <a:t>)</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5620352"/>
                      </a:ext>
                    </a:extLst>
                  </a:tr>
                  <a:tr h="384390">
                    <a:tc>
                      <a:txBody>
                        <a:bodyPr/>
                        <a:lstStyle/>
                        <a:p>
                          <a:r>
                            <a:rPr lang="de-DE" sz="1400" dirty="0">
                              <a:latin typeface="Avenir Next LT Pro" panose="020B0504020202020204" pitchFamily="34" charset="77"/>
                            </a:rPr>
                            <a:t>Dithiolan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Carbamid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8928642"/>
                      </a:ext>
                    </a:extLst>
                  </a:tr>
                </a:tbl>
              </a:graphicData>
            </a:graphic>
          </p:graphicFrame>
        </mc:Choice>
        <mc:Fallback xmlns="">
          <p:graphicFrame>
            <p:nvGraphicFramePr>
              <p:cNvPr id="6" name="Tabelle 6">
                <a:extLst>
                  <a:ext uri="{FF2B5EF4-FFF2-40B4-BE49-F238E27FC236}">
                    <a16:creationId xmlns:a16="http://schemas.microsoft.com/office/drawing/2014/main" id="{78DFF735-04F0-4CF3-0301-3866E9B38C2D}"/>
                  </a:ext>
                </a:extLst>
              </p:cNvPr>
              <p:cNvGraphicFramePr>
                <a:graphicFrameLocks noGrp="1"/>
              </p:cNvGraphicFramePr>
              <p:nvPr>
                <p:extLst>
                  <p:ext uri="{D42A27DB-BD31-4B8C-83A1-F6EECF244321}">
                    <p14:modId xmlns:p14="http://schemas.microsoft.com/office/powerpoint/2010/main" val="2955720421"/>
                  </p:ext>
                </p:extLst>
              </p:nvPr>
            </p:nvGraphicFramePr>
            <p:xfrm>
              <a:off x="1354667" y="960892"/>
              <a:ext cx="9482665" cy="5322520"/>
            </p:xfrm>
            <a:graphic>
              <a:graphicData uri="http://schemas.openxmlformats.org/drawingml/2006/table">
                <a:tbl>
                  <a:tblPr firstRow="1" bandRow="1">
                    <a:tableStyleId>{5940675A-B579-460E-94D1-54222C63F5DA}</a:tableStyleId>
                  </a:tblPr>
                  <a:tblGrid>
                    <a:gridCol w="1196012">
                      <a:extLst>
                        <a:ext uri="{9D8B030D-6E8A-4147-A177-3AD203B41FA5}">
                          <a16:colId xmlns:a16="http://schemas.microsoft.com/office/drawing/2014/main" val="1368089917"/>
                        </a:ext>
                      </a:extLst>
                    </a:gridCol>
                    <a:gridCol w="1964877">
                      <a:extLst>
                        <a:ext uri="{9D8B030D-6E8A-4147-A177-3AD203B41FA5}">
                          <a16:colId xmlns:a16="http://schemas.microsoft.com/office/drawing/2014/main" val="1162050010"/>
                        </a:ext>
                      </a:extLst>
                    </a:gridCol>
                    <a:gridCol w="1580444">
                      <a:extLst>
                        <a:ext uri="{9D8B030D-6E8A-4147-A177-3AD203B41FA5}">
                          <a16:colId xmlns:a16="http://schemas.microsoft.com/office/drawing/2014/main" val="3424834720"/>
                        </a:ext>
                      </a:extLst>
                    </a:gridCol>
                    <a:gridCol w="1580444">
                      <a:extLst>
                        <a:ext uri="{9D8B030D-6E8A-4147-A177-3AD203B41FA5}">
                          <a16:colId xmlns:a16="http://schemas.microsoft.com/office/drawing/2014/main" val="3413439571"/>
                        </a:ext>
                      </a:extLst>
                    </a:gridCol>
                    <a:gridCol w="2274006">
                      <a:extLst>
                        <a:ext uri="{9D8B030D-6E8A-4147-A177-3AD203B41FA5}">
                          <a16:colId xmlns:a16="http://schemas.microsoft.com/office/drawing/2014/main" val="362062200"/>
                        </a:ext>
                      </a:extLst>
                    </a:gridCol>
                    <a:gridCol w="886882">
                      <a:extLst>
                        <a:ext uri="{9D8B030D-6E8A-4147-A177-3AD203B41FA5}">
                          <a16:colId xmlns:a16="http://schemas.microsoft.com/office/drawing/2014/main" val="3870807210"/>
                        </a:ext>
                      </a:extLst>
                    </a:gridCol>
                  </a:tblGrid>
                  <a:tr h="384390">
                    <a:tc>
                      <a:txBody>
                        <a:bodyPr/>
                        <a:lstStyle/>
                        <a:p>
                          <a:r>
                            <a:rPr lang="de-DE" sz="1400" dirty="0">
                              <a:latin typeface="Avenir Next LT Pro" panose="020B0504020202020204" pitchFamily="34" charset="77"/>
                            </a:rPr>
                            <a:t>Alkohol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Aldehyd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Nitril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4393059"/>
                      </a:ext>
                    </a:extLst>
                  </a:tr>
                  <a:tr h="384390">
                    <a:tc>
                      <a:txBody>
                        <a:bodyPr/>
                        <a:lstStyle/>
                        <a:p>
                          <a:r>
                            <a:rPr lang="de-DE" sz="1400" dirty="0">
                              <a:latin typeface="Avenir Next LT Pro" panose="020B0504020202020204" pitchFamily="34" charset="77"/>
                            </a:rPr>
                            <a:t>Amin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Keton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Isonitril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845441"/>
                      </a:ext>
                    </a:extLst>
                  </a:tr>
                  <a:tr h="384390">
                    <a:tc>
                      <a:txBody>
                        <a:bodyPr/>
                        <a:lstStyle/>
                        <a:p>
                          <a:r>
                            <a:rPr lang="de-DE" sz="1400" dirty="0">
                              <a:latin typeface="Avenir Next LT Pro" panose="020B0504020202020204" pitchFamily="34" charset="77"/>
                            </a:rPr>
                            <a:t>Thiol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Carbonsäure</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Cyanat</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514775"/>
                      </a:ext>
                    </a:extLst>
                  </a:tr>
                  <a:tr h="384390">
                    <a:tc>
                      <a:txBody>
                        <a:bodyPr/>
                        <a:lstStyle/>
                        <a:p>
                          <a:r>
                            <a:rPr lang="de-DE" sz="1400" dirty="0">
                              <a:latin typeface="Avenir Next LT Pro" panose="020B0504020202020204" pitchFamily="34" charset="77"/>
                            </a:rPr>
                            <a:t>Ether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Säurechlorid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Isocyanat</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0173394"/>
                      </a:ext>
                    </a:extLst>
                  </a:tr>
                  <a:tr h="384390">
                    <a:tc>
                      <a:txBody>
                        <a:bodyPr/>
                        <a:lstStyle/>
                        <a:p>
                          <a:r>
                            <a:rPr lang="de-DE" sz="1400" dirty="0">
                              <a:latin typeface="Avenir Next LT Pro" panose="020B0504020202020204" pitchFamily="34" charset="77"/>
                            </a:rPr>
                            <a:t>Thioether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Ester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278771" t="-390323" r="-39106" b="-867742"/>
                          </a:stretch>
                        </a:blipFill>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1651435"/>
                      </a:ext>
                    </a:extLst>
                  </a:tr>
                  <a:tr h="384390">
                    <a:tc>
                      <a:txBody>
                        <a:bodyPr/>
                        <a:lstStyle/>
                        <a:p>
                          <a:r>
                            <a:rPr lang="de-DE" sz="1400" dirty="0">
                              <a:latin typeface="Avenir Next LT Pro" panose="020B0504020202020204" pitchFamily="34" charset="77"/>
                            </a:rPr>
                            <a:t>Disulfid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Thioester</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Iminium</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2638304"/>
                      </a:ext>
                    </a:extLst>
                  </a:tr>
                  <a:tr h="384390">
                    <a:tc>
                      <a:txBody>
                        <a:bodyPr/>
                        <a:lstStyle/>
                        <a:p>
                          <a:r>
                            <a:rPr lang="de-DE" sz="1400" dirty="0">
                              <a:latin typeface="Avenir Next LT Pro" panose="020B0504020202020204" pitchFamily="34" charset="77"/>
                            </a:rPr>
                            <a:t>Hydrat</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Amid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venir Next LT Pro" panose="020B0504020202020204" pitchFamily="34" charset="77"/>
                            </a:rPr>
                            <a:t>Hydrazin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6075451"/>
                      </a:ext>
                    </a:extLst>
                  </a:tr>
                  <a:tr h="384390">
                    <a:tc>
                      <a:txBody>
                        <a:bodyPr/>
                        <a:lstStyle/>
                        <a:p>
                          <a:r>
                            <a:rPr lang="de-DE" sz="1400" dirty="0" err="1">
                              <a:latin typeface="Avenir Next LT Pro" panose="020B0504020202020204" pitchFamily="34" charset="77"/>
                            </a:rPr>
                            <a:t>Halbacetal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Anhydrid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Hydrazon</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4006378"/>
                      </a:ext>
                    </a:extLst>
                  </a:tr>
                  <a:tr h="384390">
                    <a:tc>
                      <a:txBody>
                        <a:bodyPr/>
                        <a:lstStyle/>
                        <a:p>
                          <a:r>
                            <a:rPr lang="de-DE" sz="1400" dirty="0">
                              <a:latin typeface="Avenir Next LT Pro" panose="020B0504020202020204" pitchFamily="34" charset="77"/>
                            </a:rPr>
                            <a:t>Acetal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Imid</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Oxim</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79357"/>
                      </a:ext>
                    </a:extLst>
                  </a:tr>
                  <a:tr h="384390">
                    <a:tc>
                      <a:txBody>
                        <a:bodyPr/>
                        <a:lstStyle/>
                        <a:p>
                          <a:r>
                            <a:rPr lang="de-DE" sz="1400" dirty="0" err="1">
                              <a:latin typeface="Avenir Next LT Pro" panose="020B0504020202020204" pitchFamily="34" charset="77"/>
                            </a:rPr>
                            <a:t>Halbaminal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a:latin typeface="Avenir Next LT Pro" panose="020B0504020202020204" pitchFamily="34" charset="77"/>
                            </a:rPr>
                            <a:t>Lacton</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err="1">
                              <a:latin typeface="Avenir Next LT Pro" panose="020B0504020202020204" pitchFamily="34" charset="77"/>
                            </a:rPr>
                            <a:t>Hydrazid</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604967"/>
                      </a:ext>
                    </a:extLst>
                  </a:tr>
                  <a:tr h="384390">
                    <a:tc>
                      <a:txBody>
                        <a:bodyPr/>
                        <a:lstStyle/>
                        <a:p>
                          <a:r>
                            <a:rPr lang="de-DE" sz="1400" dirty="0" err="1">
                              <a:latin typeface="Avenir Next LT Pro" panose="020B0504020202020204" pitchFamily="34" charset="77"/>
                            </a:rPr>
                            <a:t>Aminal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Lactam</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Azoverbindung</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2925310"/>
                      </a:ext>
                    </a:extLst>
                  </a:tr>
                  <a:tr h="384390">
                    <a:tc>
                      <a:txBody>
                        <a:bodyPr/>
                        <a:lstStyle/>
                        <a:p>
                          <a:r>
                            <a:rPr lang="de-DE" sz="1400" dirty="0">
                              <a:latin typeface="Avenir Next LT Pro" panose="020B0504020202020204" pitchFamily="34" charset="77"/>
                            </a:rPr>
                            <a:t>Thioacetal</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latin typeface="Avenir Next LT Pro" panose="020B0504020202020204" pitchFamily="34" charset="77"/>
                            </a:rPr>
                            <a:t>Hydroxamsäure</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6573461"/>
                      </a:ext>
                    </a:extLst>
                  </a:tr>
                  <a:tr h="325450">
                    <a:tc>
                      <a:txBody>
                        <a:bodyPr/>
                        <a:lstStyle/>
                        <a:p>
                          <a:r>
                            <a:rPr lang="de-DE" sz="1400" dirty="0" err="1">
                              <a:latin typeface="Avenir Next LT Pro" panose="020B0504020202020204" pitchFamily="34" charset="77"/>
                            </a:rPr>
                            <a:t>Thioaminal</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venir Next LT Pro" panose="020B0504020202020204" pitchFamily="34" charset="77"/>
                            </a:rPr>
                            <a:t>Urethan </a:t>
                          </a:r>
                          <a:r>
                            <a:rPr lang="de-DE" sz="900" dirty="0">
                              <a:latin typeface="Avenir Next LT Pro" panose="020B0504020202020204" pitchFamily="34" charset="77"/>
                            </a:rPr>
                            <a:t>(</a:t>
                          </a:r>
                          <a:r>
                            <a:rPr lang="de-DE" sz="900" dirty="0" err="1">
                              <a:latin typeface="Avenir Next LT Pro" panose="020B0504020202020204" pitchFamily="34" charset="77"/>
                            </a:rPr>
                            <a:t>Carbamat</a:t>
                          </a:r>
                          <a:r>
                            <a:rPr lang="de-DE" sz="900" dirty="0">
                              <a:latin typeface="Avenir Next LT Pro" panose="020B0504020202020204" pitchFamily="34" charset="77"/>
                            </a:rPr>
                            <a:t>)</a:t>
                          </a:r>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5620352"/>
                      </a:ext>
                    </a:extLst>
                  </a:tr>
                  <a:tr h="384390">
                    <a:tc>
                      <a:txBody>
                        <a:bodyPr/>
                        <a:lstStyle/>
                        <a:p>
                          <a:r>
                            <a:rPr lang="de-DE" sz="1400" dirty="0">
                              <a:latin typeface="Avenir Next LT Pro" panose="020B0504020202020204" pitchFamily="34" charset="77"/>
                            </a:rPr>
                            <a:t>Dithiolan</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400" dirty="0">
                              <a:latin typeface="Avenir Next LT Pro" panose="020B0504020202020204" pitchFamily="34" charset="77"/>
                            </a:rPr>
                            <a:t>Carbamid</a:t>
                          </a: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Avenir Next LT Pro" panose="020B0504020202020204" pitchFamily="34" charset="77"/>
                          </a:endParaRPr>
                        </a:p>
                      </a:txBody>
                      <a:tcPr marL="108483" marR="108483" marT="54242" marB="5424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8928642"/>
                      </a:ext>
                    </a:extLst>
                  </a:tr>
                </a:tbl>
              </a:graphicData>
            </a:graphic>
          </p:graphicFrame>
        </mc:Fallback>
      </mc:AlternateContent>
      <p:pic>
        <p:nvPicPr>
          <p:cNvPr id="9" name="Grafik 8">
            <a:extLst>
              <a:ext uri="{FF2B5EF4-FFF2-40B4-BE49-F238E27FC236}">
                <a16:creationId xmlns:a16="http://schemas.microsoft.com/office/drawing/2014/main" id="{6FDF5262-FBE8-2AAF-CBFB-E0F8533F3D87}"/>
              </a:ext>
            </a:extLst>
          </p:cNvPr>
          <p:cNvPicPr>
            <a:picLocks noChangeAspect="1"/>
          </p:cNvPicPr>
          <p:nvPr/>
        </p:nvPicPr>
        <p:blipFill>
          <a:blip r:embed="rId4"/>
          <a:stretch>
            <a:fillRect/>
          </a:stretch>
        </p:blipFill>
        <p:spPr>
          <a:xfrm>
            <a:off x="2508539" y="1060726"/>
            <a:ext cx="723222" cy="180806"/>
          </a:xfrm>
          <a:prstGeom prst="rect">
            <a:avLst/>
          </a:prstGeom>
        </p:spPr>
      </p:pic>
      <p:pic>
        <p:nvPicPr>
          <p:cNvPr id="10" name="Grafik 9">
            <a:extLst>
              <a:ext uri="{FF2B5EF4-FFF2-40B4-BE49-F238E27FC236}">
                <a16:creationId xmlns:a16="http://schemas.microsoft.com/office/drawing/2014/main" id="{EDF9A5CA-4469-A9E8-41F7-F4D7A3F47D03}"/>
              </a:ext>
            </a:extLst>
          </p:cNvPr>
          <p:cNvPicPr>
            <a:picLocks noChangeAspect="1"/>
          </p:cNvPicPr>
          <p:nvPr/>
        </p:nvPicPr>
        <p:blipFill>
          <a:blip r:embed="rId5"/>
          <a:stretch>
            <a:fillRect/>
          </a:stretch>
        </p:blipFill>
        <p:spPr>
          <a:xfrm>
            <a:off x="2157987" y="1453555"/>
            <a:ext cx="783490" cy="210940"/>
          </a:xfrm>
          <a:prstGeom prst="rect">
            <a:avLst/>
          </a:prstGeom>
        </p:spPr>
      </p:pic>
      <p:pic>
        <p:nvPicPr>
          <p:cNvPr id="11" name="Grafik 10">
            <a:extLst>
              <a:ext uri="{FF2B5EF4-FFF2-40B4-BE49-F238E27FC236}">
                <a16:creationId xmlns:a16="http://schemas.microsoft.com/office/drawing/2014/main" id="{9D5EF9B9-FAC5-14EF-6978-6F466D0804D4}"/>
              </a:ext>
            </a:extLst>
          </p:cNvPr>
          <p:cNvPicPr>
            <a:picLocks noChangeAspect="1"/>
          </p:cNvPicPr>
          <p:nvPr/>
        </p:nvPicPr>
        <p:blipFill>
          <a:blip r:embed="rId6"/>
          <a:stretch>
            <a:fillRect/>
          </a:stretch>
        </p:blipFill>
        <p:spPr>
          <a:xfrm>
            <a:off x="3231761" y="1446273"/>
            <a:ext cx="783490" cy="210940"/>
          </a:xfrm>
          <a:prstGeom prst="rect">
            <a:avLst/>
          </a:prstGeom>
        </p:spPr>
      </p:pic>
      <p:pic>
        <p:nvPicPr>
          <p:cNvPr id="12" name="Grafik 11">
            <a:extLst>
              <a:ext uri="{FF2B5EF4-FFF2-40B4-BE49-F238E27FC236}">
                <a16:creationId xmlns:a16="http://schemas.microsoft.com/office/drawing/2014/main" id="{C7B80FE9-79AF-C215-80CD-9075D0B16455}"/>
              </a:ext>
            </a:extLst>
          </p:cNvPr>
          <p:cNvPicPr>
            <a:picLocks noChangeAspect="1"/>
          </p:cNvPicPr>
          <p:nvPr/>
        </p:nvPicPr>
        <p:blipFill>
          <a:blip r:embed="rId7"/>
          <a:stretch>
            <a:fillRect/>
          </a:stretch>
        </p:blipFill>
        <p:spPr>
          <a:xfrm>
            <a:off x="2195655" y="1843201"/>
            <a:ext cx="708154" cy="180806"/>
          </a:xfrm>
          <a:prstGeom prst="rect">
            <a:avLst/>
          </a:prstGeom>
        </p:spPr>
      </p:pic>
      <p:pic>
        <p:nvPicPr>
          <p:cNvPr id="13" name="Grafik 12">
            <a:extLst>
              <a:ext uri="{FF2B5EF4-FFF2-40B4-BE49-F238E27FC236}">
                <a16:creationId xmlns:a16="http://schemas.microsoft.com/office/drawing/2014/main" id="{7EC2B71E-6A3E-8711-BBEF-19CD5BFDB143}"/>
              </a:ext>
            </a:extLst>
          </p:cNvPr>
          <p:cNvPicPr>
            <a:picLocks noChangeAspect="1"/>
          </p:cNvPicPr>
          <p:nvPr/>
        </p:nvPicPr>
        <p:blipFill>
          <a:blip r:embed="rId8"/>
          <a:stretch>
            <a:fillRect/>
          </a:stretch>
        </p:blipFill>
        <p:spPr>
          <a:xfrm>
            <a:off x="2248497" y="2109391"/>
            <a:ext cx="864876" cy="384390"/>
          </a:xfrm>
          <a:prstGeom prst="rect">
            <a:avLst/>
          </a:prstGeom>
        </p:spPr>
      </p:pic>
      <p:pic>
        <p:nvPicPr>
          <p:cNvPr id="14" name="Grafik 13">
            <a:extLst>
              <a:ext uri="{FF2B5EF4-FFF2-40B4-BE49-F238E27FC236}">
                <a16:creationId xmlns:a16="http://schemas.microsoft.com/office/drawing/2014/main" id="{C14CE35F-4D12-84DA-C3AB-141600ECED8C}"/>
              </a:ext>
            </a:extLst>
          </p:cNvPr>
          <p:cNvPicPr>
            <a:picLocks noChangeAspect="1"/>
          </p:cNvPicPr>
          <p:nvPr/>
        </p:nvPicPr>
        <p:blipFill>
          <a:blip r:embed="rId9"/>
          <a:stretch>
            <a:fillRect/>
          </a:stretch>
        </p:blipFill>
        <p:spPr>
          <a:xfrm>
            <a:off x="3081684" y="2486499"/>
            <a:ext cx="864876" cy="384390"/>
          </a:xfrm>
          <a:prstGeom prst="rect">
            <a:avLst/>
          </a:prstGeom>
        </p:spPr>
      </p:pic>
      <p:pic>
        <p:nvPicPr>
          <p:cNvPr id="15" name="Grafik 14">
            <a:extLst>
              <a:ext uri="{FF2B5EF4-FFF2-40B4-BE49-F238E27FC236}">
                <a16:creationId xmlns:a16="http://schemas.microsoft.com/office/drawing/2014/main" id="{C1C48EDC-2F3A-47EE-2398-5D960FE1FEC1}"/>
              </a:ext>
            </a:extLst>
          </p:cNvPr>
          <p:cNvPicPr>
            <a:picLocks noChangeAspect="1"/>
          </p:cNvPicPr>
          <p:nvPr/>
        </p:nvPicPr>
        <p:blipFill>
          <a:blip r:embed="rId10"/>
          <a:stretch>
            <a:fillRect/>
          </a:stretch>
        </p:blipFill>
        <p:spPr>
          <a:xfrm>
            <a:off x="2376758" y="2887704"/>
            <a:ext cx="1208084" cy="384390"/>
          </a:xfrm>
          <a:prstGeom prst="rect">
            <a:avLst/>
          </a:prstGeom>
        </p:spPr>
      </p:pic>
      <p:pic>
        <p:nvPicPr>
          <p:cNvPr id="16" name="Grafik 15">
            <a:extLst>
              <a:ext uri="{FF2B5EF4-FFF2-40B4-BE49-F238E27FC236}">
                <a16:creationId xmlns:a16="http://schemas.microsoft.com/office/drawing/2014/main" id="{2B19AEED-0315-F376-2270-E1C2BC640949}"/>
              </a:ext>
            </a:extLst>
          </p:cNvPr>
          <p:cNvPicPr>
            <a:picLocks noChangeAspect="1"/>
          </p:cNvPicPr>
          <p:nvPr/>
        </p:nvPicPr>
        <p:blipFill>
          <a:blip r:embed="rId11"/>
          <a:stretch>
            <a:fillRect/>
          </a:stretch>
        </p:blipFill>
        <p:spPr>
          <a:xfrm>
            <a:off x="3345752" y="3276044"/>
            <a:ext cx="789012" cy="384390"/>
          </a:xfrm>
          <a:prstGeom prst="rect">
            <a:avLst/>
          </a:prstGeom>
        </p:spPr>
      </p:pic>
      <p:pic>
        <p:nvPicPr>
          <p:cNvPr id="17" name="Grafik 16">
            <a:extLst>
              <a:ext uri="{FF2B5EF4-FFF2-40B4-BE49-F238E27FC236}">
                <a16:creationId xmlns:a16="http://schemas.microsoft.com/office/drawing/2014/main" id="{FA0AA4B8-E280-B071-D6C0-61556B0D5986}"/>
              </a:ext>
            </a:extLst>
          </p:cNvPr>
          <p:cNvPicPr>
            <a:picLocks noChangeAspect="1"/>
          </p:cNvPicPr>
          <p:nvPr/>
        </p:nvPicPr>
        <p:blipFill>
          <a:blip r:embed="rId12"/>
          <a:stretch>
            <a:fillRect/>
          </a:stretch>
        </p:blipFill>
        <p:spPr>
          <a:xfrm>
            <a:off x="2622771" y="3731456"/>
            <a:ext cx="981204" cy="384390"/>
          </a:xfrm>
          <a:prstGeom prst="rect">
            <a:avLst/>
          </a:prstGeom>
        </p:spPr>
      </p:pic>
      <p:pic>
        <p:nvPicPr>
          <p:cNvPr id="18" name="Grafik 17">
            <a:extLst>
              <a:ext uri="{FF2B5EF4-FFF2-40B4-BE49-F238E27FC236}">
                <a16:creationId xmlns:a16="http://schemas.microsoft.com/office/drawing/2014/main" id="{FF2527BB-8EEF-1C8D-3F52-F432A0F10CFF}"/>
              </a:ext>
            </a:extLst>
          </p:cNvPr>
          <p:cNvPicPr>
            <a:picLocks noChangeAspect="1"/>
          </p:cNvPicPr>
          <p:nvPr/>
        </p:nvPicPr>
        <p:blipFill>
          <a:blip r:embed="rId13"/>
          <a:stretch>
            <a:fillRect/>
          </a:stretch>
        </p:blipFill>
        <p:spPr>
          <a:xfrm>
            <a:off x="2523436" y="4452294"/>
            <a:ext cx="990686" cy="469810"/>
          </a:xfrm>
          <a:prstGeom prst="rect">
            <a:avLst/>
          </a:prstGeom>
        </p:spPr>
      </p:pic>
      <p:pic>
        <p:nvPicPr>
          <p:cNvPr id="19" name="Grafik 18">
            <a:extLst>
              <a:ext uri="{FF2B5EF4-FFF2-40B4-BE49-F238E27FC236}">
                <a16:creationId xmlns:a16="http://schemas.microsoft.com/office/drawing/2014/main" id="{834986E5-BE7E-66E3-229E-A9CA1D731DEE}"/>
              </a:ext>
            </a:extLst>
          </p:cNvPr>
          <p:cNvPicPr>
            <a:picLocks noChangeAspect="1"/>
          </p:cNvPicPr>
          <p:nvPr/>
        </p:nvPicPr>
        <p:blipFill>
          <a:blip r:embed="rId14"/>
          <a:stretch>
            <a:fillRect/>
          </a:stretch>
        </p:blipFill>
        <p:spPr>
          <a:xfrm>
            <a:off x="3248553" y="4060004"/>
            <a:ext cx="1163284" cy="384390"/>
          </a:xfrm>
          <a:prstGeom prst="rect">
            <a:avLst/>
          </a:prstGeom>
        </p:spPr>
      </p:pic>
      <p:pic>
        <p:nvPicPr>
          <p:cNvPr id="20" name="Grafik 19">
            <a:extLst>
              <a:ext uri="{FF2B5EF4-FFF2-40B4-BE49-F238E27FC236}">
                <a16:creationId xmlns:a16="http://schemas.microsoft.com/office/drawing/2014/main" id="{EEAF16D2-C267-7365-DBA4-D5968D55CDA3}"/>
              </a:ext>
            </a:extLst>
          </p:cNvPr>
          <p:cNvPicPr>
            <a:picLocks noChangeAspect="1"/>
          </p:cNvPicPr>
          <p:nvPr/>
        </p:nvPicPr>
        <p:blipFill>
          <a:blip r:embed="rId15"/>
          <a:stretch>
            <a:fillRect/>
          </a:stretch>
        </p:blipFill>
        <p:spPr>
          <a:xfrm>
            <a:off x="3146933" y="4806856"/>
            <a:ext cx="1174524" cy="469810"/>
          </a:xfrm>
          <a:prstGeom prst="rect">
            <a:avLst/>
          </a:prstGeom>
        </p:spPr>
      </p:pic>
      <p:pic>
        <p:nvPicPr>
          <p:cNvPr id="21" name="Grafik 20">
            <a:extLst>
              <a:ext uri="{FF2B5EF4-FFF2-40B4-BE49-F238E27FC236}">
                <a16:creationId xmlns:a16="http://schemas.microsoft.com/office/drawing/2014/main" id="{EFA96A85-6B4B-9C97-D29A-55C68CB0EC68}"/>
              </a:ext>
            </a:extLst>
          </p:cNvPr>
          <p:cNvPicPr>
            <a:picLocks noChangeAspect="1"/>
          </p:cNvPicPr>
          <p:nvPr/>
        </p:nvPicPr>
        <p:blipFill>
          <a:blip r:embed="rId16"/>
          <a:stretch>
            <a:fillRect/>
          </a:stretch>
        </p:blipFill>
        <p:spPr>
          <a:xfrm>
            <a:off x="2434825" y="5281664"/>
            <a:ext cx="1163284" cy="384390"/>
          </a:xfrm>
          <a:prstGeom prst="rect">
            <a:avLst/>
          </a:prstGeom>
        </p:spPr>
      </p:pic>
      <p:pic>
        <p:nvPicPr>
          <p:cNvPr id="22" name="Grafik 21">
            <a:extLst>
              <a:ext uri="{FF2B5EF4-FFF2-40B4-BE49-F238E27FC236}">
                <a16:creationId xmlns:a16="http://schemas.microsoft.com/office/drawing/2014/main" id="{755F3635-B89E-638C-FD7C-D0C101B70E54}"/>
              </a:ext>
            </a:extLst>
          </p:cNvPr>
          <p:cNvPicPr>
            <a:picLocks noChangeAspect="1"/>
          </p:cNvPicPr>
          <p:nvPr/>
        </p:nvPicPr>
        <p:blipFill>
          <a:blip r:embed="rId17"/>
          <a:stretch>
            <a:fillRect/>
          </a:stretch>
        </p:blipFill>
        <p:spPr>
          <a:xfrm>
            <a:off x="3326818" y="5570702"/>
            <a:ext cx="1174524" cy="469810"/>
          </a:xfrm>
          <a:prstGeom prst="rect">
            <a:avLst/>
          </a:prstGeom>
        </p:spPr>
      </p:pic>
      <p:pic>
        <p:nvPicPr>
          <p:cNvPr id="23" name="Grafik 22">
            <a:extLst>
              <a:ext uri="{FF2B5EF4-FFF2-40B4-BE49-F238E27FC236}">
                <a16:creationId xmlns:a16="http://schemas.microsoft.com/office/drawing/2014/main" id="{190CD3F9-F854-17F8-031A-7D114E76A4BD}"/>
              </a:ext>
            </a:extLst>
          </p:cNvPr>
          <p:cNvPicPr>
            <a:picLocks noChangeAspect="1"/>
          </p:cNvPicPr>
          <p:nvPr/>
        </p:nvPicPr>
        <p:blipFill>
          <a:blip r:embed="rId18"/>
          <a:stretch>
            <a:fillRect/>
          </a:stretch>
        </p:blipFill>
        <p:spPr>
          <a:xfrm>
            <a:off x="2458234" y="6006588"/>
            <a:ext cx="1163284" cy="384390"/>
          </a:xfrm>
          <a:prstGeom prst="rect">
            <a:avLst/>
          </a:prstGeom>
        </p:spPr>
      </p:pic>
      <p:pic>
        <p:nvPicPr>
          <p:cNvPr id="25" name="Grafik 24">
            <a:extLst>
              <a:ext uri="{FF2B5EF4-FFF2-40B4-BE49-F238E27FC236}">
                <a16:creationId xmlns:a16="http://schemas.microsoft.com/office/drawing/2014/main" id="{AD65456A-7838-5B53-6A1F-FFB258F81FF5}"/>
              </a:ext>
            </a:extLst>
          </p:cNvPr>
          <p:cNvPicPr>
            <a:picLocks noChangeAspect="1"/>
          </p:cNvPicPr>
          <p:nvPr/>
        </p:nvPicPr>
        <p:blipFill>
          <a:blip r:embed="rId19"/>
          <a:stretch>
            <a:fillRect/>
          </a:stretch>
        </p:blipFill>
        <p:spPr>
          <a:xfrm>
            <a:off x="5472063" y="916224"/>
            <a:ext cx="513856" cy="469810"/>
          </a:xfrm>
          <a:prstGeom prst="rect">
            <a:avLst/>
          </a:prstGeom>
        </p:spPr>
      </p:pic>
      <p:pic>
        <p:nvPicPr>
          <p:cNvPr id="27" name="Grafik 26">
            <a:extLst>
              <a:ext uri="{FF2B5EF4-FFF2-40B4-BE49-F238E27FC236}">
                <a16:creationId xmlns:a16="http://schemas.microsoft.com/office/drawing/2014/main" id="{D7A594B8-C358-EAA9-7058-91D3472F4324}"/>
              </a:ext>
            </a:extLst>
          </p:cNvPr>
          <p:cNvPicPr>
            <a:picLocks noChangeAspect="1"/>
          </p:cNvPicPr>
          <p:nvPr/>
        </p:nvPicPr>
        <p:blipFill>
          <a:blip r:embed="rId20"/>
          <a:stretch>
            <a:fillRect/>
          </a:stretch>
        </p:blipFill>
        <p:spPr>
          <a:xfrm>
            <a:off x="5965991" y="1305636"/>
            <a:ext cx="528536" cy="469810"/>
          </a:xfrm>
          <a:prstGeom prst="rect">
            <a:avLst/>
          </a:prstGeom>
        </p:spPr>
      </p:pic>
      <p:pic>
        <p:nvPicPr>
          <p:cNvPr id="28" name="Grafik 27">
            <a:extLst>
              <a:ext uri="{FF2B5EF4-FFF2-40B4-BE49-F238E27FC236}">
                <a16:creationId xmlns:a16="http://schemas.microsoft.com/office/drawing/2014/main" id="{FBAA3740-2BB5-0992-C39F-6BDD5F717DF2}"/>
              </a:ext>
            </a:extLst>
          </p:cNvPr>
          <p:cNvPicPr>
            <a:picLocks noChangeAspect="1"/>
          </p:cNvPicPr>
          <p:nvPr/>
        </p:nvPicPr>
        <p:blipFill>
          <a:blip r:embed="rId21"/>
          <a:stretch>
            <a:fillRect/>
          </a:stretch>
        </p:blipFill>
        <p:spPr>
          <a:xfrm>
            <a:off x="6590829" y="1603106"/>
            <a:ext cx="631308" cy="469810"/>
          </a:xfrm>
          <a:prstGeom prst="rect">
            <a:avLst/>
          </a:prstGeom>
        </p:spPr>
      </p:pic>
      <p:pic>
        <p:nvPicPr>
          <p:cNvPr id="29" name="Grafik 28">
            <a:extLst>
              <a:ext uri="{FF2B5EF4-FFF2-40B4-BE49-F238E27FC236}">
                <a16:creationId xmlns:a16="http://schemas.microsoft.com/office/drawing/2014/main" id="{EFA2AD46-77A2-B570-71F2-222FC64C263E}"/>
              </a:ext>
            </a:extLst>
          </p:cNvPr>
          <p:cNvPicPr>
            <a:picLocks noChangeAspect="1"/>
          </p:cNvPicPr>
          <p:nvPr/>
        </p:nvPicPr>
        <p:blipFill>
          <a:blip r:embed="rId22"/>
          <a:stretch>
            <a:fillRect/>
          </a:stretch>
        </p:blipFill>
        <p:spPr>
          <a:xfrm>
            <a:off x="5821931" y="2074273"/>
            <a:ext cx="557898" cy="469808"/>
          </a:xfrm>
          <a:prstGeom prst="rect">
            <a:avLst/>
          </a:prstGeom>
        </p:spPr>
      </p:pic>
      <p:pic>
        <p:nvPicPr>
          <p:cNvPr id="30" name="Grafik 29">
            <a:extLst>
              <a:ext uri="{FF2B5EF4-FFF2-40B4-BE49-F238E27FC236}">
                <a16:creationId xmlns:a16="http://schemas.microsoft.com/office/drawing/2014/main" id="{0FD668AD-D78F-861E-9349-5A4245DBA0EF}"/>
              </a:ext>
            </a:extLst>
          </p:cNvPr>
          <p:cNvPicPr>
            <a:picLocks noChangeAspect="1"/>
          </p:cNvPicPr>
          <p:nvPr/>
        </p:nvPicPr>
        <p:blipFill>
          <a:blip r:embed="rId23"/>
          <a:stretch>
            <a:fillRect/>
          </a:stretch>
        </p:blipFill>
        <p:spPr>
          <a:xfrm>
            <a:off x="5073462" y="2493781"/>
            <a:ext cx="719396" cy="469808"/>
          </a:xfrm>
          <a:prstGeom prst="rect">
            <a:avLst/>
          </a:prstGeom>
        </p:spPr>
      </p:pic>
      <p:pic>
        <p:nvPicPr>
          <p:cNvPr id="31" name="Grafik 30">
            <a:extLst>
              <a:ext uri="{FF2B5EF4-FFF2-40B4-BE49-F238E27FC236}">
                <a16:creationId xmlns:a16="http://schemas.microsoft.com/office/drawing/2014/main" id="{C30F8BFE-43D0-DFB9-525C-B840E970DFD2}"/>
              </a:ext>
            </a:extLst>
          </p:cNvPr>
          <p:cNvPicPr>
            <a:picLocks noChangeAspect="1"/>
          </p:cNvPicPr>
          <p:nvPr/>
        </p:nvPicPr>
        <p:blipFill>
          <a:blip r:embed="rId24"/>
          <a:stretch>
            <a:fillRect/>
          </a:stretch>
        </p:blipFill>
        <p:spPr>
          <a:xfrm>
            <a:off x="5716692" y="2846527"/>
            <a:ext cx="719396" cy="469808"/>
          </a:xfrm>
          <a:prstGeom prst="rect">
            <a:avLst/>
          </a:prstGeom>
        </p:spPr>
      </p:pic>
      <p:pic>
        <p:nvPicPr>
          <p:cNvPr id="32" name="Grafik 31">
            <a:extLst>
              <a:ext uri="{FF2B5EF4-FFF2-40B4-BE49-F238E27FC236}">
                <a16:creationId xmlns:a16="http://schemas.microsoft.com/office/drawing/2014/main" id="{FA37DCB6-45ED-DE08-E27E-567F3169D677}"/>
              </a:ext>
            </a:extLst>
          </p:cNvPr>
          <p:cNvPicPr>
            <a:picLocks noChangeAspect="1"/>
          </p:cNvPicPr>
          <p:nvPr/>
        </p:nvPicPr>
        <p:blipFill>
          <a:blip r:embed="rId25"/>
          <a:stretch>
            <a:fillRect/>
          </a:stretch>
        </p:blipFill>
        <p:spPr>
          <a:xfrm>
            <a:off x="5902617" y="3621873"/>
            <a:ext cx="919094" cy="482148"/>
          </a:xfrm>
          <a:prstGeom prst="rect">
            <a:avLst/>
          </a:prstGeom>
        </p:spPr>
      </p:pic>
      <p:pic>
        <p:nvPicPr>
          <p:cNvPr id="33" name="Grafik 32">
            <a:extLst>
              <a:ext uri="{FF2B5EF4-FFF2-40B4-BE49-F238E27FC236}">
                <a16:creationId xmlns:a16="http://schemas.microsoft.com/office/drawing/2014/main" id="{29538240-CF85-B3F3-028A-09F76EDFA655}"/>
              </a:ext>
            </a:extLst>
          </p:cNvPr>
          <p:cNvPicPr>
            <a:picLocks noChangeAspect="1"/>
          </p:cNvPicPr>
          <p:nvPr/>
        </p:nvPicPr>
        <p:blipFill>
          <a:blip r:embed="rId26"/>
          <a:stretch>
            <a:fillRect/>
          </a:stretch>
        </p:blipFill>
        <p:spPr>
          <a:xfrm>
            <a:off x="5119265" y="3994826"/>
            <a:ext cx="846726" cy="555230"/>
          </a:xfrm>
          <a:prstGeom prst="rect">
            <a:avLst/>
          </a:prstGeom>
        </p:spPr>
      </p:pic>
      <p:pic>
        <p:nvPicPr>
          <p:cNvPr id="34" name="Grafik 33">
            <a:extLst>
              <a:ext uri="{FF2B5EF4-FFF2-40B4-BE49-F238E27FC236}">
                <a16:creationId xmlns:a16="http://schemas.microsoft.com/office/drawing/2014/main" id="{BA095821-E42B-9C0D-9E8D-FFFBC2B3EB31}"/>
              </a:ext>
            </a:extLst>
          </p:cNvPr>
          <p:cNvPicPr>
            <a:picLocks noChangeAspect="1"/>
          </p:cNvPicPr>
          <p:nvPr/>
        </p:nvPicPr>
        <p:blipFill>
          <a:blip r:embed="rId27"/>
          <a:stretch>
            <a:fillRect/>
          </a:stretch>
        </p:blipFill>
        <p:spPr>
          <a:xfrm>
            <a:off x="5161538" y="3261648"/>
            <a:ext cx="649442" cy="469808"/>
          </a:xfrm>
          <a:prstGeom prst="rect">
            <a:avLst/>
          </a:prstGeom>
        </p:spPr>
      </p:pic>
      <p:pic>
        <p:nvPicPr>
          <p:cNvPr id="35" name="Grafik 34">
            <a:extLst>
              <a:ext uri="{FF2B5EF4-FFF2-40B4-BE49-F238E27FC236}">
                <a16:creationId xmlns:a16="http://schemas.microsoft.com/office/drawing/2014/main" id="{3872C73A-D6CE-E3A7-5CBD-881A4DC6AC7F}"/>
              </a:ext>
            </a:extLst>
          </p:cNvPr>
          <p:cNvPicPr>
            <a:picLocks noChangeAspect="1"/>
          </p:cNvPicPr>
          <p:nvPr/>
        </p:nvPicPr>
        <p:blipFill>
          <a:blip r:embed="rId28"/>
          <a:stretch>
            <a:fillRect/>
          </a:stretch>
        </p:blipFill>
        <p:spPr>
          <a:xfrm>
            <a:off x="6379829" y="4348020"/>
            <a:ext cx="693088" cy="467082"/>
          </a:xfrm>
          <a:prstGeom prst="rect">
            <a:avLst/>
          </a:prstGeom>
        </p:spPr>
      </p:pic>
      <p:pic>
        <p:nvPicPr>
          <p:cNvPr id="36" name="Grafik 35">
            <a:extLst>
              <a:ext uri="{FF2B5EF4-FFF2-40B4-BE49-F238E27FC236}">
                <a16:creationId xmlns:a16="http://schemas.microsoft.com/office/drawing/2014/main" id="{EAC25A90-01CB-2B8A-6BDE-A30166DB418F}"/>
              </a:ext>
            </a:extLst>
          </p:cNvPr>
          <p:cNvPicPr>
            <a:picLocks noChangeAspect="1"/>
          </p:cNvPicPr>
          <p:nvPr/>
        </p:nvPicPr>
        <p:blipFill>
          <a:blip r:embed="rId29"/>
          <a:stretch>
            <a:fillRect/>
          </a:stretch>
        </p:blipFill>
        <p:spPr>
          <a:xfrm>
            <a:off x="5499125" y="4668727"/>
            <a:ext cx="693088" cy="587618"/>
          </a:xfrm>
          <a:prstGeom prst="rect">
            <a:avLst/>
          </a:prstGeom>
        </p:spPr>
      </p:pic>
      <p:pic>
        <p:nvPicPr>
          <p:cNvPr id="37" name="Grafik 36">
            <a:extLst>
              <a:ext uri="{FF2B5EF4-FFF2-40B4-BE49-F238E27FC236}">
                <a16:creationId xmlns:a16="http://schemas.microsoft.com/office/drawing/2014/main" id="{3B053D74-8476-F0DD-B10B-1F01B92DAFD4}"/>
              </a:ext>
            </a:extLst>
          </p:cNvPr>
          <p:cNvPicPr>
            <a:picLocks noChangeAspect="1"/>
          </p:cNvPicPr>
          <p:nvPr/>
        </p:nvPicPr>
        <p:blipFill>
          <a:blip r:embed="rId30"/>
          <a:stretch>
            <a:fillRect/>
          </a:stretch>
        </p:blipFill>
        <p:spPr>
          <a:xfrm>
            <a:off x="5993019" y="5078861"/>
            <a:ext cx="828692" cy="632820"/>
          </a:xfrm>
          <a:prstGeom prst="rect">
            <a:avLst/>
          </a:prstGeom>
        </p:spPr>
      </p:pic>
      <p:pic>
        <p:nvPicPr>
          <p:cNvPr id="38" name="Grafik 37">
            <a:extLst>
              <a:ext uri="{FF2B5EF4-FFF2-40B4-BE49-F238E27FC236}">
                <a16:creationId xmlns:a16="http://schemas.microsoft.com/office/drawing/2014/main" id="{923552CF-2963-EC6A-FF31-038999459E6E}"/>
              </a:ext>
            </a:extLst>
          </p:cNvPr>
          <p:cNvPicPr>
            <a:picLocks noChangeAspect="1"/>
          </p:cNvPicPr>
          <p:nvPr/>
        </p:nvPicPr>
        <p:blipFill>
          <a:blip r:embed="rId31"/>
          <a:stretch>
            <a:fillRect/>
          </a:stretch>
        </p:blipFill>
        <p:spPr>
          <a:xfrm>
            <a:off x="6496069" y="5496820"/>
            <a:ext cx="919094" cy="632818"/>
          </a:xfrm>
          <a:prstGeom prst="rect">
            <a:avLst/>
          </a:prstGeom>
        </p:spPr>
      </p:pic>
      <p:pic>
        <p:nvPicPr>
          <p:cNvPr id="39" name="Grafik 38">
            <a:extLst>
              <a:ext uri="{FF2B5EF4-FFF2-40B4-BE49-F238E27FC236}">
                <a16:creationId xmlns:a16="http://schemas.microsoft.com/office/drawing/2014/main" id="{904B5B08-3E88-18C7-641A-28E72DEEEED4}"/>
              </a:ext>
            </a:extLst>
          </p:cNvPr>
          <p:cNvPicPr>
            <a:picLocks noChangeAspect="1"/>
          </p:cNvPicPr>
          <p:nvPr/>
        </p:nvPicPr>
        <p:blipFill>
          <a:blip r:embed="rId32"/>
          <a:stretch>
            <a:fillRect/>
          </a:stretch>
        </p:blipFill>
        <p:spPr>
          <a:xfrm>
            <a:off x="5542628" y="5914776"/>
            <a:ext cx="919094" cy="632818"/>
          </a:xfrm>
          <a:prstGeom prst="rect">
            <a:avLst/>
          </a:prstGeom>
        </p:spPr>
      </p:pic>
      <p:pic>
        <p:nvPicPr>
          <p:cNvPr id="40" name="Grafik 39">
            <a:extLst>
              <a:ext uri="{FF2B5EF4-FFF2-40B4-BE49-F238E27FC236}">
                <a16:creationId xmlns:a16="http://schemas.microsoft.com/office/drawing/2014/main" id="{BAC586F0-BB9D-7868-9D35-2FFE6D0D400F}"/>
              </a:ext>
            </a:extLst>
          </p:cNvPr>
          <p:cNvPicPr>
            <a:picLocks noChangeAspect="1"/>
          </p:cNvPicPr>
          <p:nvPr/>
        </p:nvPicPr>
        <p:blipFill>
          <a:blip r:embed="rId33"/>
          <a:stretch>
            <a:fillRect/>
          </a:stretch>
        </p:blipFill>
        <p:spPr>
          <a:xfrm>
            <a:off x="8322807" y="1021770"/>
            <a:ext cx="602686" cy="195872"/>
          </a:xfrm>
          <a:prstGeom prst="rect">
            <a:avLst/>
          </a:prstGeom>
        </p:spPr>
      </p:pic>
      <p:pic>
        <p:nvPicPr>
          <p:cNvPr id="41" name="Grafik 40">
            <a:extLst>
              <a:ext uri="{FF2B5EF4-FFF2-40B4-BE49-F238E27FC236}">
                <a16:creationId xmlns:a16="http://schemas.microsoft.com/office/drawing/2014/main" id="{A3C637C0-9212-AB87-D05D-FC39E8CAEF33}"/>
              </a:ext>
            </a:extLst>
          </p:cNvPr>
          <p:cNvPicPr>
            <a:picLocks noChangeAspect="1"/>
          </p:cNvPicPr>
          <p:nvPr/>
        </p:nvPicPr>
        <p:blipFill>
          <a:blip r:embed="rId34"/>
          <a:stretch>
            <a:fillRect/>
          </a:stretch>
        </p:blipFill>
        <p:spPr>
          <a:xfrm>
            <a:off x="8650531" y="1391382"/>
            <a:ext cx="783490" cy="241074"/>
          </a:xfrm>
          <a:prstGeom prst="rect">
            <a:avLst/>
          </a:prstGeom>
        </p:spPr>
      </p:pic>
      <p:pic>
        <p:nvPicPr>
          <p:cNvPr id="43" name="Grafik 42">
            <a:extLst>
              <a:ext uri="{FF2B5EF4-FFF2-40B4-BE49-F238E27FC236}">
                <a16:creationId xmlns:a16="http://schemas.microsoft.com/office/drawing/2014/main" id="{8297B6DF-F33C-0DDB-ED90-804EF5011CDD}"/>
              </a:ext>
            </a:extLst>
          </p:cNvPr>
          <p:cNvPicPr>
            <a:picLocks noChangeAspect="1"/>
          </p:cNvPicPr>
          <p:nvPr/>
        </p:nvPicPr>
        <p:blipFill>
          <a:blip r:embed="rId35"/>
          <a:stretch>
            <a:fillRect/>
          </a:stretch>
        </p:blipFill>
        <p:spPr>
          <a:xfrm>
            <a:off x="9350719" y="2114453"/>
            <a:ext cx="738290" cy="391746"/>
          </a:xfrm>
          <a:prstGeom prst="rect">
            <a:avLst/>
          </a:prstGeom>
        </p:spPr>
      </p:pic>
      <p:pic>
        <p:nvPicPr>
          <p:cNvPr id="44" name="Grafik 43">
            <a:extLst>
              <a:ext uri="{FF2B5EF4-FFF2-40B4-BE49-F238E27FC236}">
                <a16:creationId xmlns:a16="http://schemas.microsoft.com/office/drawing/2014/main" id="{EC2E06DA-6CAF-6CFB-F6B8-9A1D377EBCF2}"/>
              </a:ext>
            </a:extLst>
          </p:cNvPr>
          <p:cNvPicPr>
            <a:picLocks noChangeAspect="1"/>
          </p:cNvPicPr>
          <p:nvPr/>
        </p:nvPicPr>
        <p:blipFill>
          <a:blip r:embed="rId36"/>
          <a:stretch>
            <a:fillRect/>
          </a:stretch>
        </p:blipFill>
        <p:spPr>
          <a:xfrm>
            <a:off x="8527621" y="1746804"/>
            <a:ext cx="723222" cy="391746"/>
          </a:xfrm>
          <a:prstGeom prst="rect">
            <a:avLst/>
          </a:prstGeom>
        </p:spPr>
      </p:pic>
      <p:pic>
        <p:nvPicPr>
          <p:cNvPr id="47" name="Grafik 46">
            <a:extLst>
              <a:ext uri="{FF2B5EF4-FFF2-40B4-BE49-F238E27FC236}">
                <a16:creationId xmlns:a16="http://schemas.microsoft.com/office/drawing/2014/main" id="{4AA37541-471D-FB81-B990-5503B7D9F036}"/>
              </a:ext>
            </a:extLst>
          </p:cNvPr>
          <p:cNvPicPr>
            <a:picLocks noChangeAspect="1"/>
          </p:cNvPicPr>
          <p:nvPr/>
        </p:nvPicPr>
        <p:blipFill>
          <a:blip r:embed="rId37"/>
          <a:stretch>
            <a:fillRect/>
          </a:stretch>
        </p:blipFill>
        <p:spPr>
          <a:xfrm>
            <a:off x="8898524" y="2802575"/>
            <a:ext cx="768424" cy="467082"/>
          </a:xfrm>
          <a:prstGeom prst="rect">
            <a:avLst/>
          </a:prstGeom>
        </p:spPr>
      </p:pic>
      <p:pic>
        <p:nvPicPr>
          <p:cNvPr id="48" name="Grafik 47">
            <a:extLst>
              <a:ext uri="{FF2B5EF4-FFF2-40B4-BE49-F238E27FC236}">
                <a16:creationId xmlns:a16="http://schemas.microsoft.com/office/drawing/2014/main" id="{DF8DA2FA-2C6D-32D1-A6E3-0EA2483C3B7F}"/>
              </a:ext>
            </a:extLst>
          </p:cNvPr>
          <p:cNvPicPr>
            <a:picLocks noChangeAspect="1"/>
          </p:cNvPicPr>
          <p:nvPr/>
        </p:nvPicPr>
        <p:blipFill>
          <a:blip r:embed="rId38"/>
          <a:stretch>
            <a:fillRect/>
          </a:stretch>
        </p:blipFill>
        <p:spPr>
          <a:xfrm>
            <a:off x="8586664" y="3195029"/>
            <a:ext cx="723222" cy="452014"/>
          </a:xfrm>
          <a:prstGeom prst="rect">
            <a:avLst/>
          </a:prstGeom>
        </p:spPr>
      </p:pic>
      <p:pic>
        <p:nvPicPr>
          <p:cNvPr id="50" name="Grafik 49">
            <a:extLst>
              <a:ext uri="{FF2B5EF4-FFF2-40B4-BE49-F238E27FC236}">
                <a16:creationId xmlns:a16="http://schemas.microsoft.com/office/drawing/2014/main" id="{E81EB646-7C9B-DBF0-DF51-3C8EF6C7BD1E}"/>
              </a:ext>
            </a:extLst>
          </p:cNvPr>
          <p:cNvPicPr>
            <a:picLocks noChangeAspect="1"/>
          </p:cNvPicPr>
          <p:nvPr/>
        </p:nvPicPr>
        <p:blipFill>
          <a:blip r:embed="rId39"/>
          <a:stretch>
            <a:fillRect/>
          </a:stretch>
        </p:blipFill>
        <p:spPr>
          <a:xfrm>
            <a:off x="9392829" y="3932304"/>
            <a:ext cx="647886" cy="617752"/>
          </a:xfrm>
          <a:prstGeom prst="rect">
            <a:avLst/>
          </a:prstGeom>
        </p:spPr>
      </p:pic>
      <p:pic>
        <p:nvPicPr>
          <p:cNvPr id="51" name="Grafik 50">
            <a:extLst>
              <a:ext uri="{FF2B5EF4-FFF2-40B4-BE49-F238E27FC236}">
                <a16:creationId xmlns:a16="http://schemas.microsoft.com/office/drawing/2014/main" id="{3B50CEBC-9FFD-8C5E-8C73-E7573D7EC074}"/>
              </a:ext>
            </a:extLst>
          </p:cNvPr>
          <p:cNvPicPr>
            <a:picLocks noChangeAspect="1"/>
          </p:cNvPicPr>
          <p:nvPr/>
        </p:nvPicPr>
        <p:blipFill>
          <a:blip r:embed="rId40"/>
          <a:stretch>
            <a:fillRect/>
          </a:stretch>
        </p:blipFill>
        <p:spPr>
          <a:xfrm>
            <a:off x="8654605" y="4363436"/>
            <a:ext cx="904028" cy="632820"/>
          </a:xfrm>
          <a:prstGeom prst="rect">
            <a:avLst/>
          </a:prstGeom>
        </p:spPr>
      </p:pic>
      <p:pic>
        <p:nvPicPr>
          <p:cNvPr id="52" name="Grafik 51">
            <a:extLst>
              <a:ext uri="{FF2B5EF4-FFF2-40B4-BE49-F238E27FC236}">
                <a16:creationId xmlns:a16="http://schemas.microsoft.com/office/drawing/2014/main" id="{E5C429E8-FA29-D3CB-9804-17FEA67D0046}"/>
              </a:ext>
            </a:extLst>
          </p:cNvPr>
          <p:cNvPicPr>
            <a:picLocks noChangeAspect="1"/>
          </p:cNvPicPr>
          <p:nvPr/>
        </p:nvPicPr>
        <p:blipFill>
          <a:blip r:embed="rId41"/>
          <a:stretch>
            <a:fillRect/>
          </a:stretch>
        </p:blipFill>
        <p:spPr>
          <a:xfrm>
            <a:off x="9350719" y="4899725"/>
            <a:ext cx="738290" cy="286276"/>
          </a:xfrm>
          <a:prstGeom prst="rect">
            <a:avLst/>
          </a:prstGeom>
        </p:spPr>
      </p:pic>
      <p:pic>
        <p:nvPicPr>
          <p:cNvPr id="3" name="Grafik 2">
            <a:extLst>
              <a:ext uri="{FF2B5EF4-FFF2-40B4-BE49-F238E27FC236}">
                <a16:creationId xmlns:a16="http://schemas.microsoft.com/office/drawing/2014/main" id="{BC993483-0A7A-9212-CD4B-4AA7B10F06CB}"/>
              </a:ext>
            </a:extLst>
          </p:cNvPr>
          <p:cNvPicPr>
            <a:picLocks noChangeAspect="1"/>
          </p:cNvPicPr>
          <p:nvPr/>
        </p:nvPicPr>
        <p:blipFill>
          <a:blip r:embed="rId42"/>
          <a:stretch>
            <a:fillRect/>
          </a:stretch>
        </p:blipFill>
        <p:spPr>
          <a:xfrm>
            <a:off x="8556842" y="3654475"/>
            <a:ext cx="864392" cy="481792"/>
          </a:xfrm>
          <a:prstGeom prst="rect">
            <a:avLst/>
          </a:prstGeom>
        </p:spPr>
      </p:pic>
      <p:pic>
        <p:nvPicPr>
          <p:cNvPr id="4" name="Grafik 3">
            <a:extLst>
              <a:ext uri="{FF2B5EF4-FFF2-40B4-BE49-F238E27FC236}">
                <a16:creationId xmlns:a16="http://schemas.microsoft.com/office/drawing/2014/main" id="{EF87800D-06EF-2523-A0E5-DB93DD941EC5}"/>
              </a:ext>
            </a:extLst>
          </p:cNvPr>
          <p:cNvPicPr>
            <a:picLocks noChangeAspect="1"/>
          </p:cNvPicPr>
          <p:nvPr/>
        </p:nvPicPr>
        <p:blipFill>
          <a:blip r:embed="rId43"/>
          <a:stretch>
            <a:fillRect/>
          </a:stretch>
        </p:blipFill>
        <p:spPr>
          <a:xfrm>
            <a:off x="9765159" y="2512785"/>
            <a:ext cx="647700" cy="431800"/>
          </a:xfrm>
          <a:prstGeom prst="rect">
            <a:avLst/>
          </a:prstGeom>
        </p:spPr>
      </p:pic>
    </p:spTree>
    <p:extLst>
      <p:ext uri="{BB962C8B-B14F-4D97-AF65-F5344CB8AC3E}">
        <p14:creationId xmlns:p14="http://schemas.microsoft.com/office/powerpoint/2010/main" val="41073847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8BFE0-E6B7-0763-7475-21F2493EF195}"/>
              </a:ext>
            </a:extLst>
          </p:cNvPr>
          <p:cNvSpPr>
            <a:spLocks noGrp="1"/>
          </p:cNvSpPr>
          <p:nvPr>
            <p:ph type="title"/>
          </p:nvPr>
        </p:nvSpPr>
        <p:spPr/>
        <p:txBody>
          <a:bodyPr/>
          <a:lstStyle/>
          <a:p>
            <a:r>
              <a:rPr lang="de-DE" dirty="0"/>
              <a:t>Homologe Reihen</a:t>
            </a:r>
          </a:p>
        </p:txBody>
      </p:sp>
      <p:sp>
        <p:nvSpPr>
          <p:cNvPr id="3" name="Inhaltsplatzhalter 2">
            <a:extLst>
              <a:ext uri="{FF2B5EF4-FFF2-40B4-BE49-F238E27FC236}">
                <a16:creationId xmlns:a16="http://schemas.microsoft.com/office/drawing/2014/main" id="{42796A9F-0594-2A6D-B34C-9F06528A862C}"/>
              </a:ext>
            </a:extLst>
          </p:cNvPr>
          <p:cNvSpPr>
            <a:spLocks noGrp="1"/>
          </p:cNvSpPr>
          <p:nvPr>
            <p:ph type="body" sz="quarter" idx="13"/>
          </p:nvPr>
        </p:nvSpPr>
        <p:spPr/>
        <p:txBody>
          <a:bodyPr/>
          <a:lstStyle/>
          <a:p>
            <a:r>
              <a:rPr lang="de-DE" dirty="0"/>
              <a:t>In der OC gibt es oft Reihen von Molekülen, die sich nur in der Anzahl der C – Atome unterscheiden und sich gleichartig verhalten. Das nennt man dann Homologe Reihen. Hier drei Beispiele:</a:t>
            </a:r>
          </a:p>
          <a:p>
            <a:endParaRPr lang="de-DE" dirty="0"/>
          </a:p>
          <a:p>
            <a:endParaRPr lang="de-DE" dirty="0"/>
          </a:p>
        </p:txBody>
      </p:sp>
      <p:sp>
        <p:nvSpPr>
          <p:cNvPr id="9" name="Datumsplatzhalter 8">
            <a:extLst>
              <a:ext uri="{FF2B5EF4-FFF2-40B4-BE49-F238E27FC236}">
                <a16:creationId xmlns:a16="http://schemas.microsoft.com/office/drawing/2014/main" id="{5B8CF84E-5CA7-3B7C-680F-38A4B6B9EBE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39FAFCF-70AF-270D-7370-5779EB319AD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2D3C4AB7-0FDB-7D78-196E-6A07BF35DA56}"/>
              </a:ext>
            </a:extLst>
          </p:cNvPr>
          <p:cNvSpPr>
            <a:spLocks noGrp="1"/>
          </p:cNvSpPr>
          <p:nvPr>
            <p:ph type="sldNum" sz="quarter" idx="16"/>
          </p:nvPr>
        </p:nvSpPr>
        <p:spPr/>
        <p:txBody>
          <a:bodyPr/>
          <a:lstStyle/>
          <a:p>
            <a:fld id="{6FBDD224-CFE5-420E-A51B-C49F1872CE04}" type="slidenum">
              <a:rPr lang="de-DE" altLang="de-DE" smtClean="0"/>
              <a:pPr/>
              <a:t>103</a:t>
            </a:fld>
            <a:endParaRPr lang="de-DE" altLang="de-DE"/>
          </a:p>
        </p:txBody>
      </p:sp>
      <p:graphicFrame>
        <p:nvGraphicFramePr>
          <p:cNvPr id="6" name="Tabelle 6">
            <a:extLst>
              <a:ext uri="{FF2B5EF4-FFF2-40B4-BE49-F238E27FC236}">
                <a16:creationId xmlns:a16="http://schemas.microsoft.com/office/drawing/2014/main" id="{F7EABBCA-0EAA-A024-F6D8-50646D34D8B4}"/>
              </a:ext>
            </a:extLst>
          </p:cNvPr>
          <p:cNvGraphicFramePr>
            <a:graphicFrameLocks noGrp="1"/>
          </p:cNvGraphicFramePr>
          <p:nvPr>
            <p:extLst>
              <p:ext uri="{D42A27DB-BD31-4B8C-83A1-F6EECF244321}">
                <p14:modId xmlns:p14="http://schemas.microsoft.com/office/powerpoint/2010/main" val="3733456478"/>
              </p:ext>
            </p:extLst>
          </p:nvPr>
        </p:nvGraphicFramePr>
        <p:xfrm>
          <a:off x="442912" y="1488152"/>
          <a:ext cx="11341097" cy="4356240"/>
        </p:xfrm>
        <a:graphic>
          <a:graphicData uri="http://schemas.openxmlformats.org/drawingml/2006/table">
            <a:tbl>
              <a:tblPr firstRow="1" bandRow="1">
                <a:tableStyleId>{912C8C85-51F0-491E-9774-3900AFEF0FD7}</a:tableStyleId>
              </a:tblPr>
              <a:tblGrid>
                <a:gridCol w="1814513">
                  <a:extLst>
                    <a:ext uri="{9D8B030D-6E8A-4147-A177-3AD203B41FA5}">
                      <a16:colId xmlns:a16="http://schemas.microsoft.com/office/drawing/2014/main" val="2830637295"/>
                    </a:ext>
                  </a:extLst>
                </a:gridCol>
                <a:gridCol w="1114425">
                  <a:extLst>
                    <a:ext uri="{9D8B030D-6E8A-4147-A177-3AD203B41FA5}">
                      <a16:colId xmlns:a16="http://schemas.microsoft.com/office/drawing/2014/main" val="3556116392"/>
                    </a:ext>
                  </a:extLst>
                </a:gridCol>
                <a:gridCol w="900113">
                  <a:extLst>
                    <a:ext uri="{9D8B030D-6E8A-4147-A177-3AD203B41FA5}">
                      <a16:colId xmlns:a16="http://schemas.microsoft.com/office/drawing/2014/main" val="86515588"/>
                    </a:ext>
                  </a:extLst>
                </a:gridCol>
                <a:gridCol w="1185862">
                  <a:extLst>
                    <a:ext uri="{9D8B030D-6E8A-4147-A177-3AD203B41FA5}">
                      <a16:colId xmlns:a16="http://schemas.microsoft.com/office/drawing/2014/main" val="3448153419"/>
                    </a:ext>
                  </a:extLst>
                </a:gridCol>
                <a:gridCol w="971550">
                  <a:extLst>
                    <a:ext uri="{9D8B030D-6E8A-4147-A177-3AD203B41FA5}">
                      <a16:colId xmlns:a16="http://schemas.microsoft.com/office/drawing/2014/main" val="3007130303"/>
                    </a:ext>
                  </a:extLst>
                </a:gridCol>
                <a:gridCol w="1143000">
                  <a:extLst>
                    <a:ext uri="{9D8B030D-6E8A-4147-A177-3AD203B41FA5}">
                      <a16:colId xmlns:a16="http://schemas.microsoft.com/office/drawing/2014/main" val="3688920527"/>
                    </a:ext>
                  </a:extLst>
                </a:gridCol>
                <a:gridCol w="871538">
                  <a:extLst>
                    <a:ext uri="{9D8B030D-6E8A-4147-A177-3AD203B41FA5}">
                      <a16:colId xmlns:a16="http://schemas.microsoft.com/office/drawing/2014/main" val="1173348116"/>
                    </a:ext>
                  </a:extLst>
                </a:gridCol>
                <a:gridCol w="1000125">
                  <a:extLst>
                    <a:ext uri="{9D8B030D-6E8A-4147-A177-3AD203B41FA5}">
                      <a16:colId xmlns:a16="http://schemas.microsoft.com/office/drawing/2014/main" val="856381020"/>
                    </a:ext>
                  </a:extLst>
                </a:gridCol>
                <a:gridCol w="1200150">
                  <a:extLst>
                    <a:ext uri="{9D8B030D-6E8A-4147-A177-3AD203B41FA5}">
                      <a16:colId xmlns:a16="http://schemas.microsoft.com/office/drawing/2014/main" val="1877537886"/>
                    </a:ext>
                  </a:extLst>
                </a:gridCol>
                <a:gridCol w="1139821">
                  <a:extLst>
                    <a:ext uri="{9D8B030D-6E8A-4147-A177-3AD203B41FA5}">
                      <a16:colId xmlns:a16="http://schemas.microsoft.com/office/drawing/2014/main" val="2712223183"/>
                    </a:ext>
                  </a:extLst>
                </a:gridCol>
              </a:tblGrid>
              <a:tr h="360000">
                <a:tc rowSpan="2">
                  <a:txBody>
                    <a:bodyPr/>
                    <a:lstStyle/>
                    <a:p>
                      <a:pPr algn="ctr"/>
                      <a:r>
                        <a:rPr lang="de-DE" sz="1000" dirty="0">
                          <a:latin typeface="Avenir Next LT Pro" panose="020B0504020202020204" pitchFamily="34" charset="77"/>
                        </a:rPr>
                        <a:t>Anzahl der C – Atome (= </a:t>
                      </a:r>
                      <a:r>
                        <a:rPr lang="de-DE" sz="1000" dirty="0" err="1">
                          <a:latin typeface="Avenir Next LT Pro" panose="020B0504020202020204" pitchFamily="34" charset="77"/>
                        </a:rPr>
                        <a:t>n</a:t>
                      </a:r>
                      <a:r>
                        <a:rPr lang="de-DE" sz="1000" dirty="0">
                          <a:latin typeface="Avenir Next LT Pro" panose="020B0504020202020204" pitchFamily="34" charset="77"/>
                        </a:rPr>
                        <a:t>)</a:t>
                      </a:r>
                    </a:p>
                    <a:p>
                      <a:pPr algn="ctr"/>
                      <a:r>
                        <a:rPr lang="de-DE" sz="1000" dirty="0">
                          <a:latin typeface="Avenir Next LT Pro" panose="020B0504020202020204" pitchFamily="34" charset="77"/>
                        </a:rPr>
                        <a:t>[Anzahl der H – Atome]</a:t>
                      </a:r>
                    </a:p>
                  </a:txBody>
                  <a:tcPr anchor="ctr"/>
                </a:tc>
                <a:tc gridSpan="2">
                  <a:txBody>
                    <a:bodyPr/>
                    <a:lstStyle/>
                    <a:p>
                      <a:pPr algn="ctr"/>
                      <a:r>
                        <a:rPr lang="de-DE" sz="1000" dirty="0">
                          <a:latin typeface="Avenir Next LT Pro" panose="020B0504020202020204" pitchFamily="34" charset="77"/>
                        </a:rPr>
                        <a:t>Alkane</a:t>
                      </a:r>
                    </a:p>
                    <a:p>
                      <a:pPr algn="ctr"/>
                      <a:r>
                        <a:rPr lang="de-DE" sz="1000" dirty="0">
                          <a:latin typeface="Avenir Next LT Pro" panose="020B0504020202020204" pitchFamily="34" charset="77"/>
                        </a:rPr>
                        <a:t>[2n+2]</a:t>
                      </a:r>
                    </a:p>
                  </a:txBody>
                  <a:tcPr anchor="ctr"/>
                </a:tc>
                <a:tc hMerge="1">
                  <a:txBody>
                    <a:bodyPr/>
                    <a:lstStyle/>
                    <a:p>
                      <a:pPr algn="ctr"/>
                      <a:endParaRPr lang="de-DE" sz="1200" dirty="0">
                        <a:latin typeface="Avenir Next LT Pro" panose="020B0504020202020204" pitchFamily="34" charset="77"/>
                      </a:endParaRPr>
                    </a:p>
                  </a:txBody>
                  <a:tcPr anchor="ctr"/>
                </a:tc>
                <a:tc gridSpan="2">
                  <a:txBody>
                    <a:bodyPr/>
                    <a:lstStyle/>
                    <a:p>
                      <a:pPr algn="ctr"/>
                      <a:r>
                        <a:rPr lang="de-DE" sz="1000" dirty="0" err="1">
                          <a:latin typeface="Avenir Next LT Pro" panose="020B0504020202020204" pitchFamily="34" charset="77"/>
                        </a:rPr>
                        <a:t>Alkene</a:t>
                      </a:r>
                      <a:endParaRPr lang="de-DE" sz="1000" dirty="0">
                        <a:latin typeface="Avenir Next LT Pro" panose="020B0504020202020204" pitchFamily="34" charset="77"/>
                      </a:endParaRPr>
                    </a:p>
                    <a:p>
                      <a:pPr algn="ctr"/>
                      <a:r>
                        <a:rPr lang="de-DE" sz="1000" dirty="0">
                          <a:latin typeface="Avenir Next LT Pro" panose="020B0504020202020204" pitchFamily="34" charset="77"/>
                        </a:rPr>
                        <a:t>[2n]</a:t>
                      </a:r>
                    </a:p>
                  </a:txBody>
                  <a:tcPr anchor="ctr"/>
                </a:tc>
                <a:tc hMerge="1">
                  <a:txBody>
                    <a:bodyPr/>
                    <a:lstStyle/>
                    <a:p>
                      <a:pPr algn="ctr"/>
                      <a:endParaRPr lang="de-DE" sz="1200" dirty="0">
                        <a:latin typeface="Avenir Next LT Pro" panose="020B0504020202020204" pitchFamily="34" charset="77"/>
                      </a:endParaRPr>
                    </a:p>
                  </a:txBody>
                  <a:tcPr anchor="ctr"/>
                </a:tc>
                <a:tc gridSpan="2">
                  <a:txBody>
                    <a:bodyPr/>
                    <a:lstStyle/>
                    <a:p>
                      <a:pPr algn="ctr"/>
                      <a:r>
                        <a:rPr lang="de-DE" sz="1000" dirty="0">
                          <a:latin typeface="Avenir Next LT Pro" panose="020B0504020202020204" pitchFamily="34" charset="77"/>
                        </a:rPr>
                        <a:t>Alkine</a:t>
                      </a:r>
                    </a:p>
                    <a:p>
                      <a:pPr algn="ctr"/>
                      <a:r>
                        <a:rPr lang="de-DE" sz="1000" dirty="0">
                          <a:latin typeface="Avenir Next LT Pro" panose="020B0504020202020204" pitchFamily="34" charset="77"/>
                        </a:rPr>
                        <a:t>[2n-2]</a:t>
                      </a:r>
                    </a:p>
                  </a:txBody>
                  <a:tcPr anchor="ctr"/>
                </a:tc>
                <a:tc hMerge="1">
                  <a:txBody>
                    <a:bodyPr/>
                    <a:lstStyle/>
                    <a:p>
                      <a:pPr algn="ctr"/>
                      <a:endParaRPr lang="de-DE" sz="1200" dirty="0">
                        <a:latin typeface="Avenir Next LT Pro" panose="020B0504020202020204" pitchFamily="34" charset="77"/>
                      </a:endParaRPr>
                    </a:p>
                  </a:txBody>
                  <a:tcPr anchor="ctr"/>
                </a:tc>
                <a:tc gridSpan="3">
                  <a:txBody>
                    <a:bodyPr/>
                    <a:lstStyle/>
                    <a:p>
                      <a:pPr algn="ctr"/>
                      <a:r>
                        <a:rPr lang="de-DE" sz="1000" dirty="0">
                          <a:latin typeface="Avenir Next LT Pro" panose="020B0504020202020204" pitchFamily="34" charset="77"/>
                        </a:rPr>
                        <a:t>Carbonsäuren</a:t>
                      </a:r>
                    </a:p>
                  </a:txBody>
                  <a:tcPr anchor="ctr"/>
                </a:tc>
                <a:tc hMerge="1">
                  <a:txBody>
                    <a:bodyPr/>
                    <a:lstStyle/>
                    <a:p>
                      <a:pPr algn="ctr"/>
                      <a:endParaRPr lang="de-DE" sz="1200" dirty="0">
                        <a:latin typeface="Avenir Next LT Pro" panose="020B0504020202020204" pitchFamily="34" charset="77"/>
                      </a:endParaRPr>
                    </a:p>
                  </a:txBody>
                  <a:tcPr anchor="ctr"/>
                </a:tc>
                <a:tc hMerge="1">
                  <a:txBody>
                    <a:bodyPr/>
                    <a:lstStyle/>
                    <a:p>
                      <a:endParaRPr lang="de-DE"/>
                    </a:p>
                  </a:txBody>
                  <a:tcPr/>
                </a:tc>
                <a:extLst>
                  <a:ext uri="{0D108BD9-81ED-4DB2-BD59-A6C34878D82A}">
                    <a16:rowId xmlns:a16="http://schemas.microsoft.com/office/drawing/2014/main" val="3432592359"/>
                  </a:ext>
                </a:extLst>
              </a:tr>
              <a:tr h="360000">
                <a:tc vMerge="1">
                  <a:txBody>
                    <a:bodyPr/>
                    <a:lstStyle/>
                    <a:p>
                      <a:pPr algn="ctr"/>
                      <a:endParaRPr lang="de-DE" sz="12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Summenformel</a:t>
                      </a:r>
                    </a:p>
                  </a:txBody>
                  <a:tcPr anchor="ctr"/>
                </a:tc>
                <a:tc>
                  <a:txBody>
                    <a:bodyPr/>
                    <a:lstStyle/>
                    <a:p>
                      <a:pPr algn="ctr"/>
                      <a:r>
                        <a:rPr lang="de-DE" sz="900" dirty="0">
                          <a:latin typeface="Avenir Next LT Pro" panose="020B0504020202020204" pitchFamily="34" charset="77"/>
                        </a:rPr>
                        <a:t>Name</a:t>
                      </a:r>
                    </a:p>
                  </a:txBody>
                  <a:tcPr anchor="ctr"/>
                </a:tc>
                <a:tc>
                  <a:txBody>
                    <a:bodyPr/>
                    <a:lstStyle/>
                    <a:p>
                      <a:pPr algn="ctr"/>
                      <a:r>
                        <a:rPr lang="de-DE" sz="900" dirty="0">
                          <a:latin typeface="Avenir Next LT Pro" panose="020B0504020202020204" pitchFamily="34" charset="77"/>
                        </a:rPr>
                        <a:t>Summenformel</a:t>
                      </a:r>
                    </a:p>
                  </a:txBody>
                  <a:tcPr anchor="ctr"/>
                </a:tc>
                <a:tc>
                  <a:txBody>
                    <a:bodyPr/>
                    <a:lstStyle/>
                    <a:p>
                      <a:pPr algn="ctr"/>
                      <a:r>
                        <a:rPr lang="de-DE" sz="900" dirty="0">
                          <a:latin typeface="Avenir Next LT Pro" panose="020B0504020202020204" pitchFamily="34" charset="77"/>
                        </a:rPr>
                        <a:t>Name</a:t>
                      </a:r>
                    </a:p>
                  </a:txBody>
                  <a:tcPr anchor="ctr"/>
                </a:tc>
                <a:tc>
                  <a:txBody>
                    <a:bodyPr/>
                    <a:lstStyle/>
                    <a:p>
                      <a:pPr algn="ctr"/>
                      <a:r>
                        <a:rPr lang="de-DE" sz="900" dirty="0">
                          <a:latin typeface="Avenir Next LT Pro" panose="020B0504020202020204" pitchFamily="34" charset="77"/>
                        </a:rPr>
                        <a:t>Summenformel</a:t>
                      </a:r>
                    </a:p>
                  </a:txBody>
                  <a:tcPr anchor="ctr"/>
                </a:tc>
                <a:tc>
                  <a:txBody>
                    <a:bodyPr/>
                    <a:lstStyle/>
                    <a:p>
                      <a:pPr algn="ctr"/>
                      <a:r>
                        <a:rPr lang="de-DE" sz="900" dirty="0">
                          <a:latin typeface="Avenir Next LT Pro" panose="020B0504020202020204" pitchFamily="34" charset="77"/>
                        </a:rPr>
                        <a:t>Name</a:t>
                      </a:r>
                    </a:p>
                  </a:txBody>
                  <a:tcPr anchor="ctr"/>
                </a:tc>
                <a:tc>
                  <a:txBody>
                    <a:bodyPr/>
                    <a:lstStyle/>
                    <a:p>
                      <a:pPr algn="ctr"/>
                      <a:r>
                        <a:rPr lang="de-DE" sz="900" dirty="0">
                          <a:latin typeface="Avenir Next LT Pro" panose="020B0504020202020204" pitchFamily="34" charset="77"/>
                        </a:rPr>
                        <a:t>Summenformel</a:t>
                      </a:r>
                    </a:p>
                  </a:txBody>
                  <a:tcPr anchor="ctr"/>
                </a:tc>
                <a:tc gridSpan="2">
                  <a:txBody>
                    <a:bodyPr/>
                    <a:lstStyle/>
                    <a:p>
                      <a:pPr algn="ctr"/>
                      <a:r>
                        <a:rPr lang="de-DE" sz="900" dirty="0">
                          <a:latin typeface="Avenir Next LT Pro" panose="020B0504020202020204" pitchFamily="34" charset="77"/>
                        </a:rPr>
                        <a:t>Name</a:t>
                      </a:r>
                    </a:p>
                  </a:txBody>
                  <a:tcPr anchor="ctr"/>
                </a:tc>
                <a:tc hMerge="1">
                  <a:txBody>
                    <a:bodyPr/>
                    <a:lstStyle/>
                    <a:p>
                      <a:endParaRPr lang="de-DE"/>
                    </a:p>
                  </a:txBody>
                  <a:tcPr/>
                </a:tc>
                <a:extLst>
                  <a:ext uri="{0D108BD9-81ED-4DB2-BD59-A6C34878D82A}">
                    <a16:rowId xmlns:a16="http://schemas.microsoft.com/office/drawing/2014/main" val="2453089751"/>
                  </a:ext>
                </a:extLst>
              </a:tr>
              <a:tr h="360000">
                <a:tc>
                  <a:txBody>
                    <a:bodyPr/>
                    <a:lstStyle/>
                    <a:p>
                      <a:pPr algn="ctr"/>
                      <a:r>
                        <a:rPr lang="de-DE" sz="900" dirty="0">
                          <a:latin typeface="Avenir Next LT Pro" panose="020B0504020202020204" pitchFamily="34" charset="77"/>
                        </a:rPr>
                        <a:t>1</a:t>
                      </a:r>
                    </a:p>
                  </a:txBody>
                  <a:tcPr anchor="ctr"/>
                </a:tc>
                <a:tc>
                  <a:txBody>
                    <a:bodyPr/>
                    <a:lstStyle/>
                    <a:p>
                      <a:pPr algn="ctr"/>
                      <a:r>
                        <a:rPr lang="de-DE" sz="900" dirty="0">
                          <a:latin typeface="Avenir Next LT Pro" panose="020B0504020202020204" pitchFamily="34" charset="77"/>
                        </a:rPr>
                        <a:t>CH</a:t>
                      </a:r>
                      <a:r>
                        <a:rPr lang="de-DE" sz="900" baseline="-25000" dirty="0">
                          <a:latin typeface="Avenir Next LT Pro" panose="020B0504020202020204" pitchFamily="34" charset="77"/>
                        </a:rPr>
                        <a:t>4</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Methan</a:t>
                      </a:r>
                    </a:p>
                  </a:txBody>
                  <a:tcPr anchor="ctr"/>
                </a:tc>
                <a:tc>
                  <a:txBody>
                    <a:bodyPr/>
                    <a:lstStyle/>
                    <a:p>
                      <a:pPr algn="ctr"/>
                      <a:endParaRPr lang="de-DE" sz="900" dirty="0">
                        <a:latin typeface="Avenir Next LT Pro" panose="020B0504020202020204" pitchFamily="34" charset="77"/>
                      </a:endParaRPr>
                    </a:p>
                  </a:txBody>
                  <a:tcPr anchor="ctr"/>
                </a:tc>
                <a:tc>
                  <a:txBody>
                    <a:bodyPr/>
                    <a:lstStyle/>
                    <a:p>
                      <a:pPr algn="ctr"/>
                      <a:endParaRPr lang="de-DE" sz="900" dirty="0">
                        <a:latin typeface="Avenir Next LT Pro" panose="020B0504020202020204" pitchFamily="34" charset="77"/>
                      </a:endParaRPr>
                    </a:p>
                  </a:txBody>
                  <a:tcPr anchor="ctr"/>
                </a:tc>
                <a:tc>
                  <a:txBody>
                    <a:bodyPr/>
                    <a:lstStyle/>
                    <a:p>
                      <a:pPr algn="ctr"/>
                      <a:endParaRPr lang="de-DE" sz="900">
                        <a:latin typeface="Avenir Next LT Pro" panose="020B0504020202020204" pitchFamily="34" charset="77"/>
                      </a:endParaRPr>
                    </a:p>
                  </a:txBody>
                  <a:tcPr anchor="ctr"/>
                </a:tc>
                <a:tc>
                  <a:txBody>
                    <a:bodyPr/>
                    <a:lstStyle/>
                    <a:p>
                      <a:pPr algn="ct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COOH</a:t>
                      </a:r>
                    </a:p>
                  </a:txBody>
                  <a:tcPr anchor="ctr"/>
                </a:tc>
                <a:tc>
                  <a:txBody>
                    <a:bodyPr/>
                    <a:lstStyle/>
                    <a:p>
                      <a:pPr algn="ctr"/>
                      <a:r>
                        <a:rPr lang="de-DE" sz="900" dirty="0">
                          <a:latin typeface="Avenir Next LT Pro" panose="020B0504020202020204" pitchFamily="34" charset="77"/>
                        </a:rPr>
                        <a:t>Methansäure</a:t>
                      </a:r>
                    </a:p>
                  </a:txBody>
                  <a:tcPr anchor="ctr"/>
                </a:tc>
                <a:tc>
                  <a:txBody>
                    <a:bodyPr/>
                    <a:lstStyle/>
                    <a:p>
                      <a:pPr algn="ctr"/>
                      <a:r>
                        <a:rPr lang="de-DE" sz="900" dirty="0">
                          <a:latin typeface="Avenir Next LT Pro" panose="020B0504020202020204" pitchFamily="34" charset="77"/>
                        </a:rPr>
                        <a:t>Ameisensäure</a:t>
                      </a:r>
                    </a:p>
                  </a:txBody>
                  <a:tcPr anchor="ctr"/>
                </a:tc>
                <a:extLst>
                  <a:ext uri="{0D108BD9-81ED-4DB2-BD59-A6C34878D82A}">
                    <a16:rowId xmlns:a16="http://schemas.microsoft.com/office/drawing/2014/main" val="3558891370"/>
                  </a:ext>
                </a:extLst>
              </a:tr>
              <a:tr h="360000">
                <a:tc>
                  <a:txBody>
                    <a:bodyPr/>
                    <a:lstStyle/>
                    <a:p>
                      <a:pPr algn="ctr"/>
                      <a:r>
                        <a:rPr lang="de-DE" sz="900" dirty="0">
                          <a:latin typeface="Avenir Next LT Pro" panose="020B0504020202020204" pitchFamily="34" charset="77"/>
                        </a:rPr>
                        <a:t>2</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2</a:t>
                      </a:r>
                      <a:r>
                        <a:rPr lang="de-DE" sz="900" dirty="0">
                          <a:latin typeface="Avenir Next LT Pro" panose="020B0504020202020204" pitchFamily="34" charset="77"/>
                        </a:rPr>
                        <a:t>H</a:t>
                      </a:r>
                      <a:r>
                        <a:rPr lang="de-DE" sz="900" baseline="-25000" dirty="0">
                          <a:latin typeface="Avenir Next LT Pro" panose="020B0504020202020204" pitchFamily="34" charset="77"/>
                        </a:rPr>
                        <a:t>6</a:t>
                      </a:r>
                    </a:p>
                  </a:txBody>
                  <a:tcPr anchor="ctr"/>
                </a:tc>
                <a:tc>
                  <a:txBody>
                    <a:bodyPr/>
                    <a:lstStyle/>
                    <a:p>
                      <a:pPr algn="ctr"/>
                      <a:r>
                        <a:rPr lang="de-DE" sz="900" dirty="0">
                          <a:latin typeface="Avenir Next LT Pro" panose="020B0504020202020204" pitchFamily="34" charset="77"/>
                        </a:rPr>
                        <a:t>Ethan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2</a:t>
                      </a:r>
                      <a:r>
                        <a:rPr lang="de-DE" sz="900" dirty="0">
                          <a:latin typeface="Avenir Next LT Pro" panose="020B0504020202020204" pitchFamily="34" charset="77"/>
                        </a:rPr>
                        <a:t>H</a:t>
                      </a:r>
                      <a:r>
                        <a:rPr lang="de-DE" sz="900" baseline="-25000" dirty="0">
                          <a:latin typeface="Avenir Next LT Pro" panose="020B0504020202020204" pitchFamily="34" charset="77"/>
                        </a:rPr>
                        <a:t>4</a:t>
                      </a:r>
                    </a:p>
                  </a:txBody>
                  <a:tcPr anchor="ctr"/>
                </a:tc>
                <a:tc>
                  <a:txBody>
                    <a:bodyPr/>
                    <a:lstStyle/>
                    <a:p>
                      <a:pPr algn="ctr"/>
                      <a:r>
                        <a:rPr lang="de-DE" sz="900" dirty="0">
                          <a:latin typeface="Avenir Next LT Pro" panose="020B0504020202020204" pitchFamily="34" charset="77"/>
                        </a:rPr>
                        <a:t>Ethen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2</a:t>
                      </a:r>
                      <a:r>
                        <a:rPr lang="de-DE" sz="900" dirty="0">
                          <a:latin typeface="Avenir Next LT Pro" panose="020B0504020202020204" pitchFamily="34" charset="77"/>
                        </a:rPr>
                        <a:t>H</a:t>
                      </a:r>
                      <a:r>
                        <a:rPr lang="de-DE" sz="900" baseline="-25000" dirty="0">
                          <a:latin typeface="Avenir Next LT Pro" panose="020B0504020202020204" pitchFamily="34" charset="77"/>
                        </a:rPr>
                        <a:t>2</a:t>
                      </a:r>
                    </a:p>
                  </a:txBody>
                  <a:tcPr anchor="ctr"/>
                </a:tc>
                <a:tc>
                  <a:txBody>
                    <a:bodyPr/>
                    <a:lstStyle/>
                    <a:p>
                      <a:pPr algn="ctr"/>
                      <a:r>
                        <a:rPr lang="de-DE" sz="900" dirty="0">
                          <a:latin typeface="Avenir Next LT Pro" panose="020B0504020202020204" pitchFamily="34" charset="77"/>
                        </a:rPr>
                        <a:t>Ethin</a:t>
                      </a:r>
                    </a:p>
                  </a:txBody>
                  <a:tcPr anchor="ctr"/>
                </a:tc>
                <a:tc>
                  <a:txBody>
                    <a:bodyPr/>
                    <a:lstStyle/>
                    <a:p>
                      <a:pPr algn="ctr"/>
                      <a:r>
                        <a:rPr lang="de-DE" sz="900" dirty="0">
                          <a:latin typeface="Avenir Next LT Pro" panose="020B0504020202020204" pitchFamily="34" charset="77"/>
                        </a:rPr>
                        <a:t>CH</a:t>
                      </a:r>
                      <a:r>
                        <a:rPr lang="de-DE" sz="900" baseline="-25000" dirty="0">
                          <a:latin typeface="Avenir Next LT Pro" panose="020B0504020202020204" pitchFamily="34" charset="77"/>
                        </a:rPr>
                        <a:t>3</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Ethansäure</a:t>
                      </a:r>
                    </a:p>
                  </a:txBody>
                  <a:tcPr anchor="ctr"/>
                </a:tc>
                <a:tc>
                  <a:txBody>
                    <a:bodyPr/>
                    <a:lstStyle/>
                    <a:p>
                      <a:pPr algn="ctr"/>
                      <a:r>
                        <a:rPr lang="de-DE" sz="900" dirty="0">
                          <a:latin typeface="Avenir Next LT Pro" panose="020B0504020202020204" pitchFamily="34" charset="77"/>
                        </a:rPr>
                        <a:t>Essigsäure</a:t>
                      </a:r>
                    </a:p>
                  </a:txBody>
                  <a:tcPr anchor="ctr"/>
                </a:tc>
                <a:extLst>
                  <a:ext uri="{0D108BD9-81ED-4DB2-BD59-A6C34878D82A}">
                    <a16:rowId xmlns:a16="http://schemas.microsoft.com/office/drawing/2014/main" val="2857132690"/>
                  </a:ext>
                </a:extLst>
              </a:tr>
              <a:tr h="360000">
                <a:tc>
                  <a:txBody>
                    <a:bodyPr/>
                    <a:lstStyle/>
                    <a:p>
                      <a:pPr algn="ctr"/>
                      <a:r>
                        <a:rPr lang="de-DE" sz="900" dirty="0">
                          <a:latin typeface="Avenir Next LT Pro" panose="020B0504020202020204" pitchFamily="34" charset="77"/>
                        </a:rPr>
                        <a:t>3</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3</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8</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Propan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3</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6</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Propen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3</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4</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Propin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2</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5</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Propansäure</a:t>
                      </a:r>
                    </a:p>
                  </a:txBody>
                  <a:tcPr anchor="ctr"/>
                </a:tc>
                <a:tc>
                  <a:txBody>
                    <a:bodyPr/>
                    <a:lstStyle/>
                    <a:p>
                      <a:pPr algn="ctr"/>
                      <a:r>
                        <a:rPr lang="de-DE" sz="900" dirty="0">
                          <a:latin typeface="Avenir Next LT Pro" panose="020B0504020202020204" pitchFamily="34" charset="77"/>
                        </a:rPr>
                        <a:t>Propionsäure</a:t>
                      </a:r>
                    </a:p>
                  </a:txBody>
                  <a:tcPr anchor="ctr"/>
                </a:tc>
                <a:extLst>
                  <a:ext uri="{0D108BD9-81ED-4DB2-BD59-A6C34878D82A}">
                    <a16:rowId xmlns:a16="http://schemas.microsoft.com/office/drawing/2014/main" val="723361237"/>
                  </a:ext>
                </a:extLst>
              </a:tr>
              <a:tr h="360000">
                <a:tc>
                  <a:txBody>
                    <a:bodyPr/>
                    <a:lstStyle/>
                    <a:p>
                      <a:pPr algn="ctr"/>
                      <a:r>
                        <a:rPr lang="de-DE" sz="900" dirty="0">
                          <a:latin typeface="Avenir Next LT Pro" panose="020B0504020202020204" pitchFamily="34" charset="77"/>
                        </a:rPr>
                        <a:t>4</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4</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10</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Butan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4</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8</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Buten</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4</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6</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Butin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3</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7</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Butansäure</a:t>
                      </a:r>
                    </a:p>
                  </a:txBody>
                  <a:tcPr anchor="ctr"/>
                </a:tc>
                <a:tc>
                  <a:txBody>
                    <a:bodyPr/>
                    <a:lstStyle/>
                    <a:p>
                      <a:pPr algn="ctr"/>
                      <a:r>
                        <a:rPr lang="de-DE" sz="900" dirty="0">
                          <a:latin typeface="Avenir Next LT Pro" panose="020B0504020202020204" pitchFamily="34" charset="77"/>
                        </a:rPr>
                        <a:t>Buttersäure</a:t>
                      </a:r>
                    </a:p>
                  </a:txBody>
                  <a:tcPr anchor="ctr"/>
                </a:tc>
                <a:extLst>
                  <a:ext uri="{0D108BD9-81ED-4DB2-BD59-A6C34878D82A}">
                    <a16:rowId xmlns:a16="http://schemas.microsoft.com/office/drawing/2014/main" val="4204255582"/>
                  </a:ext>
                </a:extLst>
              </a:tr>
              <a:tr h="360000">
                <a:tc>
                  <a:txBody>
                    <a:bodyPr/>
                    <a:lstStyle/>
                    <a:p>
                      <a:pPr algn="ctr"/>
                      <a:r>
                        <a:rPr lang="de-DE" sz="900" dirty="0">
                          <a:latin typeface="Avenir Next LT Pro" panose="020B0504020202020204" pitchFamily="34" charset="77"/>
                        </a:rPr>
                        <a:t>5</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5</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12</a:t>
                      </a:r>
                    </a:p>
                  </a:txBody>
                  <a:tcPr anchor="ctr"/>
                </a:tc>
                <a:tc>
                  <a:txBody>
                    <a:bodyPr/>
                    <a:lstStyle/>
                    <a:p>
                      <a:pPr algn="ctr"/>
                      <a:r>
                        <a:rPr lang="de-DE" sz="900" dirty="0">
                          <a:latin typeface="Avenir Next LT Pro" panose="020B0504020202020204" pitchFamily="34" charset="77"/>
                        </a:rPr>
                        <a:t>Pentan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5</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10</a:t>
                      </a:r>
                    </a:p>
                  </a:txBody>
                  <a:tcPr anchor="ctr"/>
                </a:tc>
                <a:tc>
                  <a:txBody>
                    <a:bodyPr/>
                    <a:lstStyle/>
                    <a:p>
                      <a:pPr algn="ctr"/>
                      <a:r>
                        <a:rPr lang="de-DE" sz="900" dirty="0">
                          <a:latin typeface="Avenir Next LT Pro" panose="020B0504020202020204" pitchFamily="34" charset="77"/>
                        </a:rPr>
                        <a:t>Penten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5</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8</a:t>
                      </a:r>
                    </a:p>
                  </a:txBody>
                  <a:tcPr anchor="ctr"/>
                </a:tc>
                <a:tc>
                  <a:txBody>
                    <a:bodyPr/>
                    <a:lstStyle/>
                    <a:p>
                      <a:pPr algn="ctr"/>
                      <a:r>
                        <a:rPr lang="de-DE" sz="900" dirty="0">
                          <a:latin typeface="Avenir Next LT Pro" panose="020B0504020202020204" pitchFamily="34" charset="77"/>
                        </a:rPr>
                        <a:t>Pentin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4</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9</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Pentansäure</a:t>
                      </a:r>
                    </a:p>
                  </a:txBody>
                  <a:tcPr anchor="ctr"/>
                </a:tc>
                <a:tc>
                  <a:txBody>
                    <a:bodyPr/>
                    <a:lstStyle/>
                    <a:p>
                      <a:pPr algn="ctr"/>
                      <a:r>
                        <a:rPr lang="de-DE" sz="900" dirty="0">
                          <a:latin typeface="Avenir Next LT Pro" panose="020B0504020202020204" pitchFamily="34" charset="77"/>
                        </a:rPr>
                        <a:t>Valeriansäure</a:t>
                      </a:r>
                    </a:p>
                  </a:txBody>
                  <a:tcPr anchor="ctr"/>
                </a:tc>
                <a:extLst>
                  <a:ext uri="{0D108BD9-81ED-4DB2-BD59-A6C34878D82A}">
                    <a16:rowId xmlns:a16="http://schemas.microsoft.com/office/drawing/2014/main" val="1157819819"/>
                  </a:ext>
                </a:extLst>
              </a:tr>
              <a:tr h="360000">
                <a:tc>
                  <a:txBody>
                    <a:bodyPr/>
                    <a:lstStyle/>
                    <a:p>
                      <a:pPr algn="ctr"/>
                      <a:r>
                        <a:rPr lang="de-DE" sz="900" dirty="0">
                          <a:latin typeface="Avenir Next LT Pro" panose="020B0504020202020204" pitchFamily="34" charset="77"/>
                        </a:rPr>
                        <a:t>6</a:t>
                      </a:r>
                    </a:p>
                  </a:txBody>
                  <a:tcPr anchor="ctr"/>
                </a:tc>
                <a:tc>
                  <a:txBody>
                    <a:bodyPr/>
                    <a:lstStyle/>
                    <a:p>
                      <a:pPr algn="ctr"/>
                      <a:r>
                        <a:rPr lang="de-DE" sz="900" baseline="0" dirty="0">
                          <a:latin typeface="Avenir Next LT Pro" panose="020B0504020202020204" pitchFamily="34" charset="77"/>
                        </a:rPr>
                        <a:t>C</a:t>
                      </a:r>
                      <a:r>
                        <a:rPr lang="de-DE" sz="900" baseline="-25000" dirty="0">
                          <a:latin typeface="Avenir Next LT Pro" panose="020B0504020202020204" pitchFamily="34" charset="77"/>
                        </a:rPr>
                        <a:t>6</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14</a:t>
                      </a:r>
                      <a:endParaRPr lang="de-DE" sz="900" baseline="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Hexan</a:t>
                      </a:r>
                    </a:p>
                  </a:txBody>
                  <a:tcPr anchor="ctr"/>
                </a:tc>
                <a:tc>
                  <a:txBody>
                    <a:bodyPr/>
                    <a:lstStyle/>
                    <a:p>
                      <a:pPr algn="ctr"/>
                      <a:r>
                        <a:rPr lang="de-DE" sz="900" baseline="0" dirty="0">
                          <a:latin typeface="Avenir Next LT Pro" panose="020B0504020202020204" pitchFamily="34" charset="77"/>
                        </a:rPr>
                        <a:t>C</a:t>
                      </a:r>
                      <a:r>
                        <a:rPr lang="de-DE" sz="900" baseline="-25000" dirty="0">
                          <a:latin typeface="Avenir Next LT Pro" panose="020B0504020202020204" pitchFamily="34" charset="77"/>
                        </a:rPr>
                        <a:t>6</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12</a:t>
                      </a:r>
                      <a:endParaRPr lang="de-DE" sz="900" baseline="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Hexen</a:t>
                      </a:r>
                    </a:p>
                  </a:txBody>
                  <a:tcPr anchor="ctr"/>
                </a:tc>
                <a:tc>
                  <a:txBody>
                    <a:bodyPr/>
                    <a:lstStyle/>
                    <a:p>
                      <a:pPr algn="ctr"/>
                      <a:r>
                        <a:rPr lang="de-DE" sz="900" baseline="0" dirty="0">
                          <a:latin typeface="Avenir Next LT Pro" panose="020B0504020202020204" pitchFamily="34" charset="77"/>
                        </a:rPr>
                        <a:t>C</a:t>
                      </a:r>
                      <a:r>
                        <a:rPr lang="de-DE" sz="900" baseline="-25000" dirty="0">
                          <a:latin typeface="Avenir Next LT Pro" panose="020B0504020202020204" pitchFamily="34" charset="77"/>
                        </a:rPr>
                        <a:t>6</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10</a:t>
                      </a:r>
                      <a:endParaRPr lang="de-DE" sz="900" baseline="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Hexin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5</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11</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Hexansäure</a:t>
                      </a:r>
                    </a:p>
                  </a:txBody>
                  <a:tcPr anchor="ctr"/>
                </a:tc>
                <a:tc>
                  <a:txBody>
                    <a:bodyPr/>
                    <a:lstStyle/>
                    <a:p>
                      <a:pPr algn="ctr"/>
                      <a:r>
                        <a:rPr lang="de-DE" sz="900" dirty="0">
                          <a:latin typeface="Avenir Next LT Pro" panose="020B0504020202020204" pitchFamily="34" charset="77"/>
                        </a:rPr>
                        <a:t>Capronsäure</a:t>
                      </a:r>
                    </a:p>
                  </a:txBody>
                  <a:tcPr anchor="ctr"/>
                </a:tc>
                <a:extLst>
                  <a:ext uri="{0D108BD9-81ED-4DB2-BD59-A6C34878D82A}">
                    <a16:rowId xmlns:a16="http://schemas.microsoft.com/office/drawing/2014/main" val="3175088269"/>
                  </a:ext>
                </a:extLst>
              </a:tr>
              <a:tr h="360000">
                <a:tc>
                  <a:txBody>
                    <a:bodyPr/>
                    <a:lstStyle/>
                    <a:p>
                      <a:pPr algn="ctr"/>
                      <a:r>
                        <a:rPr lang="de-DE" sz="900" dirty="0">
                          <a:latin typeface="Avenir Next LT Pro" panose="020B0504020202020204" pitchFamily="34" charset="77"/>
                        </a:rPr>
                        <a:t>7</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7</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16</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Heptan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7</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14</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Hepten</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7</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12</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Heptin</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6</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13</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Heptansäure</a:t>
                      </a:r>
                    </a:p>
                  </a:txBody>
                  <a:tcPr anchor="ctr"/>
                </a:tc>
                <a:tc>
                  <a:txBody>
                    <a:bodyPr/>
                    <a:lstStyle/>
                    <a:p>
                      <a:pPr algn="ctr"/>
                      <a:endParaRPr lang="de-DE" sz="900" dirty="0">
                        <a:latin typeface="Avenir Next LT Pro" panose="020B0504020202020204" pitchFamily="34" charset="77"/>
                      </a:endParaRPr>
                    </a:p>
                  </a:txBody>
                  <a:tcPr anchor="ctr"/>
                </a:tc>
                <a:extLst>
                  <a:ext uri="{0D108BD9-81ED-4DB2-BD59-A6C34878D82A}">
                    <a16:rowId xmlns:a16="http://schemas.microsoft.com/office/drawing/2014/main" val="2567155329"/>
                  </a:ext>
                </a:extLst>
              </a:tr>
              <a:tr h="360000">
                <a:tc>
                  <a:txBody>
                    <a:bodyPr/>
                    <a:lstStyle/>
                    <a:p>
                      <a:pPr algn="ctr"/>
                      <a:r>
                        <a:rPr lang="de-DE" sz="900" dirty="0">
                          <a:latin typeface="Avenir Next LT Pro" panose="020B0504020202020204" pitchFamily="34" charset="77"/>
                        </a:rPr>
                        <a:t>8</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8</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18</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Octan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8</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16</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Octen</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8</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14</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Octin</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7</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15</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Octansäure</a:t>
                      </a:r>
                    </a:p>
                  </a:txBody>
                  <a:tcPr anchor="ctr"/>
                </a:tc>
                <a:tc>
                  <a:txBody>
                    <a:bodyPr/>
                    <a:lstStyle/>
                    <a:p>
                      <a:pPr algn="ctr"/>
                      <a:endParaRPr lang="de-DE" sz="900" dirty="0">
                        <a:latin typeface="Avenir Next LT Pro" panose="020B0504020202020204" pitchFamily="34" charset="77"/>
                      </a:endParaRPr>
                    </a:p>
                  </a:txBody>
                  <a:tcPr anchor="ctr"/>
                </a:tc>
                <a:extLst>
                  <a:ext uri="{0D108BD9-81ED-4DB2-BD59-A6C34878D82A}">
                    <a16:rowId xmlns:a16="http://schemas.microsoft.com/office/drawing/2014/main" val="1193105771"/>
                  </a:ext>
                </a:extLst>
              </a:tr>
              <a:tr h="360000">
                <a:tc>
                  <a:txBody>
                    <a:bodyPr/>
                    <a:lstStyle/>
                    <a:p>
                      <a:pPr algn="ctr"/>
                      <a:r>
                        <a:rPr lang="de-DE" sz="900" dirty="0">
                          <a:latin typeface="Avenir Next LT Pro" panose="020B0504020202020204" pitchFamily="34" charset="77"/>
                        </a:rPr>
                        <a:t>9</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9</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20</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Nonan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9</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18</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Nonen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9</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16</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Nonin</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8</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17</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Nonansäure</a:t>
                      </a:r>
                    </a:p>
                  </a:txBody>
                  <a:tcPr anchor="ctr"/>
                </a:tc>
                <a:tc>
                  <a:txBody>
                    <a:bodyPr/>
                    <a:lstStyle/>
                    <a:p>
                      <a:pPr algn="ctr"/>
                      <a:endParaRPr lang="de-DE" sz="900" dirty="0">
                        <a:latin typeface="Avenir Next LT Pro" panose="020B0504020202020204" pitchFamily="34" charset="77"/>
                      </a:endParaRPr>
                    </a:p>
                  </a:txBody>
                  <a:tcPr anchor="ctr"/>
                </a:tc>
                <a:extLst>
                  <a:ext uri="{0D108BD9-81ED-4DB2-BD59-A6C34878D82A}">
                    <a16:rowId xmlns:a16="http://schemas.microsoft.com/office/drawing/2014/main" val="3710811336"/>
                  </a:ext>
                </a:extLst>
              </a:tr>
              <a:tr h="360000">
                <a:tc>
                  <a:txBody>
                    <a:bodyPr/>
                    <a:lstStyle/>
                    <a:p>
                      <a:pPr algn="ctr"/>
                      <a:r>
                        <a:rPr lang="de-DE" sz="900" dirty="0">
                          <a:latin typeface="Avenir Next LT Pro" panose="020B0504020202020204" pitchFamily="34" charset="77"/>
                        </a:rPr>
                        <a:t>10</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10</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22</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Decan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10</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20</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Decen</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10</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18</a:t>
                      </a:r>
                      <a:endParaRPr lang="de-DE" sz="900" dirty="0">
                        <a:latin typeface="Avenir Next LT Pro" panose="020B0504020202020204" pitchFamily="34" charset="77"/>
                      </a:endParaRPr>
                    </a:p>
                  </a:txBody>
                  <a:tcPr anchor="ctr"/>
                </a:tc>
                <a:tc>
                  <a:txBody>
                    <a:bodyPr/>
                    <a:lstStyle/>
                    <a:p>
                      <a:pPr algn="ctr"/>
                      <a:r>
                        <a:rPr lang="de-DE" sz="900" dirty="0">
                          <a:latin typeface="Avenir Next LT Pro" panose="020B0504020202020204" pitchFamily="34" charset="77"/>
                        </a:rPr>
                        <a:t>Decin</a:t>
                      </a:r>
                    </a:p>
                  </a:txBody>
                  <a:tcPr anchor="ctr"/>
                </a:tc>
                <a:tc>
                  <a:txBody>
                    <a:bodyPr/>
                    <a:lstStyle/>
                    <a:p>
                      <a:pPr algn="ctr"/>
                      <a:r>
                        <a:rPr lang="de-DE" sz="900" dirty="0">
                          <a:latin typeface="Avenir Next LT Pro" panose="020B0504020202020204" pitchFamily="34" charset="77"/>
                        </a:rPr>
                        <a:t>C</a:t>
                      </a:r>
                      <a:r>
                        <a:rPr lang="de-DE" sz="900" baseline="-25000" dirty="0">
                          <a:latin typeface="Avenir Next LT Pro" panose="020B0504020202020204" pitchFamily="34" charset="77"/>
                        </a:rPr>
                        <a:t>9</a:t>
                      </a:r>
                      <a:r>
                        <a:rPr lang="de-DE" sz="900" baseline="0" dirty="0">
                          <a:latin typeface="Avenir Next LT Pro" panose="020B0504020202020204" pitchFamily="34" charset="77"/>
                        </a:rPr>
                        <a:t>H</a:t>
                      </a:r>
                      <a:r>
                        <a:rPr lang="de-DE" sz="900" baseline="-25000" dirty="0">
                          <a:latin typeface="Avenir Next LT Pro" panose="020B0504020202020204" pitchFamily="34" charset="77"/>
                        </a:rPr>
                        <a:t>19</a:t>
                      </a:r>
                      <a:r>
                        <a:rPr lang="de-DE" sz="900" baseline="0" dirty="0">
                          <a:latin typeface="Avenir Next LT Pro" panose="020B0504020202020204" pitchFamily="34" charset="77"/>
                        </a:rPr>
                        <a:t>COOH</a:t>
                      </a:r>
                      <a:endParaRPr lang="de-DE" sz="900" dirty="0">
                        <a:latin typeface="Avenir Next LT Pro" panose="020B0504020202020204" pitchFamily="34" charset="77"/>
                      </a:endParaRPr>
                    </a:p>
                  </a:txBody>
                  <a:tcPr anchor="ctr"/>
                </a:tc>
                <a:tc>
                  <a:txBody>
                    <a:bodyPr/>
                    <a:lstStyle/>
                    <a:p>
                      <a:pPr algn="ctr"/>
                      <a:r>
                        <a:rPr lang="de-DE" sz="900" dirty="0" err="1">
                          <a:latin typeface="Avenir Next LT Pro" panose="020B0504020202020204" pitchFamily="34" charset="77"/>
                        </a:rPr>
                        <a:t>Decansäure</a:t>
                      </a:r>
                      <a:endParaRPr lang="de-DE" sz="900" dirty="0">
                        <a:latin typeface="Avenir Next LT Pro" panose="020B0504020202020204" pitchFamily="34" charset="77"/>
                      </a:endParaRPr>
                    </a:p>
                  </a:txBody>
                  <a:tcPr anchor="ctr"/>
                </a:tc>
                <a:tc>
                  <a:txBody>
                    <a:bodyPr/>
                    <a:lstStyle/>
                    <a:p>
                      <a:pPr algn="ctr"/>
                      <a:endParaRPr lang="de-DE" sz="900" dirty="0">
                        <a:latin typeface="Avenir Next LT Pro" panose="020B0504020202020204" pitchFamily="34" charset="77"/>
                      </a:endParaRPr>
                    </a:p>
                  </a:txBody>
                  <a:tcPr anchor="ctr"/>
                </a:tc>
                <a:extLst>
                  <a:ext uri="{0D108BD9-81ED-4DB2-BD59-A6C34878D82A}">
                    <a16:rowId xmlns:a16="http://schemas.microsoft.com/office/drawing/2014/main" val="3321954404"/>
                  </a:ext>
                </a:extLst>
              </a:tr>
            </a:tbl>
          </a:graphicData>
        </a:graphic>
      </p:graphicFrame>
    </p:spTree>
    <p:extLst>
      <p:ext uri="{BB962C8B-B14F-4D97-AF65-F5344CB8AC3E}">
        <p14:creationId xmlns:p14="http://schemas.microsoft.com/office/powerpoint/2010/main" val="26994320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0AACD364-703F-120F-51BF-68612EDAF3DD}"/>
              </a:ext>
            </a:extLst>
          </p:cNvPr>
          <p:cNvSpPr>
            <a:spLocks noGrp="1"/>
          </p:cNvSpPr>
          <p:nvPr>
            <p:ph type="body" sz="quarter" idx="13"/>
          </p:nvPr>
        </p:nvSpPr>
        <p:spPr/>
        <p:txBody>
          <a:bodyPr/>
          <a:lstStyle/>
          <a:p>
            <a:r>
              <a:rPr lang="de-DE" dirty="0"/>
              <a:t>Alkane können auch als </a:t>
            </a:r>
            <a:r>
              <a:rPr lang="de-DE" b="1" dirty="0"/>
              <a:t>ringförmige Moleküle</a:t>
            </a:r>
            <a:r>
              <a:rPr lang="de-DE" dirty="0"/>
              <a:t> auftreten.</a:t>
            </a:r>
          </a:p>
          <a:p>
            <a:r>
              <a:rPr lang="de-DE" dirty="0"/>
              <a:t>Cyclische Alkane haben eine </a:t>
            </a:r>
            <a:r>
              <a:rPr lang="de-DE" b="1" dirty="0"/>
              <a:t>ähnliche </a:t>
            </a:r>
            <a:r>
              <a:rPr lang="de-DE" dirty="0">
                <a:solidFill>
                  <a:schemeClr val="accent6"/>
                </a:solidFill>
              </a:rPr>
              <a:t>(</a:t>
            </a:r>
            <a:r>
              <a:rPr lang="de-DE" dirty="0" err="1">
                <a:solidFill>
                  <a:schemeClr val="accent6"/>
                </a:solidFill>
              </a:rPr>
              <a:t>Un</a:t>
            </a:r>
            <a:r>
              <a:rPr lang="de-DE" dirty="0">
                <a:solidFill>
                  <a:schemeClr val="accent6"/>
                </a:solidFill>
              </a:rPr>
              <a:t>)</a:t>
            </a:r>
            <a:r>
              <a:rPr lang="de-DE" b="1" dirty="0"/>
              <a:t>Reaktivität </a:t>
            </a:r>
            <a:r>
              <a:rPr lang="de-DE" dirty="0"/>
              <a:t>wie </a:t>
            </a:r>
            <a:r>
              <a:rPr lang="de-DE" b="1" dirty="0"/>
              <a:t>Alkane</a:t>
            </a:r>
            <a:r>
              <a:rPr lang="de-DE" dirty="0"/>
              <a:t>. </a:t>
            </a:r>
            <a:r>
              <a:rPr lang="de-DE" sz="1200" dirty="0">
                <a:solidFill>
                  <a:schemeClr val="accent6"/>
                </a:solidFill>
              </a:rPr>
              <a:t>(Also bitte cyclische </a:t>
            </a:r>
            <a:r>
              <a:rPr lang="de-DE" sz="1200" dirty="0" err="1">
                <a:solidFill>
                  <a:schemeClr val="accent6"/>
                </a:solidFill>
              </a:rPr>
              <a:t>aliphaten</a:t>
            </a:r>
            <a:r>
              <a:rPr lang="de-DE" sz="1200" dirty="0">
                <a:solidFill>
                  <a:schemeClr val="accent6"/>
                </a:solidFill>
              </a:rPr>
              <a:t> (!) nicht unbedingt als was Besonderes behandeln)</a:t>
            </a:r>
            <a:endParaRPr lang="de-DE" dirty="0"/>
          </a:p>
          <a:p>
            <a:endParaRPr lang="de-DE" dirty="0"/>
          </a:p>
          <a:p>
            <a:r>
              <a:rPr lang="de-DE" dirty="0"/>
              <a:t>Die </a:t>
            </a:r>
            <a:r>
              <a:rPr lang="de-DE" b="1" dirty="0"/>
              <a:t>Besonderheit</a:t>
            </a:r>
            <a:r>
              <a:rPr lang="de-DE" dirty="0"/>
              <a:t> der </a:t>
            </a:r>
            <a:r>
              <a:rPr lang="de-DE" dirty="0" err="1"/>
              <a:t>Cyclen</a:t>
            </a:r>
            <a:r>
              <a:rPr lang="de-DE" dirty="0"/>
              <a:t> liegt in der </a:t>
            </a:r>
            <a:r>
              <a:rPr lang="de-DE" b="1" dirty="0"/>
              <a:t>Ringspannung</a:t>
            </a:r>
            <a:r>
              <a:rPr lang="de-DE" dirty="0"/>
              <a:t>. Der </a:t>
            </a:r>
            <a:r>
              <a:rPr lang="de-DE" b="1" dirty="0"/>
              <a:t>ideale Bindungswinkel </a:t>
            </a:r>
            <a:r>
              <a:rPr lang="de-DE" dirty="0"/>
              <a:t>in einem Alkan liegt bei 109°. Um einen Ring zu bilden, muss oft davon </a:t>
            </a:r>
            <a:r>
              <a:rPr lang="de-DE" b="1" dirty="0"/>
              <a:t>abgewichen</a:t>
            </a:r>
            <a:r>
              <a:rPr lang="de-DE" dirty="0"/>
              <a:t> werden. Das macht vor allem die kleinen Moleküle </a:t>
            </a:r>
            <a:r>
              <a:rPr lang="de-DE" b="1" dirty="0"/>
              <a:t>instabiler </a:t>
            </a:r>
            <a:r>
              <a:rPr lang="de-DE" dirty="0"/>
              <a:t>und </a:t>
            </a:r>
            <a:r>
              <a:rPr lang="de-DE" b="1" dirty="0"/>
              <a:t>reaktiver</a:t>
            </a:r>
            <a:r>
              <a:rPr lang="de-DE" dirty="0"/>
              <a:t>.</a:t>
            </a:r>
          </a:p>
          <a:p>
            <a:endParaRPr lang="de-DE" dirty="0"/>
          </a:p>
          <a:p>
            <a:pPr marL="0" indent="0">
              <a:buNone/>
            </a:pPr>
            <a:r>
              <a:rPr lang="de-DE" b="1" dirty="0"/>
              <a:t>Kleine Cycloalkane</a:t>
            </a:r>
          </a:p>
          <a:p>
            <a:r>
              <a:rPr lang="de-DE" dirty="0"/>
              <a:t>Cyclopropan: In einem Dreieck ist eigentlich ein Bindungswinkel von 60° zu erwarten, was eine </a:t>
            </a:r>
            <a:r>
              <a:rPr lang="de-DE" b="1" dirty="0"/>
              <a:t>hohe Ringspannung und Reaktivität </a:t>
            </a:r>
            <a:r>
              <a:rPr lang="de-DE" dirty="0"/>
              <a:t>zur Folge hätte. </a:t>
            </a:r>
            <a:r>
              <a:rPr lang="de-DE" sz="1200" dirty="0">
                <a:solidFill>
                  <a:schemeClr val="accent6"/>
                </a:solidFill>
              </a:rPr>
              <a:t>In der Realität ist die Abweichung zum Tetraeder nicht ganz so groß, man geht eher davon aus, dass sich hier besondere Orbitale ausbilden.</a:t>
            </a:r>
          </a:p>
          <a:p>
            <a:r>
              <a:rPr lang="de-DE" dirty="0">
                <a:solidFill>
                  <a:schemeClr val="tx2"/>
                </a:solidFill>
              </a:rPr>
              <a:t>Cyclobutan: Cyclobutan ist schon wesentlich stabiler als Cyclopropan. In einem Rechteck ist eigentlich ein Bindungswinkel von 90° zu erwarten, jedoch findet </a:t>
            </a:r>
            <a:r>
              <a:rPr lang="de-DE" b="1" dirty="0">
                <a:solidFill>
                  <a:schemeClr val="tx2"/>
                </a:solidFill>
              </a:rPr>
              <a:t>eine Annäherung an den Tetraederwinkel </a:t>
            </a:r>
            <a:r>
              <a:rPr lang="de-DE" dirty="0">
                <a:solidFill>
                  <a:schemeClr val="tx2"/>
                </a:solidFill>
              </a:rPr>
              <a:t>durch die Bildung einer besonderen Raumstruktur („</a:t>
            </a:r>
            <a:r>
              <a:rPr lang="de-DE" b="1" dirty="0">
                <a:solidFill>
                  <a:schemeClr val="tx2"/>
                </a:solidFill>
              </a:rPr>
              <a:t>Rausklappen aus der Ebene</a:t>
            </a:r>
            <a:r>
              <a:rPr lang="de-DE" dirty="0">
                <a:solidFill>
                  <a:schemeClr val="tx2"/>
                </a:solidFill>
              </a:rPr>
              <a:t>“) statt.</a:t>
            </a:r>
          </a:p>
          <a:p>
            <a:endParaRPr lang="de-DE" sz="1800" dirty="0"/>
          </a:p>
          <a:p>
            <a:pPr marL="0" indent="0">
              <a:buNone/>
            </a:pPr>
            <a:r>
              <a:rPr lang="de-DE" b="1" dirty="0"/>
              <a:t>Normale Cycloalkane</a:t>
            </a:r>
          </a:p>
          <a:p>
            <a:r>
              <a:rPr lang="de-DE" dirty="0"/>
              <a:t>Cyclopentan: hier liegt durch die sogenannte „</a:t>
            </a:r>
            <a:r>
              <a:rPr lang="de-DE" b="1" dirty="0"/>
              <a:t>Briefumschlag</a:t>
            </a:r>
            <a:r>
              <a:rPr lang="de-DE" dirty="0"/>
              <a:t>“ – </a:t>
            </a:r>
            <a:r>
              <a:rPr lang="de-DE" dirty="0" err="1"/>
              <a:t>Konformation</a:t>
            </a:r>
            <a:r>
              <a:rPr lang="de-DE" dirty="0"/>
              <a:t> </a:t>
            </a:r>
            <a:r>
              <a:rPr lang="de-DE" b="1" dirty="0"/>
              <a:t>kaum</a:t>
            </a:r>
            <a:r>
              <a:rPr lang="de-DE" dirty="0"/>
              <a:t> noch eine </a:t>
            </a:r>
            <a:r>
              <a:rPr lang="de-DE" b="1" dirty="0"/>
              <a:t>Ringspannung</a:t>
            </a:r>
            <a:r>
              <a:rPr lang="de-DE" dirty="0"/>
              <a:t> vor. Dadurch verhält sich Cyclopentan weitestgehend </a:t>
            </a:r>
            <a:r>
              <a:rPr lang="de-DE" b="1" dirty="0"/>
              <a:t>wie ein lineares Alkan</a:t>
            </a:r>
            <a:r>
              <a:rPr lang="de-DE" dirty="0"/>
              <a:t>.</a:t>
            </a:r>
          </a:p>
          <a:p>
            <a:r>
              <a:rPr lang="de-DE" dirty="0"/>
              <a:t>Cyclohexan: hier wird an allen C – Atomen durch die Sesselform ein beinahe idealer Tetraederwinkel eingenommen. </a:t>
            </a:r>
          </a:p>
          <a:p>
            <a:r>
              <a:rPr lang="de-DE" b="1" dirty="0"/>
              <a:t>Fünf- und Sechsringe sind besonders stabil</a:t>
            </a:r>
          </a:p>
          <a:p>
            <a:endParaRPr lang="de-DE" dirty="0"/>
          </a:p>
          <a:p>
            <a:pPr marL="0" indent="0">
              <a:buNone/>
            </a:pPr>
            <a:endParaRPr lang="de-DE" sz="1800" dirty="0"/>
          </a:p>
          <a:p>
            <a:r>
              <a:rPr lang="de-DE" dirty="0"/>
              <a:t>Bei größeren Ringen rückt die Ringspannung weiter in den Hintergrund, jedoch sind Ringe der Größe 7 – 12 etwas instabiler als Fünf- und Sechsringe</a:t>
            </a:r>
          </a:p>
        </p:txBody>
      </p:sp>
      <p:pic>
        <p:nvPicPr>
          <p:cNvPr id="13" name="Grafik 12">
            <a:extLst>
              <a:ext uri="{FF2B5EF4-FFF2-40B4-BE49-F238E27FC236}">
                <a16:creationId xmlns:a16="http://schemas.microsoft.com/office/drawing/2014/main" id="{3246BBAC-8B3B-AB59-6E51-826CC7D05A47}"/>
              </a:ext>
            </a:extLst>
          </p:cNvPr>
          <p:cNvPicPr>
            <a:picLocks noChangeAspect="1"/>
          </p:cNvPicPr>
          <p:nvPr/>
        </p:nvPicPr>
        <p:blipFill rotWithShape="1">
          <a:blip r:embed="rId2"/>
          <a:srcRect l="11485" t="2539" r="13333" b="6398"/>
          <a:stretch/>
        </p:blipFill>
        <p:spPr>
          <a:xfrm rot="16200000">
            <a:off x="7326463" y="4812883"/>
            <a:ext cx="937096" cy="1468864"/>
          </a:xfrm>
          <a:prstGeom prst="rect">
            <a:avLst/>
          </a:prstGeom>
        </p:spPr>
      </p:pic>
      <p:pic>
        <p:nvPicPr>
          <p:cNvPr id="4" name="Grafik 3">
            <a:extLst>
              <a:ext uri="{FF2B5EF4-FFF2-40B4-BE49-F238E27FC236}">
                <a16:creationId xmlns:a16="http://schemas.microsoft.com/office/drawing/2014/main" id="{A40B784E-113A-DC22-FD1F-17F37FB2809E}"/>
              </a:ext>
            </a:extLst>
          </p:cNvPr>
          <p:cNvPicPr>
            <a:picLocks noChangeAspect="1"/>
          </p:cNvPicPr>
          <p:nvPr/>
        </p:nvPicPr>
        <p:blipFill rotWithShape="1">
          <a:blip r:embed="rId3"/>
          <a:srcRect l="21404" t="3839" r="19875"/>
          <a:stretch/>
        </p:blipFill>
        <p:spPr>
          <a:xfrm rot="16200000">
            <a:off x="8923682" y="3108707"/>
            <a:ext cx="861394" cy="1825484"/>
          </a:xfrm>
          <a:prstGeom prst="rect">
            <a:avLst/>
          </a:prstGeom>
        </p:spPr>
      </p:pic>
      <p:sp>
        <p:nvSpPr>
          <p:cNvPr id="2" name="Titel 1">
            <a:extLst>
              <a:ext uri="{FF2B5EF4-FFF2-40B4-BE49-F238E27FC236}">
                <a16:creationId xmlns:a16="http://schemas.microsoft.com/office/drawing/2014/main" id="{B60B8106-4E04-F159-049B-665310CEBEDE}"/>
              </a:ext>
            </a:extLst>
          </p:cNvPr>
          <p:cNvSpPr>
            <a:spLocks noGrp="1"/>
          </p:cNvSpPr>
          <p:nvPr>
            <p:ph type="title"/>
          </p:nvPr>
        </p:nvSpPr>
        <p:spPr/>
        <p:txBody>
          <a:bodyPr/>
          <a:lstStyle/>
          <a:p>
            <a:r>
              <a:rPr lang="de-DE" dirty="0"/>
              <a:t>Cyclische Kohlenwasserstoffe</a:t>
            </a:r>
          </a:p>
        </p:txBody>
      </p:sp>
      <p:sp>
        <p:nvSpPr>
          <p:cNvPr id="9" name="Datumsplatzhalter 8">
            <a:extLst>
              <a:ext uri="{FF2B5EF4-FFF2-40B4-BE49-F238E27FC236}">
                <a16:creationId xmlns:a16="http://schemas.microsoft.com/office/drawing/2014/main" id="{67C7D2D1-12DE-9B0E-10DC-D93D3ECE226D}"/>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BFD28C2A-F32D-36C7-B331-CA9392CE2E0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861677FC-3A9D-C819-BF4F-629F54A23C3F}"/>
              </a:ext>
            </a:extLst>
          </p:cNvPr>
          <p:cNvSpPr>
            <a:spLocks noGrp="1"/>
          </p:cNvSpPr>
          <p:nvPr>
            <p:ph type="sldNum" sz="quarter" idx="16"/>
          </p:nvPr>
        </p:nvSpPr>
        <p:spPr/>
        <p:txBody>
          <a:bodyPr/>
          <a:lstStyle/>
          <a:p>
            <a:fld id="{6FBDD224-CFE5-420E-A51B-C49F1872CE04}" type="slidenum">
              <a:rPr lang="de-DE" altLang="de-DE" smtClean="0"/>
              <a:pPr/>
              <a:t>104</a:t>
            </a:fld>
            <a:endParaRPr lang="de-DE" altLang="de-DE"/>
          </a:p>
        </p:txBody>
      </p:sp>
      <p:sp>
        <p:nvSpPr>
          <p:cNvPr id="6" name="Textfeld 5">
            <a:extLst>
              <a:ext uri="{FF2B5EF4-FFF2-40B4-BE49-F238E27FC236}">
                <a16:creationId xmlns:a16="http://schemas.microsoft.com/office/drawing/2014/main" id="{7C0F8393-D19C-89C5-8E71-7C6B45763332}"/>
              </a:ext>
            </a:extLst>
          </p:cNvPr>
          <p:cNvSpPr txBox="1"/>
          <p:nvPr/>
        </p:nvSpPr>
        <p:spPr>
          <a:xfrm rot="16200000">
            <a:off x="10536866" y="4772800"/>
            <a:ext cx="269779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Beyer/Walter </a:t>
            </a:r>
            <a:r>
              <a:rPr lang="de-DE" sz="700" i="1" dirty="0">
                <a:solidFill>
                  <a:schemeClr val="bg1">
                    <a:lumMod val="50000"/>
                  </a:schemeClr>
                </a:solidFill>
                <a:latin typeface="Avenir Next LT Pro" panose="020B0504020202020204" pitchFamily="34" charset="77"/>
              </a:rPr>
              <a:t>Organische Chemie;</a:t>
            </a:r>
            <a:r>
              <a:rPr lang="de-DE" sz="700" dirty="0">
                <a:solidFill>
                  <a:schemeClr val="bg1">
                    <a:lumMod val="50000"/>
                  </a:schemeClr>
                </a:solidFill>
                <a:latin typeface="Avenir Next LT Pro" panose="020B0504020202020204" pitchFamily="34" charset="77"/>
              </a:rPr>
              <a:t> Hirzel Verlag, 25. Auflage</a:t>
            </a:r>
          </a:p>
        </p:txBody>
      </p:sp>
      <p:pic>
        <p:nvPicPr>
          <p:cNvPr id="11" name="Grafik 10">
            <a:extLst>
              <a:ext uri="{FF2B5EF4-FFF2-40B4-BE49-F238E27FC236}">
                <a16:creationId xmlns:a16="http://schemas.microsoft.com/office/drawing/2014/main" id="{366F4D65-F3E3-31E5-BEC0-8770C276DE72}"/>
              </a:ext>
            </a:extLst>
          </p:cNvPr>
          <p:cNvPicPr>
            <a:picLocks noChangeAspect="1"/>
          </p:cNvPicPr>
          <p:nvPr/>
        </p:nvPicPr>
        <p:blipFill rotWithShape="1">
          <a:blip r:embed="rId4"/>
          <a:srcRect l="31914" t="51059" r="27825" b="11453"/>
          <a:stretch/>
        </p:blipFill>
        <p:spPr>
          <a:xfrm rot="16200000">
            <a:off x="9775824" y="4598352"/>
            <a:ext cx="1219007" cy="1468864"/>
          </a:xfrm>
          <a:prstGeom prst="rect">
            <a:avLst/>
          </a:prstGeom>
        </p:spPr>
      </p:pic>
    </p:spTree>
    <p:extLst>
      <p:ext uri="{BB962C8B-B14F-4D97-AF65-F5344CB8AC3E}">
        <p14:creationId xmlns:p14="http://schemas.microsoft.com/office/powerpoint/2010/main" val="33673799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21D08DA-521B-7063-2477-AF7E5113F99E}"/>
              </a:ext>
            </a:extLst>
          </p:cNvPr>
          <p:cNvSpPr txBox="1">
            <a:spLocks/>
          </p:cNvSpPr>
          <p:nvPr/>
        </p:nvSpPr>
        <p:spPr>
          <a:xfrm>
            <a:off x="442913" y="980728"/>
            <a:ext cx="11341099" cy="5220049"/>
          </a:xfrm>
          <a:prstGeom prst="rect">
            <a:avLst/>
          </a:prstGeom>
        </p:spPr>
        <p:txBody>
          <a:bodyPr vert="horz" lIns="0" tIns="0" rIns="0" bIns="0" rtlCol="0">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fontAlgn="auto"/>
            <a:r>
              <a:rPr lang="de-DE" dirty="0"/>
              <a:t>Man unterscheidet im Allgemeinen zwischen </a:t>
            </a:r>
            <a:r>
              <a:rPr lang="de-DE" b="1" dirty="0"/>
              <a:t>polaren </a:t>
            </a:r>
            <a:r>
              <a:rPr lang="de-DE" dirty="0"/>
              <a:t>(= hydrophilen) und </a:t>
            </a:r>
            <a:r>
              <a:rPr lang="de-DE" b="1" dirty="0"/>
              <a:t>unpolaren</a:t>
            </a:r>
            <a:r>
              <a:rPr lang="de-DE" dirty="0"/>
              <a:t> (= lipophilen) </a:t>
            </a:r>
            <a:r>
              <a:rPr lang="de-DE" b="1" dirty="0"/>
              <a:t>Molekülteilen</a:t>
            </a:r>
            <a:r>
              <a:rPr lang="de-DE" dirty="0"/>
              <a:t>.</a:t>
            </a:r>
          </a:p>
          <a:p>
            <a:pPr fontAlgn="auto"/>
            <a:r>
              <a:rPr lang="de-DE" dirty="0"/>
              <a:t>Organische Moleküle besitzen meist sowohl polare als auch unpolare Molekülteile. Diese kann man durch bestimmte </a:t>
            </a:r>
            <a:r>
              <a:rPr lang="de-DE" b="1" dirty="0"/>
              <a:t>Strukturelemente</a:t>
            </a:r>
            <a:r>
              <a:rPr lang="de-DE" dirty="0"/>
              <a:t> und </a:t>
            </a:r>
            <a:r>
              <a:rPr lang="de-DE" b="1" dirty="0"/>
              <a:t>funktionelle Gruppen</a:t>
            </a:r>
            <a:r>
              <a:rPr lang="de-DE" dirty="0"/>
              <a:t> ausmachen.</a:t>
            </a:r>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r>
              <a:rPr lang="de-DE" dirty="0"/>
              <a:t>Eine polarisierte Bindung sorgt nicht immer auch für einen polares Molekül! </a:t>
            </a:r>
            <a:r>
              <a:rPr lang="de-DE" b="1" dirty="0"/>
              <a:t>Vorsicht gerade bei Carbonylen, diese machen Moleküle meist nicht hydrophil!</a:t>
            </a:r>
          </a:p>
          <a:p>
            <a:pPr fontAlgn="auto"/>
            <a:r>
              <a:rPr lang="de-DE" dirty="0"/>
              <a:t>Das </a:t>
            </a:r>
            <a:r>
              <a:rPr lang="de-DE" b="1" dirty="0"/>
              <a:t>Dipolmoment </a:t>
            </a:r>
            <a:r>
              <a:rPr lang="de-DE" dirty="0"/>
              <a:t>ist ein „</a:t>
            </a:r>
            <a:r>
              <a:rPr lang="de-DE" b="1" dirty="0"/>
              <a:t>gedachter Pfeil</a:t>
            </a:r>
            <a:r>
              <a:rPr lang="de-DE" dirty="0"/>
              <a:t>“ von unpolaren Molekülteilen zu polaren hin:</a:t>
            </a:r>
          </a:p>
          <a:p>
            <a:pPr marL="0" indent="0" fontAlgn="auto">
              <a:buFont typeface="Arial" panose="020B0604020202020204" pitchFamily="34" charset="0"/>
              <a:buNone/>
            </a:pPr>
            <a:endParaRPr lang="de-DE" dirty="0"/>
          </a:p>
        </p:txBody>
      </p:sp>
      <p:sp>
        <p:nvSpPr>
          <p:cNvPr id="2" name="Titel 1">
            <a:extLst>
              <a:ext uri="{FF2B5EF4-FFF2-40B4-BE49-F238E27FC236}">
                <a16:creationId xmlns:a16="http://schemas.microsoft.com/office/drawing/2014/main" id="{2DC28D4D-0601-DDC6-C57B-9A04D87C8B7A}"/>
              </a:ext>
            </a:extLst>
          </p:cNvPr>
          <p:cNvSpPr>
            <a:spLocks noGrp="1"/>
          </p:cNvSpPr>
          <p:nvPr>
            <p:ph type="title"/>
          </p:nvPr>
        </p:nvSpPr>
        <p:spPr/>
        <p:txBody>
          <a:bodyPr/>
          <a:lstStyle/>
          <a:p>
            <a:r>
              <a:rPr lang="de-DE" dirty="0"/>
              <a:t>Polarität</a:t>
            </a:r>
          </a:p>
        </p:txBody>
      </p:sp>
      <p:sp>
        <p:nvSpPr>
          <p:cNvPr id="9" name="Datumsplatzhalter 8">
            <a:extLst>
              <a:ext uri="{FF2B5EF4-FFF2-40B4-BE49-F238E27FC236}">
                <a16:creationId xmlns:a16="http://schemas.microsoft.com/office/drawing/2014/main" id="{6616F481-15DC-2D0F-1670-5BB6C436AEAD}"/>
              </a:ext>
            </a:extLst>
          </p:cNvPr>
          <p:cNvSpPr>
            <a:spLocks noGrp="1"/>
          </p:cNvSpPr>
          <p:nvPr>
            <p:ph type="dt" sz="half" idx="10"/>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CA8A5841-CEFD-DFBD-E245-0AD72605513A}"/>
              </a:ext>
            </a:extLst>
          </p:cNvPr>
          <p:cNvSpPr>
            <a:spLocks noGrp="1"/>
          </p:cNvSpPr>
          <p:nvPr>
            <p:ph type="ftr" sz="quarter" idx="11"/>
          </p:nvPr>
        </p:nvSpPr>
        <p:spPr/>
        <p:txBody>
          <a:bodyPr/>
          <a:lstStyle/>
          <a:p>
            <a:r>
              <a:rPr lang="de-DE" altLang="de-DE" dirty="0"/>
              <a:t>Materialsammlung zum Praktikum Chemie 			Robin Gundert		</a:t>
            </a:r>
          </a:p>
        </p:txBody>
      </p:sp>
      <p:sp>
        <p:nvSpPr>
          <p:cNvPr id="5" name="Foliennummernplatzhalter 4">
            <a:extLst>
              <a:ext uri="{FF2B5EF4-FFF2-40B4-BE49-F238E27FC236}">
                <a16:creationId xmlns:a16="http://schemas.microsoft.com/office/drawing/2014/main" id="{E4777854-AF5D-5C89-297C-A7CA6D5AC651}"/>
              </a:ext>
            </a:extLst>
          </p:cNvPr>
          <p:cNvSpPr>
            <a:spLocks noGrp="1"/>
          </p:cNvSpPr>
          <p:nvPr>
            <p:ph type="sldNum" sz="quarter" idx="12"/>
          </p:nvPr>
        </p:nvSpPr>
        <p:spPr/>
        <p:txBody>
          <a:bodyPr/>
          <a:lstStyle/>
          <a:p>
            <a:fld id="{6FBDD224-CFE5-420E-A51B-C49F1872CE04}" type="slidenum">
              <a:rPr lang="de-DE" altLang="de-DE" smtClean="0"/>
              <a:pPr/>
              <a:t>105</a:t>
            </a:fld>
            <a:endParaRPr lang="de-DE" altLang="de-DE"/>
          </a:p>
        </p:txBody>
      </p:sp>
      <p:sp>
        <p:nvSpPr>
          <p:cNvPr id="6" name="Textplatzhalter 5">
            <a:extLst>
              <a:ext uri="{FF2B5EF4-FFF2-40B4-BE49-F238E27FC236}">
                <a16:creationId xmlns:a16="http://schemas.microsoft.com/office/drawing/2014/main" id="{73CA1CA2-B39F-D6CF-C562-2D733C52AF61}"/>
              </a:ext>
            </a:extLst>
          </p:cNvPr>
          <p:cNvSpPr>
            <a:spLocks noGrp="1"/>
          </p:cNvSpPr>
          <p:nvPr>
            <p:ph type="body" sz="quarter" idx="13"/>
          </p:nvPr>
        </p:nvSpPr>
        <p:spPr>
          <a:xfrm>
            <a:off x="442912" y="2100266"/>
            <a:ext cx="5400000" cy="4100512"/>
          </a:xfrm>
        </p:spPr>
        <p:txBody>
          <a:bodyPr/>
          <a:lstStyle/>
          <a:p>
            <a:pPr marL="0" indent="0">
              <a:buNone/>
            </a:pPr>
            <a:r>
              <a:rPr lang="de-DE" b="1" dirty="0"/>
              <a:t>Typische polare Strukturelemente und funktionelle Gruppen</a:t>
            </a:r>
          </a:p>
          <a:p>
            <a:pPr marL="0" indent="0">
              <a:buNone/>
            </a:pPr>
            <a:endParaRPr lang="de-DE" b="1" dirty="0"/>
          </a:p>
          <a:p>
            <a:r>
              <a:rPr lang="de-DE" dirty="0"/>
              <a:t>Alkohole und Thiole</a:t>
            </a:r>
          </a:p>
          <a:p>
            <a:r>
              <a:rPr lang="de-DE" dirty="0"/>
              <a:t>Amine</a:t>
            </a:r>
          </a:p>
          <a:p>
            <a:r>
              <a:rPr lang="de-DE" dirty="0"/>
              <a:t>Carbonsäuren</a:t>
            </a:r>
          </a:p>
          <a:p>
            <a:r>
              <a:rPr lang="de-DE" dirty="0"/>
              <a:t>Terminale Amide</a:t>
            </a:r>
          </a:p>
          <a:p>
            <a:r>
              <a:rPr lang="de-DE" dirty="0"/>
              <a:t>Geladene funktionelle Gruppen</a:t>
            </a:r>
          </a:p>
          <a:p>
            <a:r>
              <a:rPr lang="de-DE" dirty="0" err="1"/>
              <a:t>Polyethylenoxide</a:t>
            </a:r>
            <a:endParaRPr lang="de-DE" dirty="0"/>
          </a:p>
          <a:p>
            <a:r>
              <a:rPr lang="de-DE" dirty="0"/>
              <a:t>…</a:t>
            </a:r>
          </a:p>
        </p:txBody>
      </p:sp>
      <p:sp>
        <p:nvSpPr>
          <p:cNvPr id="8" name="Textplatzhalter 7">
            <a:extLst>
              <a:ext uri="{FF2B5EF4-FFF2-40B4-BE49-F238E27FC236}">
                <a16:creationId xmlns:a16="http://schemas.microsoft.com/office/drawing/2014/main" id="{2ED063E8-6C9F-DC07-708B-FAA9B660EB27}"/>
              </a:ext>
            </a:extLst>
          </p:cNvPr>
          <p:cNvSpPr>
            <a:spLocks noGrp="1"/>
          </p:cNvSpPr>
          <p:nvPr>
            <p:ph type="body" sz="quarter" idx="14"/>
          </p:nvPr>
        </p:nvSpPr>
        <p:spPr>
          <a:xfrm>
            <a:off x="6384013" y="2100264"/>
            <a:ext cx="5400000" cy="4100512"/>
          </a:xfrm>
        </p:spPr>
        <p:txBody>
          <a:bodyPr/>
          <a:lstStyle/>
          <a:p>
            <a:pPr marL="0" indent="0">
              <a:buNone/>
            </a:pPr>
            <a:r>
              <a:rPr lang="de-DE" b="1" dirty="0"/>
              <a:t>Typische unpolare Strukturelemente und funktionelle Gruppen</a:t>
            </a:r>
          </a:p>
          <a:p>
            <a:pPr marL="0" indent="0">
              <a:buNone/>
            </a:pPr>
            <a:endParaRPr lang="de-DE" dirty="0"/>
          </a:p>
          <a:p>
            <a:r>
              <a:rPr lang="de-DE" dirty="0"/>
              <a:t>Alkylreste</a:t>
            </a:r>
          </a:p>
          <a:p>
            <a:r>
              <a:rPr lang="de-DE" dirty="0" err="1"/>
              <a:t>Arylreste</a:t>
            </a:r>
            <a:endParaRPr lang="de-DE" dirty="0"/>
          </a:p>
        </p:txBody>
      </p:sp>
      <p:pic>
        <p:nvPicPr>
          <p:cNvPr id="13" name="Grafik 12">
            <a:extLst>
              <a:ext uri="{FF2B5EF4-FFF2-40B4-BE49-F238E27FC236}">
                <a16:creationId xmlns:a16="http://schemas.microsoft.com/office/drawing/2014/main" id="{95228348-BD01-FAE0-2BCC-E86A6CDDBCB5}"/>
              </a:ext>
            </a:extLst>
          </p:cNvPr>
          <p:cNvPicPr>
            <a:picLocks noChangeAspect="1"/>
          </p:cNvPicPr>
          <p:nvPr/>
        </p:nvPicPr>
        <p:blipFill>
          <a:blip r:embed="rId2"/>
          <a:stretch>
            <a:fillRect/>
          </a:stretch>
        </p:blipFill>
        <p:spPr>
          <a:xfrm>
            <a:off x="3779163" y="5559772"/>
            <a:ext cx="4127500" cy="635000"/>
          </a:xfrm>
          <a:prstGeom prst="rect">
            <a:avLst/>
          </a:prstGeom>
        </p:spPr>
      </p:pic>
    </p:spTree>
    <p:extLst>
      <p:ext uri="{BB962C8B-B14F-4D97-AF65-F5344CB8AC3E}">
        <p14:creationId xmlns:p14="http://schemas.microsoft.com/office/powerpoint/2010/main" val="21490000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B968E-9FBA-9F21-A822-EAD1A6A7487E}"/>
              </a:ext>
            </a:extLst>
          </p:cNvPr>
          <p:cNvSpPr>
            <a:spLocks noGrp="1"/>
          </p:cNvSpPr>
          <p:nvPr>
            <p:ph type="title"/>
          </p:nvPr>
        </p:nvSpPr>
        <p:spPr/>
        <p:txBody>
          <a:bodyPr/>
          <a:lstStyle/>
          <a:p>
            <a:r>
              <a:rPr lang="de-DE" dirty="0"/>
              <a:t>Nomenklatur</a:t>
            </a:r>
          </a:p>
        </p:txBody>
      </p:sp>
      <p:sp>
        <p:nvSpPr>
          <p:cNvPr id="3" name="Textplatzhalter 2">
            <a:extLst>
              <a:ext uri="{FF2B5EF4-FFF2-40B4-BE49-F238E27FC236}">
                <a16:creationId xmlns:a16="http://schemas.microsoft.com/office/drawing/2014/main" id="{2680BDF5-D114-E4FC-10B7-297FB7D6A2F0}"/>
              </a:ext>
            </a:extLst>
          </p:cNvPr>
          <p:cNvSpPr>
            <a:spLocks noGrp="1"/>
          </p:cNvSpPr>
          <p:nvPr>
            <p:ph type="body" idx="1"/>
          </p:nvPr>
        </p:nvSpPr>
        <p:spPr/>
        <p:txBody>
          <a:bodyPr/>
          <a:lstStyle/>
          <a:p>
            <a:r>
              <a:rPr lang="de-DE" dirty="0"/>
              <a:t>IUPAC – Nomenklatur, Trivialnomenklatur, wichtige Trivialnamen, Positionsbezeichnungen, Substitutionsmuster, Stellung von Doppelbindungen</a:t>
            </a:r>
          </a:p>
        </p:txBody>
      </p:sp>
      <p:sp>
        <p:nvSpPr>
          <p:cNvPr id="4" name="Datumsplatzhalter 3">
            <a:extLst>
              <a:ext uri="{FF2B5EF4-FFF2-40B4-BE49-F238E27FC236}">
                <a16:creationId xmlns:a16="http://schemas.microsoft.com/office/drawing/2014/main" id="{7F27B752-9331-8177-4C11-6FF44598D8ED}"/>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28185AA-B615-AD3F-339B-B9FF0EB24BD7}"/>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00519488-EDEC-078A-DEF8-235C49AC5A54}"/>
              </a:ext>
            </a:extLst>
          </p:cNvPr>
          <p:cNvSpPr>
            <a:spLocks noGrp="1"/>
          </p:cNvSpPr>
          <p:nvPr>
            <p:ph type="sldNum" sz="quarter" idx="12"/>
          </p:nvPr>
        </p:nvSpPr>
        <p:spPr/>
        <p:txBody>
          <a:bodyPr/>
          <a:lstStyle/>
          <a:p>
            <a:fld id="{C705F5F1-9457-49D1-866F-BB23D9D6F52D}" type="slidenum">
              <a:rPr lang="de-DE" altLang="de-DE" smtClean="0"/>
              <a:pPr/>
              <a:t>106</a:t>
            </a:fld>
            <a:endParaRPr lang="de-DE" altLang="de-DE"/>
          </a:p>
        </p:txBody>
      </p:sp>
    </p:spTree>
    <p:extLst>
      <p:ext uri="{BB962C8B-B14F-4D97-AF65-F5344CB8AC3E}">
        <p14:creationId xmlns:p14="http://schemas.microsoft.com/office/powerpoint/2010/main" val="19589001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7">
            <a:extLst>
              <a:ext uri="{FF2B5EF4-FFF2-40B4-BE49-F238E27FC236}">
                <a16:creationId xmlns:a16="http://schemas.microsoft.com/office/drawing/2014/main" id="{0CCBEA5E-422C-4934-7C2B-0ACC86D77FBE}"/>
              </a:ext>
            </a:extLst>
          </p:cNvPr>
          <p:cNvSpPr txBox="1">
            <a:spLocks/>
          </p:cNvSpPr>
          <p:nvPr/>
        </p:nvSpPr>
        <p:spPr>
          <a:xfrm>
            <a:off x="6384013" y="1009702"/>
            <a:ext cx="5400000" cy="5180449"/>
          </a:xfrm>
          <a:prstGeom prst="rect">
            <a:avLst/>
          </a:prstGeom>
        </p:spPr>
        <p:txBody>
          <a:bodyPr vert="horz" lIns="0" tIns="0" rIns="0" bIns="0" rtlCol="0" anchor="ctr">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marL="0" indent="0">
              <a:buNone/>
            </a:pPr>
            <a:r>
              <a:rPr lang="de-DE" dirty="0"/>
              <a:t>Die Stereochemie ist die Lehre von der </a:t>
            </a:r>
            <a:r>
              <a:rPr lang="de-DE" b="1" dirty="0"/>
              <a:t>Räumlichen Anordnung</a:t>
            </a:r>
            <a:r>
              <a:rPr lang="de-DE" dirty="0"/>
              <a:t>, also der </a:t>
            </a:r>
            <a:r>
              <a:rPr lang="de-DE" b="1" dirty="0"/>
              <a:t>Geometrie</a:t>
            </a:r>
            <a:r>
              <a:rPr lang="de-DE" dirty="0"/>
              <a:t> von Molekülen. Sie umfasst die eindeutige Beschreibung von Molekülen anhand sogenannter Stereodeskriptoren.</a:t>
            </a:r>
          </a:p>
        </p:txBody>
      </p:sp>
      <p:sp>
        <p:nvSpPr>
          <p:cNvPr id="2" name="Titel 1">
            <a:extLst>
              <a:ext uri="{FF2B5EF4-FFF2-40B4-BE49-F238E27FC236}">
                <a16:creationId xmlns:a16="http://schemas.microsoft.com/office/drawing/2014/main" id="{713858CB-DF5E-00E5-C7D5-CE8CD601ED15}"/>
              </a:ext>
            </a:extLst>
          </p:cNvPr>
          <p:cNvSpPr>
            <a:spLocks noGrp="1"/>
          </p:cNvSpPr>
          <p:nvPr>
            <p:ph type="title"/>
          </p:nvPr>
        </p:nvSpPr>
        <p:spPr/>
        <p:txBody>
          <a:bodyPr/>
          <a:lstStyle/>
          <a:p>
            <a:r>
              <a:rPr lang="de-DE" dirty="0"/>
              <a:t>Nomenklatur und Stereochemie</a:t>
            </a:r>
          </a:p>
        </p:txBody>
      </p:sp>
      <p:sp>
        <p:nvSpPr>
          <p:cNvPr id="9" name="Datumsplatzhalter 8">
            <a:extLst>
              <a:ext uri="{FF2B5EF4-FFF2-40B4-BE49-F238E27FC236}">
                <a16:creationId xmlns:a16="http://schemas.microsoft.com/office/drawing/2014/main" id="{95FC76F5-8FCB-433C-AA9D-90B5136817EF}"/>
              </a:ext>
            </a:extLst>
          </p:cNvPr>
          <p:cNvSpPr>
            <a:spLocks noGrp="1"/>
          </p:cNvSpPr>
          <p:nvPr>
            <p:ph type="dt" sz="half" idx="10"/>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B6FD4D24-45FA-B51D-7313-D7C3F96D18EC}"/>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78774F05-F316-CA48-3B85-412D2D51713C}"/>
              </a:ext>
            </a:extLst>
          </p:cNvPr>
          <p:cNvSpPr>
            <a:spLocks noGrp="1"/>
          </p:cNvSpPr>
          <p:nvPr>
            <p:ph type="sldNum" sz="quarter" idx="12"/>
          </p:nvPr>
        </p:nvSpPr>
        <p:spPr/>
        <p:txBody>
          <a:bodyPr/>
          <a:lstStyle/>
          <a:p>
            <a:fld id="{6FBDD224-CFE5-420E-A51B-C49F1872CE04}" type="slidenum">
              <a:rPr lang="de-DE" altLang="de-DE" smtClean="0"/>
              <a:pPr/>
              <a:t>107</a:t>
            </a:fld>
            <a:endParaRPr lang="de-DE" altLang="de-DE"/>
          </a:p>
        </p:txBody>
      </p:sp>
      <p:sp>
        <p:nvSpPr>
          <p:cNvPr id="8" name="Textplatzhalter 7">
            <a:extLst>
              <a:ext uri="{FF2B5EF4-FFF2-40B4-BE49-F238E27FC236}">
                <a16:creationId xmlns:a16="http://schemas.microsoft.com/office/drawing/2014/main" id="{C2EB3C97-3F23-BCD4-1156-7A22D178B63B}"/>
              </a:ext>
            </a:extLst>
          </p:cNvPr>
          <p:cNvSpPr>
            <a:spLocks noGrp="1"/>
          </p:cNvSpPr>
          <p:nvPr>
            <p:ph type="body" sz="quarter" idx="13"/>
          </p:nvPr>
        </p:nvSpPr>
        <p:spPr/>
        <p:txBody>
          <a:bodyPr anchor="ctr"/>
          <a:lstStyle/>
          <a:p>
            <a:pPr marL="0" indent="0">
              <a:buNone/>
            </a:pPr>
            <a:r>
              <a:rPr lang="de-DE" dirty="0"/>
              <a:t>Nomenklatur ist die Lehre der </a:t>
            </a:r>
            <a:r>
              <a:rPr lang="de-DE" b="1" dirty="0"/>
              <a:t>Benennung von Molekülen</a:t>
            </a:r>
            <a:r>
              <a:rPr lang="de-DE" dirty="0"/>
              <a:t>. Aus einer Struktur wird über festgelegte Regeln ein eindeutiger Name erstellt bzw. aus dem Namen kann eindeutig anhand dieser Regeln eine Struktur abgeleitet werden.</a:t>
            </a:r>
          </a:p>
        </p:txBody>
      </p:sp>
    </p:spTree>
    <p:extLst>
      <p:ext uri="{BB962C8B-B14F-4D97-AF65-F5344CB8AC3E}">
        <p14:creationId xmlns:p14="http://schemas.microsoft.com/office/powerpoint/2010/main" val="39908835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84F2E-DB58-C2CE-CBF0-38264A2DEE64}"/>
              </a:ext>
            </a:extLst>
          </p:cNvPr>
          <p:cNvSpPr>
            <a:spLocks noGrp="1"/>
          </p:cNvSpPr>
          <p:nvPr>
            <p:ph type="title"/>
          </p:nvPr>
        </p:nvSpPr>
        <p:spPr/>
        <p:txBody>
          <a:bodyPr/>
          <a:lstStyle/>
          <a:p>
            <a:r>
              <a:rPr lang="de-DE" dirty="0"/>
              <a:t>IUPAC – Namen für Strukturen</a:t>
            </a:r>
          </a:p>
        </p:txBody>
      </p:sp>
      <p:sp>
        <p:nvSpPr>
          <p:cNvPr id="3" name="Inhaltsplatzhalter 2">
            <a:extLst>
              <a:ext uri="{FF2B5EF4-FFF2-40B4-BE49-F238E27FC236}">
                <a16:creationId xmlns:a16="http://schemas.microsoft.com/office/drawing/2014/main" id="{2AB69B0B-280C-94EA-07EA-ABACE8EFF069}"/>
              </a:ext>
            </a:extLst>
          </p:cNvPr>
          <p:cNvSpPr>
            <a:spLocks noGrp="1"/>
          </p:cNvSpPr>
          <p:nvPr>
            <p:ph type="body" sz="quarter" idx="13"/>
          </p:nvPr>
        </p:nvSpPr>
        <p:spPr/>
        <p:txBody>
          <a:bodyPr/>
          <a:lstStyle/>
          <a:p>
            <a:r>
              <a:rPr lang="de-DE" dirty="0"/>
              <a:t>Viele Strukturen sind unter ihrem </a:t>
            </a:r>
            <a:r>
              <a:rPr lang="de-DE" b="1" dirty="0"/>
              <a:t>Trivialnamen</a:t>
            </a:r>
            <a:r>
              <a:rPr lang="de-DE" dirty="0"/>
              <a:t> bekannt. Aus diesem Namen lässt sich die Struktur nicht ableiten. Die IUPAC – Nomenklatur hilft, einer Struktur einen eindeutigen Namen zu geben, aus dem diese wieder abgeleitet werden kann.</a:t>
            </a:r>
          </a:p>
          <a:p>
            <a:r>
              <a:rPr lang="de-DE" dirty="0"/>
              <a:t>Ein IUPAC – Name besteht aus einem </a:t>
            </a:r>
            <a:r>
              <a:rPr lang="de-DE" b="1" dirty="0"/>
              <a:t>Stamm</a:t>
            </a:r>
            <a:r>
              <a:rPr lang="de-DE" dirty="0"/>
              <a:t>, </a:t>
            </a:r>
            <a:r>
              <a:rPr lang="de-DE" b="1" dirty="0"/>
              <a:t>Präfixen</a:t>
            </a:r>
            <a:r>
              <a:rPr lang="de-DE" dirty="0"/>
              <a:t>, </a:t>
            </a:r>
            <a:r>
              <a:rPr lang="de-DE" b="1" dirty="0"/>
              <a:t>Suffixen</a:t>
            </a:r>
            <a:r>
              <a:rPr lang="de-DE" dirty="0"/>
              <a:t> und aus </a:t>
            </a:r>
            <a:r>
              <a:rPr lang="de-DE" b="1" dirty="0"/>
              <a:t>Positionsbezeichnungen</a:t>
            </a:r>
            <a:r>
              <a:rPr lang="de-DE" dirty="0"/>
              <a:t>.</a:t>
            </a:r>
          </a:p>
          <a:p>
            <a:endParaRPr lang="de-DE" dirty="0"/>
          </a:p>
          <a:p>
            <a:pPr marL="0" indent="0">
              <a:buNone/>
            </a:pPr>
            <a:r>
              <a:rPr lang="de-DE" b="1" dirty="0"/>
              <a:t>Vorgehen</a:t>
            </a:r>
          </a:p>
          <a:p>
            <a:pPr marL="228600" indent="-228600">
              <a:buFont typeface="+mj-lt"/>
              <a:buAutoNum type="arabicPeriod"/>
            </a:pPr>
            <a:r>
              <a:rPr lang="de-DE" dirty="0"/>
              <a:t>Die längste Kette suchen </a:t>
            </a:r>
            <a:r>
              <a:rPr lang="de-DE" dirty="0">
                <a:solidFill>
                  <a:srgbClr val="0099FF"/>
                </a:solidFill>
              </a:rPr>
              <a:t>Die längste Kette ist 9 C – Atome lang</a:t>
            </a:r>
            <a:endParaRPr lang="de-DE" dirty="0"/>
          </a:p>
          <a:p>
            <a:pPr marL="228600" indent="-228600">
              <a:buFont typeface="+mj-lt"/>
              <a:buAutoNum type="arabicPeriod"/>
            </a:pPr>
            <a:r>
              <a:rPr lang="de-DE" dirty="0"/>
              <a:t>Den Stammnamen daraus ableiten </a:t>
            </a:r>
            <a:r>
              <a:rPr lang="de-DE" dirty="0">
                <a:solidFill>
                  <a:srgbClr val="0099FF"/>
                </a:solidFill>
              </a:rPr>
              <a:t>Stamm: Nonan</a:t>
            </a:r>
            <a:endParaRPr lang="de-DE" dirty="0"/>
          </a:p>
          <a:p>
            <a:pPr marL="228600" indent="-228600">
              <a:buFont typeface="+mj-lt"/>
              <a:buAutoNum type="arabicPeriod"/>
            </a:pPr>
            <a:r>
              <a:rPr lang="de-DE" dirty="0"/>
              <a:t>Reste suchen </a:t>
            </a:r>
            <a:r>
              <a:rPr lang="de-DE" dirty="0">
                <a:solidFill>
                  <a:srgbClr val="0099FF"/>
                </a:solidFill>
              </a:rPr>
              <a:t>Es gibt einen </a:t>
            </a:r>
            <a:r>
              <a:rPr lang="de-DE" dirty="0" err="1">
                <a:solidFill>
                  <a:srgbClr val="0099FF"/>
                </a:solidFill>
              </a:rPr>
              <a:t>Propylrest</a:t>
            </a:r>
            <a:endParaRPr lang="de-DE" dirty="0"/>
          </a:p>
          <a:p>
            <a:pPr marL="228600" indent="-228600">
              <a:buFont typeface="+mj-lt"/>
              <a:buAutoNum type="arabicPeriod"/>
            </a:pPr>
            <a:r>
              <a:rPr lang="de-DE" dirty="0"/>
              <a:t>Substituenten suchen </a:t>
            </a:r>
            <a:r>
              <a:rPr lang="de-DE" dirty="0">
                <a:solidFill>
                  <a:srgbClr val="0099FF"/>
                </a:solidFill>
              </a:rPr>
              <a:t>Es gibt 2 Bromsubstituenten, 2 Chlorsubstituenten und einen </a:t>
            </a:r>
            <a:r>
              <a:rPr lang="de-DE" dirty="0" err="1">
                <a:solidFill>
                  <a:srgbClr val="0099FF"/>
                </a:solidFill>
              </a:rPr>
              <a:t>Iodsubstituenten</a:t>
            </a:r>
            <a:endParaRPr lang="de-DE" dirty="0"/>
          </a:p>
          <a:p>
            <a:pPr marL="228600" indent="-228600">
              <a:buFont typeface="+mj-lt"/>
              <a:buAutoNum type="arabicPeriod"/>
            </a:pPr>
            <a:r>
              <a:rPr lang="de-DE" dirty="0"/>
              <a:t>Funktionelle Gruppen suchen </a:t>
            </a:r>
            <a:r>
              <a:rPr lang="de-DE" dirty="0">
                <a:solidFill>
                  <a:srgbClr val="0099FF"/>
                </a:solidFill>
              </a:rPr>
              <a:t>Es gibt eine Alkoholfunktion und eine Säurefunktion</a:t>
            </a:r>
            <a:endParaRPr lang="de-DE" dirty="0"/>
          </a:p>
          <a:p>
            <a:pPr marL="228600" indent="-228600">
              <a:buFont typeface="+mj-lt"/>
              <a:buAutoNum type="arabicPeriod"/>
            </a:pPr>
            <a:r>
              <a:rPr lang="de-DE" dirty="0"/>
              <a:t>Durchnummerieren: Die wichtigste Funktionelle Gruppe erhält die niedrigste Zahl, die verwendeten Zahlen sollten so niedrig wie möglich sein </a:t>
            </a:r>
            <a:r>
              <a:rPr lang="de-DE" dirty="0">
                <a:solidFill>
                  <a:srgbClr val="0099FF"/>
                </a:solidFill>
              </a:rPr>
              <a:t>Die Säuregruppe hat höchste Priorität und bekommt die Zahl 1</a:t>
            </a:r>
            <a:endParaRPr lang="de-DE" dirty="0"/>
          </a:p>
          <a:p>
            <a:pPr marL="228600" indent="-228600">
              <a:buFont typeface="+mj-lt"/>
              <a:buAutoNum type="arabicPeriod"/>
            </a:pPr>
            <a:r>
              <a:rPr lang="de-DE" dirty="0"/>
              <a:t>Die Substituenten, Reste und Funktionellen Gruppen mit ihren Stellen als Präfixe alphabetisch ordnen </a:t>
            </a:r>
            <a:r>
              <a:rPr lang="de-DE" dirty="0">
                <a:solidFill>
                  <a:srgbClr val="0099FF"/>
                </a:solidFill>
              </a:rPr>
              <a:t>7 Brom, 6 &amp; 8 Chlor, 3 </a:t>
            </a:r>
            <a:r>
              <a:rPr lang="de-DE" dirty="0" err="1">
                <a:solidFill>
                  <a:srgbClr val="0099FF"/>
                </a:solidFill>
              </a:rPr>
              <a:t>Hydroxy</a:t>
            </a:r>
            <a:r>
              <a:rPr lang="de-DE" dirty="0">
                <a:solidFill>
                  <a:srgbClr val="0099FF"/>
                </a:solidFill>
              </a:rPr>
              <a:t>, 8 Iod, 5 </a:t>
            </a:r>
            <a:r>
              <a:rPr lang="de-DE" dirty="0" err="1">
                <a:solidFill>
                  <a:srgbClr val="0099FF"/>
                </a:solidFill>
              </a:rPr>
              <a:t>Propyl</a:t>
            </a:r>
            <a:endParaRPr lang="de-DE" dirty="0"/>
          </a:p>
          <a:p>
            <a:pPr marL="228600" indent="-228600">
              <a:buFont typeface="+mj-lt"/>
              <a:buAutoNum type="arabicPeriod"/>
            </a:pPr>
            <a:r>
              <a:rPr lang="de-DE" dirty="0"/>
              <a:t>Die wichtigste Funktionelle Gruppe bestimmt die Endung</a:t>
            </a:r>
          </a:p>
          <a:p>
            <a:pPr marL="228600" indent="-228600">
              <a:buFont typeface="+mj-lt"/>
              <a:buAutoNum type="arabicPeriod"/>
            </a:pPr>
            <a:endParaRPr lang="de-DE" dirty="0"/>
          </a:p>
          <a:p>
            <a:pPr marL="0" indent="0">
              <a:buNone/>
            </a:pPr>
            <a:r>
              <a:rPr lang="de-DE" dirty="0">
                <a:solidFill>
                  <a:srgbClr val="FF0000"/>
                </a:solidFill>
                <a:sym typeface="Wingdings" pitchFamily="2" charset="2"/>
              </a:rPr>
              <a:t> 7,7 – </a:t>
            </a:r>
            <a:r>
              <a:rPr lang="de-DE" dirty="0" err="1">
                <a:solidFill>
                  <a:srgbClr val="FF0000"/>
                </a:solidFill>
                <a:sym typeface="Wingdings" pitchFamily="2" charset="2"/>
              </a:rPr>
              <a:t>Dibrom</a:t>
            </a:r>
            <a:r>
              <a:rPr lang="de-DE" dirty="0">
                <a:solidFill>
                  <a:srgbClr val="FF0000"/>
                </a:solidFill>
                <a:sym typeface="Wingdings" pitchFamily="2" charset="2"/>
              </a:rPr>
              <a:t> – 6,8 – </a:t>
            </a:r>
            <a:r>
              <a:rPr lang="de-DE" dirty="0" err="1">
                <a:solidFill>
                  <a:srgbClr val="FF0000"/>
                </a:solidFill>
                <a:sym typeface="Wingdings" pitchFamily="2" charset="2"/>
              </a:rPr>
              <a:t>dichlor</a:t>
            </a:r>
            <a:r>
              <a:rPr lang="de-DE" dirty="0">
                <a:solidFill>
                  <a:srgbClr val="FF0000"/>
                </a:solidFill>
                <a:sym typeface="Wingdings" pitchFamily="2" charset="2"/>
              </a:rPr>
              <a:t> – 3 – </a:t>
            </a:r>
            <a:r>
              <a:rPr lang="de-DE" dirty="0" err="1">
                <a:solidFill>
                  <a:srgbClr val="FF0000"/>
                </a:solidFill>
                <a:sym typeface="Wingdings" pitchFamily="2" charset="2"/>
              </a:rPr>
              <a:t>hydroxy</a:t>
            </a:r>
            <a:r>
              <a:rPr lang="de-DE" dirty="0">
                <a:solidFill>
                  <a:srgbClr val="FF0000"/>
                </a:solidFill>
                <a:sym typeface="Wingdings" pitchFamily="2" charset="2"/>
              </a:rPr>
              <a:t> - 8 – </a:t>
            </a:r>
            <a:r>
              <a:rPr lang="de-DE" dirty="0" err="1">
                <a:solidFill>
                  <a:srgbClr val="FF0000"/>
                </a:solidFill>
                <a:sym typeface="Wingdings" pitchFamily="2" charset="2"/>
              </a:rPr>
              <a:t>iod</a:t>
            </a:r>
            <a:r>
              <a:rPr lang="de-DE" dirty="0">
                <a:solidFill>
                  <a:srgbClr val="FF0000"/>
                </a:solidFill>
                <a:sym typeface="Wingdings" pitchFamily="2" charset="2"/>
              </a:rPr>
              <a:t> – 5 – </a:t>
            </a:r>
            <a:r>
              <a:rPr lang="de-DE" dirty="0" err="1">
                <a:solidFill>
                  <a:srgbClr val="FF0000"/>
                </a:solidFill>
                <a:sym typeface="Wingdings" pitchFamily="2" charset="2"/>
              </a:rPr>
              <a:t>propylnonansäure</a:t>
            </a:r>
            <a:endParaRPr lang="de-DE" dirty="0">
              <a:solidFill>
                <a:srgbClr val="FF0000"/>
              </a:solidFill>
            </a:endParaRPr>
          </a:p>
        </p:txBody>
      </p:sp>
      <p:sp>
        <p:nvSpPr>
          <p:cNvPr id="8" name="Datumsplatzhalter 7">
            <a:extLst>
              <a:ext uri="{FF2B5EF4-FFF2-40B4-BE49-F238E27FC236}">
                <a16:creationId xmlns:a16="http://schemas.microsoft.com/office/drawing/2014/main" id="{B2B693BD-77CA-9890-0CC7-E7496581BC31}"/>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DBE3BCC1-CE48-2745-0DBD-A22389AAEE5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BE58BFE8-7E2E-4688-FC39-967629DC8234}"/>
              </a:ext>
            </a:extLst>
          </p:cNvPr>
          <p:cNvSpPr>
            <a:spLocks noGrp="1"/>
          </p:cNvSpPr>
          <p:nvPr>
            <p:ph type="sldNum" sz="quarter" idx="16"/>
          </p:nvPr>
        </p:nvSpPr>
        <p:spPr/>
        <p:txBody>
          <a:bodyPr/>
          <a:lstStyle/>
          <a:p>
            <a:fld id="{6FBDD224-CFE5-420E-A51B-C49F1872CE04}" type="slidenum">
              <a:rPr lang="de-DE" altLang="de-DE" smtClean="0"/>
              <a:pPr/>
              <a:t>108</a:t>
            </a:fld>
            <a:endParaRPr lang="de-DE" altLang="de-DE"/>
          </a:p>
        </p:txBody>
      </p:sp>
      <p:pic>
        <p:nvPicPr>
          <p:cNvPr id="9" name="Grafik 8" descr="Ein Bild, das Text, Gerät, Anzeige, Systemsteuerung enthält.&#10;&#10;Automatisch generierte Beschreibung">
            <a:extLst>
              <a:ext uri="{FF2B5EF4-FFF2-40B4-BE49-F238E27FC236}">
                <a16:creationId xmlns:a16="http://schemas.microsoft.com/office/drawing/2014/main" id="{66F26AC1-783B-58B8-27AE-D3DBEDD42DA7}"/>
              </a:ext>
            </a:extLst>
          </p:cNvPr>
          <p:cNvPicPr>
            <a:picLocks noChangeAspect="1"/>
          </p:cNvPicPr>
          <p:nvPr/>
        </p:nvPicPr>
        <p:blipFill>
          <a:blip r:embed="rId2"/>
          <a:stretch>
            <a:fillRect/>
          </a:stretch>
        </p:blipFill>
        <p:spPr>
          <a:xfrm>
            <a:off x="7389783" y="4460877"/>
            <a:ext cx="2374900" cy="1739900"/>
          </a:xfrm>
          <a:prstGeom prst="rect">
            <a:avLst/>
          </a:prstGeom>
        </p:spPr>
      </p:pic>
    </p:spTree>
    <p:extLst>
      <p:ext uri="{BB962C8B-B14F-4D97-AF65-F5344CB8AC3E}">
        <p14:creationId xmlns:p14="http://schemas.microsoft.com/office/powerpoint/2010/main" val="2044640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3E4468E-4080-957A-2556-24076BB28EBE}"/>
              </a:ext>
            </a:extLst>
          </p:cNvPr>
          <p:cNvSpPr>
            <a:spLocks noGrp="1"/>
          </p:cNvSpPr>
          <p:nvPr>
            <p:ph type="title"/>
          </p:nvPr>
        </p:nvSpPr>
        <p:spPr/>
        <p:txBody>
          <a:bodyPr/>
          <a:lstStyle/>
          <a:p>
            <a:r>
              <a:rPr lang="de-DE" dirty="0"/>
              <a:t>Normalität</a:t>
            </a:r>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D5004264-0AA5-AB40-70EE-373B0895B815}"/>
                  </a:ext>
                </a:extLst>
              </p:cNvPr>
              <p:cNvSpPr>
                <a:spLocks noGrp="1"/>
              </p:cNvSpPr>
              <p:nvPr>
                <p:ph type="body" sz="quarter" idx="13"/>
              </p:nvPr>
            </p:nvSpPr>
            <p:spPr/>
            <p:txBody>
              <a:bodyPr/>
              <a:lstStyle/>
              <a:p>
                <a:r>
                  <a:rPr lang="de-DE" kern="0" dirty="0"/>
                  <a:t>Für manche Lösungen, die </a:t>
                </a:r>
                <a:r>
                  <a:rPr lang="de-DE" b="1" kern="0" dirty="0"/>
                  <a:t>mehrere Protonen</a:t>
                </a:r>
                <a:r>
                  <a:rPr lang="de-DE" kern="0" dirty="0"/>
                  <a:t> (SB – Reaktionen) oder </a:t>
                </a:r>
                <a:r>
                  <a:rPr lang="de-DE" b="1" kern="0" dirty="0"/>
                  <a:t>Elektronen </a:t>
                </a:r>
                <a:r>
                  <a:rPr lang="de-DE" kern="0" dirty="0"/>
                  <a:t>(Redoxreaktionen) abgeben können, kann die Angabe der Normalität als Konzentration sinnvoll sein.</a:t>
                </a:r>
              </a:p>
              <a:p>
                <a:r>
                  <a:rPr lang="de-DE" kern="0" dirty="0"/>
                  <a:t>Die </a:t>
                </a:r>
                <a:r>
                  <a:rPr lang="de-DE" b="1" kern="0" dirty="0"/>
                  <a:t>Normalität</a:t>
                </a:r>
                <a:r>
                  <a:rPr lang="de-DE" kern="0" dirty="0"/>
                  <a:t> gibt also die </a:t>
                </a:r>
                <a:r>
                  <a:rPr lang="de-DE" b="1" kern="0" dirty="0"/>
                  <a:t>Konzentration</a:t>
                </a:r>
                <a:r>
                  <a:rPr lang="de-DE" kern="0" dirty="0"/>
                  <a:t> der </a:t>
                </a:r>
                <a:r>
                  <a:rPr lang="de-DE" b="1" kern="0" dirty="0"/>
                  <a:t>eigentlich relevanten Teilchen</a:t>
                </a:r>
                <a:r>
                  <a:rPr lang="de-DE" kern="0" dirty="0"/>
                  <a:t> in einer Reaktion; </a:t>
                </a:r>
                <a:r>
                  <a:rPr lang="de-DE" kern="0" dirty="0" err="1"/>
                  <a:t>vorsicht</a:t>
                </a:r>
                <a:r>
                  <a:rPr lang="de-DE" kern="0" dirty="0"/>
                  <a:t> also wenn in </a:t>
                </a:r>
                <a:r>
                  <a:rPr lang="de-DE" kern="0" dirty="0" err="1"/>
                  <a:t>Normalitäten</a:t>
                </a:r>
                <a:r>
                  <a:rPr lang="de-DE" kern="0" dirty="0"/>
                  <a:t> mit </a:t>
                </a:r>
                <a:r>
                  <a:rPr lang="de-DE" kern="0" dirty="0" err="1"/>
                  <a:t>Molaritäten</a:t>
                </a:r>
                <a:r>
                  <a:rPr lang="de-DE" kern="0" dirty="0"/>
                  <a:t> verglichen werden!</a:t>
                </a:r>
              </a:p>
              <a:p>
                <a:r>
                  <a:rPr lang="de-DE" kern="0" dirty="0"/>
                  <a:t>Die Berechnung erfolgt nach der Gleichung: </a:t>
                </a:r>
                <a14:m>
                  <m:oMath xmlns:m="http://schemas.openxmlformats.org/officeDocument/2006/math">
                    <m:r>
                      <a:rPr lang="de-DE" i="1" kern="0" smtClean="0">
                        <a:latin typeface="Cambria Math" panose="02040503050406030204" pitchFamily="18" charset="0"/>
                      </a:rPr>
                      <m:t>𝑁</m:t>
                    </m:r>
                    <m:r>
                      <a:rPr lang="de-DE" i="1" kern="0" smtClean="0">
                        <a:latin typeface="Cambria Math" panose="02040503050406030204" pitchFamily="18" charset="0"/>
                      </a:rPr>
                      <m:t>=</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𝑐</m:t>
                        </m:r>
                      </m:e>
                      <m:sub>
                        <m:r>
                          <a:rPr lang="de-DE" i="1" kern="0" smtClean="0">
                            <a:latin typeface="Cambria Math" panose="02040503050406030204" pitchFamily="18" charset="0"/>
                          </a:rPr>
                          <m:t>𝑚𝑜𝑙</m:t>
                        </m:r>
                      </m:sub>
                    </m:sSub>
                    <m:r>
                      <a:rPr lang="de-DE" i="1" ker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𝑛</m:t>
                    </m:r>
                  </m:oMath>
                </a14:m>
                <a:r>
                  <a:rPr lang="de-DE" kern="0" dirty="0"/>
                  <a:t>, </a:t>
                </a:r>
                <a:r>
                  <a:rPr lang="de-DE" kern="0" dirty="0" err="1"/>
                  <a:t>n</a:t>
                </a:r>
                <a:r>
                  <a:rPr lang="de-DE" kern="0" dirty="0"/>
                  <a:t> gibt hier die Zahl der Protonen/Elektronen.</a:t>
                </a:r>
              </a:p>
              <a:p>
                <a:r>
                  <a:rPr lang="de-DE" kern="0" dirty="0"/>
                  <a:t>Andersherum Berechnet sich die Konzentration über </a:t>
                </a:r>
                <a14:m>
                  <m:oMath xmlns:m="http://schemas.openxmlformats.org/officeDocument/2006/math">
                    <m:r>
                      <m:rPr>
                        <m:sty m:val="p"/>
                      </m:rPr>
                      <a:rPr lang="de-DE" b="0" i="0" kern="0" smtClean="0">
                        <a:latin typeface="Cambria Math" panose="02040503050406030204" pitchFamily="18" charset="0"/>
                      </a:rPr>
                      <m:t>c</m:t>
                    </m:r>
                    <m:r>
                      <a:rPr lang="de-DE" i="1" kern="0">
                        <a:latin typeface="Cambria Math" panose="02040503050406030204" pitchFamily="18" charset="0"/>
                      </a:rPr>
                      <m:t>=</m:t>
                    </m:r>
                    <m:f>
                      <m:fPr>
                        <m:ctrlPr>
                          <a:rPr lang="de-DE" b="0" i="1" kern="0" smtClean="0">
                            <a:latin typeface="Cambria Math" panose="02040503050406030204" pitchFamily="18" charset="0"/>
                          </a:rPr>
                        </m:ctrlPr>
                      </m:fPr>
                      <m:num>
                        <m:r>
                          <a:rPr lang="de-DE" b="0" i="1" kern="0" smtClean="0">
                            <a:latin typeface="Cambria Math" panose="02040503050406030204" pitchFamily="18" charset="0"/>
                          </a:rPr>
                          <m:t>𝑁</m:t>
                        </m:r>
                      </m:num>
                      <m:den>
                        <m:r>
                          <a:rPr lang="de-DE" b="0" i="1" kern="0" smtClean="0">
                            <a:latin typeface="Cambria Math" panose="02040503050406030204" pitchFamily="18" charset="0"/>
                          </a:rPr>
                          <m:t>𝑛</m:t>
                        </m:r>
                      </m:den>
                    </m:f>
                  </m:oMath>
                </a14:m>
                <a:endParaRPr lang="de-DE" kern="0" dirty="0"/>
              </a:p>
              <a:p>
                <a:endParaRPr lang="de-DE" kern="0" dirty="0"/>
              </a:p>
              <a:p>
                <a:pPr marL="0" indent="0">
                  <a:buNone/>
                </a:pPr>
                <a:r>
                  <a:rPr lang="de-DE" b="1" kern="0" dirty="0"/>
                  <a:t>Beispiele</a:t>
                </a:r>
              </a:p>
              <a:p>
                <a:r>
                  <a:rPr lang="de-DE" kern="0" dirty="0"/>
                  <a:t>Schwefelsäure kann 2 Protonen abgeben. Eine 1 M Schwefelsäure ist somit 2 N.</a:t>
                </a:r>
              </a:p>
              <a:p>
                <a:r>
                  <a:rPr lang="de-DE" kern="0" dirty="0"/>
                  <a:t>Permanganat überträgt in saurer Lösung 5 Elektronen. Eine 2 M </a:t>
                </a:r>
                <a:r>
                  <a:rPr lang="de-DE" kern="0" dirty="0" err="1"/>
                  <a:t>Permanganatlösung</a:t>
                </a:r>
                <a:r>
                  <a:rPr lang="de-DE" kern="0" dirty="0"/>
                  <a:t> ist somit 10 N.</a:t>
                </a:r>
              </a:p>
              <a:p>
                <a:endParaRPr lang="de-DE" dirty="0"/>
              </a:p>
            </p:txBody>
          </p:sp>
        </mc:Choice>
        <mc:Fallback xmlns="">
          <p:sp>
            <p:nvSpPr>
              <p:cNvPr id="6" name="Inhaltsplatzhalter 5">
                <a:extLst>
                  <a:ext uri="{FF2B5EF4-FFF2-40B4-BE49-F238E27FC236}">
                    <a16:creationId xmlns:a16="http://schemas.microsoft.com/office/drawing/2014/main" id="{D5004264-0AA5-AB40-70EE-373B0895B81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485"/>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A0171B71-E210-F353-3503-CA94CF029B30}"/>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E84D0484-A0BC-F312-43CA-4F7822E6347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54195F64-2303-6760-1511-EE4CB3AC4278}"/>
              </a:ext>
            </a:extLst>
          </p:cNvPr>
          <p:cNvSpPr>
            <a:spLocks noGrp="1"/>
          </p:cNvSpPr>
          <p:nvPr>
            <p:ph type="sldNum" sz="quarter" idx="16"/>
          </p:nvPr>
        </p:nvSpPr>
        <p:spPr/>
        <p:txBody>
          <a:bodyPr/>
          <a:lstStyle/>
          <a:p>
            <a:fld id="{7E0F9666-C122-4D3D-AFA2-14CC8F7A0F09}" type="slidenum">
              <a:rPr lang="de-DE" altLang="de-DE" smtClean="0"/>
              <a:pPr/>
              <a:t>10</a:t>
            </a:fld>
            <a:endParaRPr lang="de-DE" altLang="de-DE"/>
          </a:p>
        </p:txBody>
      </p:sp>
    </p:spTree>
    <p:extLst>
      <p:ext uri="{BB962C8B-B14F-4D97-AF65-F5344CB8AC3E}">
        <p14:creationId xmlns:p14="http://schemas.microsoft.com/office/powerpoint/2010/main" val="2564912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693CD-CB1E-AD30-3EC7-90088E9380FA}"/>
              </a:ext>
            </a:extLst>
          </p:cNvPr>
          <p:cNvSpPr>
            <a:spLocks noGrp="1"/>
          </p:cNvSpPr>
          <p:nvPr>
            <p:ph type="title"/>
          </p:nvPr>
        </p:nvSpPr>
        <p:spPr/>
        <p:txBody>
          <a:bodyPr/>
          <a:lstStyle/>
          <a:p>
            <a:r>
              <a:rPr lang="de-DE" dirty="0" err="1"/>
              <a:t>Trivialnomanklatur</a:t>
            </a:r>
            <a:endParaRPr lang="de-DE" dirty="0"/>
          </a:p>
        </p:txBody>
      </p:sp>
      <p:sp>
        <p:nvSpPr>
          <p:cNvPr id="10" name="Textplatzhalter 9">
            <a:extLst>
              <a:ext uri="{FF2B5EF4-FFF2-40B4-BE49-F238E27FC236}">
                <a16:creationId xmlns:a16="http://schemas.microsoft.com/office/drawing/2014/main" id="{4DDB703B-1205-9B5A-14D2-3E5615F102DB}"/>
              </a:ext>
            </a:extLst>
          </p:cNvPr>
          <p:cNvSpPr>
            <a:spLocks noGrp="1"/>
          </p:cNvSpPr>
          <p:nvPr>
            <p:ph type="body" sz="quarter" idx="13"/>
          </p:nvPr>
        </p:nvSpPr>
        <p:spPr/>
        <p:txBody>
          <a:bodyPr/>
          <a:lstStyle/>
          <a:p>
            <a:r>
              <a:rPr lang="de-DE" dirty="0"/>
              <a:t>Für die meisten Moleküle haben sich, vor der Einigung auf die IUPAC – Regeln, </a:t>
            </a:r>
            <a:r>
              <a:rPr lang="de-DE" b="1" dirty="0"/>
              <a:t>historische Namen</a:t>
            </a:r>
            <a:r>
              <a:rPr lang="de-DE" dirty="0"/>
              <a:t> gefestigt. Diese Namen bezeichnet man als </a:t>
            </a:r>
            <a:r>
              <a:rPr lang="de-DE" b="1" dirty="0"/>
              <a:t>Trivialnamen</a:t>
            </a:r>
            <a:r>
              <a:rPr lang="de-DE" dirty="0"/>
              <a:t>.</a:t>
            </a:r>
          </a:p>
          <a:p>
            <a:r>
              <a:rPr lang="de-DE" b="1" dirty="0"/>
              <a:t>Vorteil</a:t>
            </a:r>
            <a:r>
              <a:rPr lang="de-DE" dirty="0"/>
              <a:t> der Trivialnamen ist, dass sie meist </a:t>
            </a:r>
            <a:r>
              <a:rPr lang="de-DE" b="1" dirty="0"/>
              <a:t>einfacher</a:t>
            </a:r>
            <a:r>
              <a:rPr lang="de-DE" dirty="0"/>
              <a:t> und </a:t>
            </a:r>
            <a:r>
              <a:rPr lang="de-DE" b="1" dirty="0"/>
              <a:t>kürzer</a:t>
            </a:r>
            <a:r>
              <a:rPr lang="de-DE" dirty="0"/>
              <a:t> sind als die IUPAC – Namen.</a:t>
            </a:r>
          </a:p>
          <a:p>
            <a:r>
              <a:rPr lang="de-DE" dirty="0"/>
              <a:t>Auch Trivialnamen sind meist </a:t>
            </a:r>
            <a:r>
              <a:rPr lang="de-DE" b="1" dirty="0"/>
              <a:t>eindeutig</a:t>
            </a:r>
            <a:r>
              <a:rPr lang="de-DE" dirty="0"/>
              <a:t>.</a:t>
            </a:r>
          </a:p>
          <a:p>
            <a:r>
              <a:rPr lang="de-DE" b="1" dirty="0"/>
              <a:t>Nachteil</a:t>
            </a:r>
            <a:r>
              <a:rPr lang="de-DE" dirty="0"/>
              <a:t> der Trivialnamen ist, dass aus ihnen die Struktur nicht einfach geschlossen werden kann.</a:t>
            </a:r>
          </a:p>
          <a:p>
            <a:r>
              <a:rPr lang="de-DE" dirty="0"/>
              <a:t>Probleme ergeben sich manchmal bei Trivialnamen in </a:t>
            </a:r>
            <a:r>
              <a:rPr lang="de-DE" b="1" dirty="0"/>
              <a:t>Fremdsprachen</a:t>
            </a:r>
            <a:r>
              <a:rPr lang="de-DE" dirty="0"/>
              <a:t>, jedoch sind auch IUPAC – Namen nicht immer leicht zu übersetzen.</a:t>
            </a:r>
          </a:p>
        </p:txBody>
      </p:sp>
      <p:sp>
        <p:nvSpPr>
          <p:cNvPr id="9" name="Datumsplatzhalter 8">
            <a:extLst>
              <a:ext uri="{FF2B5EF4-FFF2-40B4-BE49-F238E27FC236}">
                <a16:creationId xmlns:a16="http://schemas.microsoft.com/office/drawing/2014/main" id="{3A9707D1-539E-4C08-8B41-1950A0EDC15A}"/>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9C175320-BE76-557A-DCFF-FB59AC55042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2D01CA0E-1557-024F-CC1E-F10DA269BFA6}"/>
              </a:ext>
            </a:extLst>
          </p:cNvPr>
          <p:cNvSpPr>
            <a:spLocks noGrp="1"/>
          </p:cNvSpPr>
          <p:nvPr>
            <p:ph type="sldNum" sz="quarter" idx="16"/>
          </p:nvPr>
        </p:nvSpPr>
        <p:spPr/>
        <p:txBody>
          <a:bodyPr/>
          <a:lstStyle/>
          <a:p>
            <a:fld id="{6FBDD224-CFE5-420E-A51B-C49F1872CE04}" type="slidenum">
              <a:rPr lang="de-DE" altLang="de-DE" smtClean="0"/>
              <a:pPr/>
              <a:t>109</a:t>
            </a:fld>
            <a:endParaRPr lang="de-DE" altLang="de-DE"/>
          </a:p>
        </p:txBody>
      </p:sp>
    </p:spTree>
    <p:extLst>
      <p:ext uri="{BB962C8B-B14F-4D97-AF65-F5344CB8AC3E}">
        <p14:creationId xmlns:p14="http://schemas.microsoft.com/office/powerpoint/2010/main" val="7096448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30E02-2CB7-F442-8E92-E7E4C99781C3}"/>
              </a:ext>
            </a:extLst>
          </p:cNvPr>
          <p:cNvSpPr>
            <a:spLocks noGrp="1"/>
          </p:cNvSpPr>
          <p:nvPr>
            <p:ph type="title"/>
          </p:nvPr>
        </p:nvSpPr>
        <p:spPr/>
        <p:txBody>
          <a:bodyPr/>
          <a:lstStyle/>
          <a:p>
            <a:r>
              <a:rPr lang="de-DE" dirty="0"/>
              <a:t>Trivialnomenklatur</a:t>
            </a:r>
          </a:p>
        </p:txBody>
      </p:sp>
      <p:sp>
        <p:nvSpPr>
          <p:cNvPr id="11" name="Datumsplatzhalter 10">
            <a:extLst>
              <a:ext uri="{FF2B5EF4-FFF2-40B4-BE49-F238E27FC236}">
                <a16:creationId xmlns:a16="http://schemas.microsoft.com/office/drawing/2014/main" id="{D3021F8F-71C0-3D87-E21B-15D105B41E4F}"/>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54C44E4-0292-04C2-D9AE-3E39F8A762B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9EFBC566-B5D8-E06F-29EF-9BD7CE23C390}"/>
              </a:ext>
            </a:extLst>
          </p:cNvPr>
          <p:cNvSpPr>
            <a:spLocks noGrp="1"/>
          </p:cNvSpPr>
          <p:nvPr>
            <p:ph type="sldNum" sz="quarter" idx="16"/>
          </p:nvPr>
        </p:nvSpPr>
        <p:spPr/>
        <p:txBody>
          <a:bodyPr/>
          <a:lstStyle/>
          <a:p>
            <a:fld id="{6FBDD224-CFE5-420E-A51B-C49F1872CE04}" type="slidenum">
              <a:rPr lang="de-DE" altLang="de-DE" smtClean="0"/>
              <a:pPr/>
              <a:t>110</a:t>
            </a:fld>
            <a:endParaRPr lang="de-DE" altLang="de-DE"/>
          </a:p>
        </p:txBody>
      </p:sp>
      <p:graphicFrame>
        <p:nvGraphicFramePr>
          <p:cNvPr id="4" name="Tabelle 6">
            <a:extLst>
              <a:ext uri="{FF2B5EF4-FFF2-40B4-BE49-F238E27FC236}">
                <a16:creationId xmlns:a16="http://schemas.microsoft.com/office/drawing/2014/main" id="{4A71C90D-ECF9-6E01-5A0E-0E92F0EBBEA0}"/>
              </a:ext>
            </a:extLst>
          </p:cNvPr>
          <p:cNvGraphicFramePr>
            <a:graphicFrameLocks noGrp="1"/>
          </p:cNvGraphicFramePr>
          <p:nvPr>
            <p:extLst>
              <p:ext uri="{D42A27DB-BD31-4B8C-83A1-F6EECF244321}">
                <p14:modId xmlns:p14="http://schemas.microsoft.com/office/powerpoint/2010/main" val="1986468089"/>
              </p:ext>
            </p:extLst>
          </p:nvPr>
        </p:nvGraphicFramePr>
        <p:xfrm>
          <a:off x="234197" y="709210"/>
          <a:ext cx="11714994" cy="5598600"/>
        </p:xfrm>
        <a:graphic>
          <a:graphicData uri="http://schemas.openxmlformats.org/drawingml/2006/table">
            <a:tbl>
              <a:tblPr firstRow="1" bandRow="1">
                <a:tableStyleId>{2D5ABB26-0587-4C30-8999-92F81FD0307C}</a:tableStyleId>
              </a:tblPr>
              <a:tblGrid>
                <a:gridCol w="1952499">
                  <a:extLst>
                    <a:ext uri="{9D8B030D-6E8A-4147-A177-3AD203B41FA5}">
                      <a16:colId xmlns:a16="http://schemas.microsoft.com/office/drawing/2014/main" val="394376585"/>
                    </a:ext>
                  </a:extLst>
                </a:gridCol>
                <a:gridCol w="1952499">
                  <a:extLst>
                    <a:ext uri="{9D8B030D-6E8A-4147-A177-3AD203B41FA5}">
                      <a16:colId xmlns:a16="http://schemas.microsoft.com/office/drawing/2014/main" val="1443022200"/>
                    </a:ext>
                  </a:extLst>
                </a:gridCol>
                <a:gridCol w="1952499">
                  <a:extLst>
                    <a:ext uri="{9D8B030D-6E8A-4147-A177-3AD203B41FA5}">
                      <a16:colId xmlns:a16="http://schemas.microsoft.com/office/drawing/2014/main" val="514338221"/>
                    </a:ext>
                  </a:extLst>
                </a:gridCol>
                <a:gridCol w="1952499">
                  <a:extLst>
                    <a:ext uri="{9D8B030D-6E8A-4147-A177-3AD203B41FA5}">
                      <a16:colId xmlns:a16="http://schemas.microsoft.com/office/drawing/2014/main" val="4247258731"/>
                    </a:ext>
                  </a:extLst>
                </a:gridCol>
                <a:gridCol w="1952499">
                  <a:extLst>
                    <a:ext uri="{9D8B030D-6E8A-4147-A177-3AD203B41FA5}">
                      <a16:colId xmlns:a16="http://schemas.microsoft.com/office/drawing/2014/main" val="2530621393"/>
                    </a:ext>
                  </a:extLst>
                </a:gridCol>
                <a:gridCol w="1952499">
                  <a:extLst>
                    <a:ext uri="{9D8B030D-6E8A-4147-A177-3AD203B41FA5}">
                      <a16:colId xmlns:a16="http://schemas.microsoft.com/office/drawing/2014/main" val="3616046594"/>
                    </a:ext>
                  </a:extLst>
                </a:gridCol>
              </a:tblGrid>
              <a:tr h="1399650">
                <a:tc>
                  <a:txBody>
                    <a:bodyPr/>
                    <a:lstStyle/>
                    <a:p>
                      <a:pPr algn="ctr"/>
                      <a:r>
                        <a:rPr lang="de-DE" dirty="0"/>
                        <a:t>Ethylenglycol</a:t>
                      </a:r>
                    </a:p>
                  </a:txBody>
                  <a:tcPr anchor="b"/>
                </a:tc>
                <a:tc>
                  <a:txBody>
                    <a:bodyPr/>
                    <a:lstStyle/>
                    <a:p>
                      <a:pPr algn="ctr"/>
                      <a:r>
                        <a:rPr lang="de-DE" dirty="0"/>
                        <a:t>Formaldehyd</a:t>
                      </a:r>
                    </a:p>
                  </a:txBody>
                  <a:tcPr anchor="b"/>
                </a:tc>
                <a:tc>
                  <a:txBody>
                    <a:bodyPr/>
                    <a:lstStyle/>
                    <a:p>
                      <a:pPr algn="ctr"/>
                      <a:r>
                        <a:rPr lang="de-DE" dirty="0"/>
                        <a:t>Harnstoff</a:t>
                      </a:r>
                    </a:p>
                  </a:txBody>
                  <a:tcPr anchor="b"/>
                </a:tc>
                <a:tc>
                  <a:txBody>
                    <a:bodyPr/>
                    <a:lstStyle/>
                    <a:p>
                      <a:pPr algn="ctr"/>
                      <a:r>
                        <a:rPr lang="de-DE" dirty="0"/>
                        <a:t>Hydrazin</a:t>
                      </a:r>
                    </a:p>
                  </a:txBody>
                  <a:tcPr anchor="b"/>
                </a:tc>
                <a:tc>
                  <a:txBody>
                    <a:bodyPr/>
                    <a:lstStyle/>
                    <a:p>
                      <a:pPr algn="ctr"/>
                      <a:r>
                        <a:rPr lang="de-DE" dirty="0"/>
                        <a:t>Nicotinamid</a:t>
                      </a:r>
                    </a:p>
                  </a:txBody>
                  <a:tcPr anchor="b"/>
                </a:tc>
                <a:tc>
                  <a:txBody>
                    <a:bodyPr/>
                    <a:lstStyle/>
                    <a:p>
                      <a:pPr algn="ctr"/>
                      <a:r>
                        <a:rPr lang="de-DE" dirty="0"/>
                        <a:t>Chloroform</a:t>
                      </a:r>
                    </a:p>
                  </a:txBody>
                  <a:tcPr anchor="b"/>
                </a:tc>
                <a:extLst>
                  <a:ext uri="{0D108BD9-81ED-4DB2-BD59-A6C34878D82A}">
                    <a16:rowId xmlns:a16="http://schemas.microsoft.com/office/drawing/2014/main" val="2177570172"/>
                  </a:ext>
                </a:extLst>
              </a:tr>
              <a:tr h="1399650">
                <a:tc>
                  <a:txBody>
                    <a:bodyPr/>
                    <a:lstStyle/>
                    <a:p>
                      <a:pPr algn="ctr"/>
                      <a:r>
                        <a:rPr lang="de-DE" dirty="0" err="1"/>
                        <a:t>Propylenglycol</a:t>
                      </a:r>
                      <a:endParaRPr lang="de-DE" dirty="0"/>
                    </a:p>
                  </a:txBody>
                  <a:tcPr anchor="b"/>
                </a:tc>
                <a:tc>
                  <a:txBody>
                    <a:bodyPr/>
                    <a:lstStyle/>
                    <a:p>
                      <a:pPr algn="ctr"/>
                      <a:r>
                        <a:rPr lang="de-DE" dirty="0"/>
                        <a:t>Acetaldehyd</a:t>
                      </a:r>
                    </a:p>
                  </a:txBody>
                  <a:tcPr anchor="b"/>
                </a:tc>
                <a:tc>
                  <a:txBody>
                    <a:bodyPr/>
                    <a:lstStyle/>
                    <a:p>
                      <a:pPr algn="ctr"/>
                      <a:r>
                        <a:rPr lang="de-DE" dirty="0"/>
                        <a:t>Guanidin</a:t>
                      </a:r>
                    </a:p>
                  </a:txBody>
                  <a:tcPr anchor="b"/>
                </a:tc>
                <a:tc>
                  <a:txBody>
                    <a:bodyPr/>
                    <a:lstStyle/>
                    <a:p>
                      <a:pPr algn="ctr"/>
                      <a:r>
                        <a:rPr lang="de-DE" dirty="0"/>
                        <a:t>Hydroxylamin</a:t>
                      </a:r>
                    </a:p>
                  </a:txBody>
                  <a:tcPr anchor="b"/>
                </a:tc>
                <a:tc>
                  <a:txBody>
                    <a:bodyPr/>
                    <a:lstStyle/>
                    <a:p>
                      <a:pPr algn="ctr"/>
                      <a:r>
                        <a:rPr lang="de-DE" dirty="0"/>
                        <a:t>Nicotin</a:t>
                      </a:r>
                    </a:p>
                  </a:txBody>
                  <a:tcPr anchor="b"/>
                </a:tc>
                <a:tc>
                  <a:txBody>
                    <a:bodyPr/>
                    <a:lstStyle/>
                    <a:p>
                      <a:pPr algn="ctr"/>
                      <a:r>
                        <a:rPr lang="de-DE" dirty="0"/>
                        <a:t>Isopren</a:t>
                      </a:r>
                    </a:p>
                  </a:txBody>
                  <a:tcPr anchor="b"/>
                </a:tc>
                <a:extLst>
                  <a:ext uri="{0D108BD9-81ED-4DB2-BD59-A6C34878D82A}">
                    <a16:rowId xmlns:a16="http://schemas.microsoft.com/office/drawing/2014/main" val="1134891841"/>
                  </a:ext>
                </a:extLst>
              </a:tr>
              <a:tr h="1399650">
                <a:tc>
                  <a:txBody>
                    <a:bodyPr/>
                    <a:lstStyle/>
                    <a:p>
                      <a:pPr algn="ctr"/>
                      <a:r>
                        <a:rPr lang="de-DE" dirty="0"/>
                        <a:t>Glycerol</a:t>
                      </a:r>
                    </a:p>
                  </a:txBody>
                  <a:tcPr anchor="b"/>
                </a:tc>
                <a:tc>
                  <a:txBody>
                    <a:bodyPr/>
                    <a:lstStyle/>
                    <a:p>
                      <a:pPr algn="ctr"/>
                      <a:r>
                        <a:rPr lang="de-DE" dirty="0"/>
                        <a:t>Aceton</a:t>
                      </a:r>
                    </a:p>
                  </a:txBody>
                  <a:tcPr anchor="b"/>
                </a:tc>
                <a:tc>
                  <a:txBody>
                    <a:bodyPr/>
                    <a:lstStyle/>
                    <a:p>
                      <a:pPr algn="ctr"/>
                      <a:endParaRPr lang="de-DE" dirty="0"/>
                    </a:p>
                  </a:txBody>
                  <a:tcPr anchor="b"/>
                </a:tc>
                <a:tc>
                  <a:txBody>
                    <a:bodyPr/>
                    <a:lstStyle/>
                    <a:p>
                      <a:pPr algn="ctr"/>
                      <a:endParaRPr lang="de-DE" dirty="0"/>
                    </a:p>
                  </a:txBody>
                  <a:tcPr anchor="b"/>
                </a:tc>
                <a:tc>
                  <a:txBody>
                    <a:bodyPr/>
                    <a:lstStyle/>
                    <a:p>
                      <a:pPr algn="ctr"/>
                      <a:r>
                        <a:rPr lang="de-DE" dirty="0" err="1"/>
                        <a:t>Dicycolohexylcarbo-diiimid</a:t>
                      </a:r>
                      <a:r>
                        <a:rPr lang="de-DE" dirty="0"/>
                        <a:t> (DCC)</a:t>
                      </a:r>
                    </a:p>
                  </a:txBody>
                  <a:tcPr anchor="b"/>
                </a:tc>
                <a:tc>
                  <a:txBody>
                    <a:bodyPr/>
                    <a:lstStyle/>
                    <a:p>
                      <a:pPr algn="ctr"/>
                      <a:endParaRPr lang="de-DE" dirty="0"/>
                    </a:p>
                  </a:txBody>
                  <a:tcPr anchor="b"/>
                </a:tc>
                <a:extLst>
                  <a:ext uri="{0D108BD9-81ED-4DB2-BD59-A6C34878D82A}">
                    <a16:rowId xmlns:a16="http://schemas.microsoft.com/office/drawing/2014/main" val="1950597274"/>
                  </a:ext>
                </a:extLst>
              </a:tr>
              <a:tr h="1399650">
                <a:tc>
                  <a:txBody>
                    <a:bodyPr/>
                    <a:lstStyle/>
                    <a:p>
                      <a:pPr algn="ctr"/>
                      <a:endParaRPr lang="de-DE" dirty="0"/>
                    </a:p>
                  </a:txBody>
                  <a:tcPr anchor="b"/>
                </a:tc>
                <a:tc>
                  <a:txBody>
                    <a:bodyPr/>
                    <a:lstStyle/>
                    <a:p>
                      <a:pPr algn="ctr"/>
                      <a:r>
                        <a:rPr lang="de-DE" dirty="0"/>
                        <a:t>Phosgen</a:t>
                      </a:r>
                    </a:p>
                  </a:txBody>
                  <a:tcPr anchor="b"/>
                </a:tc>
                <a:tc>
                  <a:txBody>
                    <a:bodyPr/>
                    <a:lstStyle/>
                    <a:p>
                      <a:pPr algn="ctr"/>
                      <a:endParaRPr lang="de-DE" dirty="0"/>
                    </a:p>
                  </a:txBody>
                  <a:tcPr anchor="b"/>
                </a:tc>
                <a:tc>
                  <a:txBody>
                    <a:bodyPr/>
                    <a:lstStyle/>
                    <a:p>
                      <a:pPr algn="ctr"/>
                      <a:endParaRPr lang="de-DE"/>
                    </a:p>
                  </a:txBody>
                  <a:tcPr anchor="b"/>
                </a:tc>
                <a:tc>
                  <a:txBody>
                    <a:bodyPr/>
                    <a:lstStyle/>
                    <a:p>
                      <a:pPr algn="ctr"/>
                      <a:endParaRPr lang="de-DE" dirty="0"/>
                    </a:p>
                  </a:txBody>
                  <a:tcPr anchor="b"/>
                </a:tc>
                <a:tc>
                  <a:txBody>
                    <a:bodyPr/>
                    <a:lstStyle/>
                    <a:p>
                      <a:pPr algn="ctr"/>
                      <a:endParaRPr lang="de-DE" dirty="0"/>
                    </a:p>
                  </a:txBody>
                  <a:tcPr anchor="b"/>
                </a:tc>
                <a:extLst>
                  <a:ext uri="{0D108BD9-81ED-4DB2-BD59-A6C34878D82A}">
                    <a16:rowId xmlns:a16="http://schemas.microsoft.com/office/drawing/2014/main" val="657522559"/>
                  </a:ext>
                </a:extLst>
              </a:tr>
            </a:tbl>
          </a:graphicData>
        </a:graphic>
      </p:graphicFrame>
      <p:pic>
        <p:nvPicPr>
          <p:cNvPr id="7" name="Grafik 6">
            <a:extLst>
              <a:ext uri="{FF2B5EF4-FFF2-40B4-BE49-F238E27FC236}">
                <a16:creationId xmlns:a16="http://schemas.microsoft.com/office/drawing/2014/main" id="{C56671C6-854D-AE04-7FC0-3FA062AA3F76}"/>
              </a:ext>
            </a:extLst>
          </p:cNvPr>
          <p:cNvPicPr>
            <a:picLocks noChangeAspect="1"/>
          </p:cNvPicPr>
          <p:nvPr/>
        </p:nvPicPr>
        <p:blipFill>
          <a:blip r:embed="rId2"/>
          <a:stretch>
            <a:fillRect/>
          </a:stretch>
        </p:blipFill>
        <p:spPr>
          <a:xfrm>
            <a:off x="667255" y="1428463"/>
            <a:ext cx="1134000" cy="360000"/>
          </a:xfrm>
          <a:prstGeom prst="rect">
            <a:avLst/>
          </a:prstGeom>
        </p:spPr>
      </p:pic>
      <p:pic>
        <p:nvPicPr>
          <p:cNvPr id="9" name="Grafik 8">
            <a:extLst>
              <a:ext uri="{FF2B5EF4-FFF2-40B4-BE49-F238E27FC236}">
                <a16:creationId xmlns:a16="http://schemas.microsoft.com/office/drawing/2014/main" id="{34554F05-39C5-4D55-D6C2-787F0A6335B6}"/>
              </a:ext>
            </a:extLst>
          </p:cNvPr>
          <p:cNvPicPr>
            <a:picLocks noChangeAspect="1"/>
          </p:cNvPicPr>
          <p:nvPr/>
        </p:nvPicPr>
        <p:blipFill>
          <a:blip r:embed="rId3"/>
          <a:stretch>
            <a:fillRect/>
          </a:stretch>
        </p:blipFill>
        <p:spPr>
          <a:xfrm>
            <a:off x="307401" y="2867716"/>
            <a:ext cx="1710000" cy="360000"/>
          </a:xfrm>
          <a:prstGeom prst="rect">
            <a:avLst/>
          </a:prstGeom>
        </p:spPr>
      </p:pic>
      <p:pic>
        <p:nvPicPr>
          <p:cNvPr id="13" name="Grafik 12">
            <a:extLst>
              <a:ext uri="{FF2B5EF4-FFF2-40B4-BE49-F238E27FC236}">
                <a16:creationId xmlns:a16="http://schemas.microsoft.com/office/drawing/2014/main" id="{E67AD326-45F2-63F8-573E-CE77A9543487}"/>
              </a:ext>
            </a:extLst>
          </p:cNvPr>
          <p:cNvPicPr>
            <a:picLocks noChangeAspect="1"/>
          </p:cNvPicPr>
          <p:nvPr/>
        </p:nvPicPr>
        <p:blipFill>
          <a:blip r:embed="rId4"/>
          <a:stretch>
            <a:fillRect/>
          </a:stretch>
        </p:blipFill>
        <p:spPr>
          <a:xfrm>
            <a:off x="279820" y="3918668"/>
            <a:ext cx="1765161" cy="720000"/>
          </a:xfrm>
          <a:prstGeom prst="rect">
            <a:avLst/>
          </a:prstGeom>
        </p:spPr>
      </p:pic>
      <p:pic>
        <p:nvPicPr>
          <p:cNvPr id="14" name="Grafik 13">
            <a:extLst>
              <a:ext uri="{FF2B5EF4-FFF2-40B4-BE49-F238E27FC236}">
                <a16:creationId xmlns:a16="http://schemas.microsoft.com/office/drawing/2014/main" id="{DCD5C19F-6198-9BF1-48AA-C4749219A9E6}"/>
              </a:ext>
            </a:extLst>
          </p:cNvPr>
          <p:cNvPicPr>
            <a:picLocks noChangeAspect="1"/>
          </p:cNvPicPr>
          <p:nvPr/>
        </p:nvPicPr>
        <p:blipFill>
          <a:blip r:embed="rId5"/>
          <a:stretch>
            <a:fillRect/>
          </a:stretch>
        </p:blipFill>
        <p:spPr>
          <a:xfrm>
            <a:off x="2617390" y="3903170"/>
            <a:ext cx="1148108" cy="720000"/>
          </a:xfrm>
          <a:prstGeom prst="rect">
            <a:avLst/>
          </a:prstGeom>
        </p:spPr>
      </p:pic>
      <p:pic>
        <p:nvPicPr>
          <p:cNvPr id="15" name="Grafik 14">
            <a:extLst>
              <a:ext uri="{FF2B5EF4-FFF2-40B4-BE49-F238E27FC236}">
                <a16:creationId xmlns:a16="http://schemas.microsoft.com/office/drawing/2014/main" id="{C480F1DD-A058-12B7-9F32-4D3011AA086D}"/>
              </a:ext>
            </a:extLst>
          </p:cNvPr>
          <p:cNvPicPr>
            <a:picLocks noChangeAspect="1"/>
          </p:cNvPicPr>
          <p:nvPr/>
        </p:nvPicPr>
        <p:blipFill>
          <a:blip r:embed="rId6"/>
          <a:stretch>
            <a:fillRect/>
          </a:stretch>
        </p:blipFill>
        <p:spPr>
          <a:xfrm>
            <a:off x="2761174" y="2547427"/>
            <a:ext cx="934054" cy="720000"/>
          </a:xfrm>
          <a:prstGeom prst="rect">
            <a:avLst/>
          </a:prstGeom>
        </p:spPr>
      </p:pic>
      <p:pic>
        <p:nvPicPr>
          <p:cNvPr id="17" name="Grafik 16">
            <a:extLst>
              <a:ext uri="{FF2B5EF4-FFF2-40B4-BE49-F238E27FC236}">
                <a16:creationId xmlns:a16="http://schemas.microsoft.com/office/drawing/2014/main" id="{74F40E24-ECC5-A0BD-2017-C5565378F432}"/>
              </a:ext>
            </a:extLst>
          </p:cNvPr>
          <p:cNvPicPr>
            <a:picLocks noChangeAspect="1"/>
          </p:cNvPicPr>
          <p:nvPr/>
        </p:nvPicPr>
        <p:blipFill>
          <a:blip r:embed="rId7"/>
          <a:stretch>
            <a:fillRect/>
          </a:stretch>
        </p:blipFill>
        <p:spPr>
          <a:xfrm>
            <a:off x="2792860" y="1130887"/>
            <a:ext cx="762353" cy="720000"/>
          </a:xfrm>
          <a:prstGeom prst="rect">
            <a:avLst/>
          </a:prstGeom>
        </p:spPr>
      </p:pic>
      <p:pic>
        <p:nvPicPr>
          <p:cNvPr id="18" name="Grafik 17">
            <a:extLst>
              <a:ext uri="{FF2B5EF4-FFF2-40B4-BE49-F238E27FC236}">
                <a16:creationId xmlns:a16="http://schemas.microsoft.com/office/drawing/2014/main" id="{5D86947C-C721-74C4-0FCB-E4DD5AB6C268}"/>
              </a:ext>
            </a:extLst>
          </p:cNvPr>
          <p:cNvPicPr>
            <a:picLocks noChangeAspect="1"/>
          </p:cNvPicPr>
          <p:nvPr/>
        </p:nvPicPr>
        <p:blipFill>
          <a:blip r:embed="rId8"/>
          <a:stretch>
            <a:fillRect/>
          </a:stretch>
        </p:blipFill>
        <p:spPr>
          <a:xfrm>
            <a:off x="2730126" y="5304905"/>
            <a:ext cx="889412" cy="720000"/>
          </a:xfrm>
          <a:prstGeom prst="rect">
            <a:avLst/>
          </a:prstGeom>
        </p:spPr>
      </p:pic>
      <p:pic>
        <p:nvPicPr>
          <p:cNvPr id="19" name="Grafik 18">
            <a:extLst>
              <a:ext uri="{FF2B5EF4-FFF2-40B4-BE49-F238E27FC236}">
                <a16:creationId xmlns:a16="http://schemas.microsoft.com/office/drawing/2014/main" id="{74A92745-2D52-0EE6-DC13-39A55B68BB4D}"/>
              </a:ext>
            </a:extLst>
          </p:cNvPr>
          <p:cNvPicPr>
            <a:picLocks noChangeAspect="1"/>
          </p:cNvPicPr>
          <p:nvPr/>
        </p:nvPicPr>
        <p:blipFill>
          <a:blip r:embed="rId9"/>
          <a:stretch>
            <a:fillRect/>
          </a:stretch>
        </p:blipFill>
        <p:spPr>
          <a:xfrm>
            <a:off x="4504827" y="1130964"/>
            <a:ext cx="1160000" cy="720000"/>
          </a:xfrm>
          <a:prstGeom prst="rect">
            <a:avLst/>
          </a:prstGeom>
        </p:spPr>
      </p:pic>
      <p:pic>
        <p:nvPicPr>
          <p:cNvPr id="20" name="Grafik 19">
            <a:extLst>
              <a:ext uri="{FF2B5EF4-FFF2-40B4-BE49-F238E27FC236}">
                <a16:creationId xmlns:a16="http://schemas.microsoft.com/office/drawing/2014/main" id="{32E2AF7B-B7A6-1188-A6BE-0CFCC9D47E89}"/>
              </a:ext>
            </a:extLst>
          </p:cNvPr>
          <p:cNvPicPr>
            <a:picLocks noChangeAspect="1"/>
          </p:cNvPicPr>
          <p:nvPr/>
        </p:nvPicPr>
        <p:blipFill>
          <a:blip r:embed="rId10"/>
          <a:stretch>
            <a:fillRect/>
          </a:stretch>
        </p:blipFill>
        <p:spPr>
          <a:xfrm>
            <a:off x="4559233" y="2549272"/>
            <a:ext cx="1160000" cy="720000"/>
          </a:xfrm>
          <a:prstGeom prst="rect">
            <a:avLst/>
          </a:prstGeom>
        </p:spPr>
      </p:pic>
      <p:pic>
        <p:nvPicPr>
          <p:cNvPr id="21" name="Grafik 20">
            <a:extLst>
              <a:ext uri="{FF2B5EF4-FFF2-40B4-BE49-F238E27FC236}">
                <a16:creationId xmlns:a16="http://schemas.microsoft.com/office/drawing/2014/main" id="{2932784A-E6C3-C418-1699-7710CF181549}"/>
              </a:ext>
            </a:extLst>
          </p:cNvPr>
          <p:cNvPicPr>
            <a:picLocks noChangeAspect="1"/>
          </p:cNvPicPr>
          <p:nvPr/>
        </p:nvPicPr>
        <p:blipFill>
          <a:blip r:embed="rId11"/>
          <a:stretch>
            <a:fillRect/>
          </a:stretch>
        </p:blipFill>
        <p:spPr>
          <a:xfrm>
            <a:off x="6409784" y="1428463"/>
            <a:ext cx="1234286" cy="360000"/>
          </a:xfrm>
          <a:prstGeom prst="rect">
            <a:avLst/>
          </a:prstGeom>
        </p:spPr>
      </p:pic>
      <p:pic>
        <p:nvPicPr>
          <p:cNvPr id="22" name="Grafik 21">
            <a:extLst>
              <a:ext uri="{FF2B5EF4-FFF2-40B4-BE49-F238E27FC236}">
                <a16:creationId xmlns:a16="http://schemas.microsoft.com/office/drawing/2014/main" id="{53E733DD-9FD1-6F11-C231-3C1C4E6FBD6D}"/>
              </a:ext>
            </a:extLst>
          </p:cNvPr>
          <p:cNvPicPr>
            <a:picLocks noChangeAspect="1"/>
          </p:cNvPicPr>
          <p:nvPr/>
        </p:nvPicPr>
        <p:blipFill>
          <a:blip r:embed="rId12"/>
          <a:stretch>
            <a:fillRect/>
          </a:stretch>
        </p:blipFill>
        <p:spPr>
          <a:xfrm>
            <a:off x="6496364" y="2885389"/>
            <a:ext cx="1056000" cy="360000"/>
          </a:xfrm>
          <a:prstGeom prst="rect">
            <a:avLst/>
          </a:prstGeom>
        </p:spPr>
      </p:pic>
      <p:pic>
        <p:nvPicPr>
          <p:cNvPr id="23" name="Grafik 22">
            <a:extLst>
              <a:ext uri="{FF2B5EF4-FFF2-40B4-BE49-F238E27FC236}">
                <a16:creationId xmlns:a16="http://schemas.microsoft.com/office/drawing/2014/main" id="{4259FBA7-B85E-1E54-6AF4-680FDE5A7E08}"/>
              </a:ext>
            </a:extLst>
          </p:cNvPr>
          <p:cNvPicPr>
            <a:picLocks noChangeAspect="1"/>
          </p:cNvPicPr>
          <p:nvPr/>
        </p:nvPicPr>
        <p:blipFill>
          <a:blip r:embed="rId13"/>
          <a:stretch>
            <a:fillRect/>
          </a:stretch>
        </p:blipFill>
        <p:spPr>
          <a:xfrm>
            <a:off x="8353676" y="978463"/>
            <a:ext cx="1145455" cy="900000"/>
          </a:xfrm>
          <a:prstGeom prst="rect">
            <a:avLst/>
          </a:prstGeom>
        </p:spPr>
      </p:pic>
      <p:pic>
        <p:nvPicPr>
          <p:cNvPr id="24" name="Grafik 23">
            <a:extLst>
              <a:ext uri="{FF2B5EF4-FFF2-40B4-BE49-F238E27FC236}">
                <a16:creationId xmlns:a16="http://schemas.microsoft.com/office/drawing/2014/main" id="{C786902B-1230-38FE-F4B5-35F1D3538001}"/>
              </a:ext>
            </a:extLst>
          </p:cNvPr>
          <p:cNvPicPr>
            <a:picLocks noChangeAspect="1"/>
          </p:cNvPicPr>
          <p:nvPr/>
        </p:nvPicPr>
        <p:blipFill>
          <a:blip r:embed="rId14"/>
          <a:stretch>
            <a:fillRect/>
          </a:stretch>
        </p:blipFill>
        <p:spPr>
          <a:xfrm>
            <a:off x="8496774" y="2376385"/>
            <a:ext cx="1055172" cy="900000"/>
          </a:xfrm>
          <a:prstGeom prst="rect">
            <a:avLst/>
          </a:prstGeom>
        </p:spPr>
      </p:pic>
      <p:pic>
        <p:nvPicPr>
          <p:cNvPr id="25" name="Grafik 24">
            <a:extLst>
              <a:ext uri="{FF2B5EF4-FFF2-40B4-BE49-F238E27FC236}">
                <a16:creationId xmlns:a16="http://schemas.microsoft.com/office/drawing/2014/main" id="{5E90B408-29F6-61BA-AD3A-126DFC132DE7}"/>
              </a:ext>
            </a:extLst>
          </p:cNvPr>
          <p:cNvPicPr>
            <a:picLocks noChangeAspect="1"/>
          </p:cNvPicPr>
          <p:nvPr/>
        </p:nvPicPr>
        <p:blipFill>
          <a:blip r:embed="rId15"/>
          <a:stretch>
            <a:fillRect/>
          </a:stretch>
        </p:blipFill>
        <p:spPr>
          <a:xfrm>
            <a:off x="7952933" y="3550148"/>
            <a:ext cx="1946939" cy="900000"/>
          </a:xfrm>
          <a:prstGeom prst="rect">
            <a:avLst/>
          </a:prstGeom>
        </p:spPr>
      </p:pic>
      <p:pic>
        <p:nvPicPr>
          <p:cNvPr id="26" name="Grafik 25">
            <a:extLst>
              <a:ext uri="{FF2B5EF4-FFF2-40B4-BE49-F238E27FC236}">
                <a16:creationId xmlns:a16="http://schemas.microsoft.com/office/drawing/2014/main" id="{82BD04F5-6149-4A39-039B-737DDEF457C3}"/>
              </a:ext>
            </a:extLst>
          </p:cNvPr>
          <p:cNvPicPr>
            <a:picLocks noChangeAspect="1"/>
          </p:cNvPicPr>
          <p:nvPr/>
        </p:nvPicPr>
        <p:blipFill>
          <a:blip r:embed="rId16"/>
          <a:stretch>
            <a:fillRect/>
          </a:stretch>
        </p:blipFill>
        <p:spPr>
          <a:xfrm>
            <a:off x="10463290" y="1068463"/>
            <a:ext cx="889412" cy="720000"/>
          </a:xfrm>
          <a:prstGeom prst="rect">
            <a:avLst/>
          </a:prstGeom>
        </p:spPr>
      </p:pic>
      <p:pic>
        <p:nvPicPr>
          <p:cNvPr id="27" name="Grafik 26">
            <a:extLst>
              <a:ext uri="{FF2B5EF4-FFF2-40B4-BE49-F238E27FC236}">
                <a16:creationId xmlns:a16="http://schemas.microsoft.com/office/drawing/2014/main" id="{AE366D0D-13B5-D62D-FEFC-45218F25FFD6}"/>
              </a:ext>
            </a:extLst>
          </p:cNvPr>
          <p:cNvPicPr>
            <a:picLocks noChangeAspect="1"/>
          </p:cNvPicPr>
          <p:nvPr/>
        </p:nvPicPr>
        <p:blipFill>
          <a:blip r:embed="rId17"/>
          <a:stretch>
            <a:fillRect/>
          </a:stretch>
        </p:blipFill>
        <p:spPr>
          <a:xfrm>
            <a:off x="10304013" y="2531929"/>
            <a:ext cx="1120000" cy="720000"/>
          </a:xfrm>
          <a:prstGeom prst="rect">
            <a:avLst/>
          </a:prstGeom>
        </p:spPr>
      </p:pic>
    </p:spTree>
    <p:extLst>
      <p:ext uri="{BB962C8B-B14F-4D97-AF65-F5344CB8AC3E}">
        <p14:creationId xmlns:p14="http://schemas.microsoft.com/office/powerpoint/2010/main" val="23638791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DC348-7F0B-C34C-BB01-EA4C2DF5DA88}"/>
              </a:ext>
            </a:extLst>
          </p:cNvPr>
          <p:cNvSpPr>
            <a:spLocks noGrp="1"/>
          </p:cNvSpPr>
          <p:nvPr>
            <p:ph type="title"/>
          </p:nvPr>
        </p:nvSpPr>
        <p:spPr/>
        <p:txBody>
          <a:bodyPr/>
          <a:lstStyle/>
          <a:p>
            <a:r>
              <a:rPr lang="de-DE" dirty="0"/>
              <a:t>Trivialnomenklatur: </a:t>
            </a:r>
            <a:r>
              <a:rPr lang="de-DE" dirty="0" err="1"/>
              <a:t>Cyclen</a:t>
            </a:r>
            <a:endParaRPr lang="de-DE" dirty="0"/>
          </a:p>
        </p:txBody>
      </p:sp>
      <p:sp>
        <p:nvSpPr>
          <p:cNvPr id="9" name="Datumsplatzhalter 8">
            <a:extLst>
              <a:ext uri="{FF2B5EF4-FFF2-40B4-BE49-F238E27FC236}">
                <a16:creationId xmlns:a16="http://schemas.microsoft.com/office/drawing/2014/main" id="{A4AF9AA1-74FD-5338-E15A-73D8146D8E61}"/>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F0B9B60-5E1F-AC8F-081E-2F9DCB9FA64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0F1F1F75-9161-DE6A-7793-88D65EB16E88}"/>
              </a:ext>
            </a:extLst>
          </p:cNvPr>
          <p:cNvSpPr>
            <a:spLocks noGrp="1"/>
          </p:cNvSpPr>
          <p:nvPr>
            <p:ph type="sldNum" sz="quarter" idx="16"/>
          </p:nvPr>
        </p:nvSpPr>
        <p:spPr/>
        <p:txBody>
          <a:bodyPr/>
          <a:lstStyle/>
          <a:p>
            <a:fld id="{6FBDD224-CFE5-420E-A51B-C49F1872CE04}" type="slidenum">
              <a:rPr lang="de-DE" altLang="de-DE" smtClean="0"/>
              <a:pPr/>
              <a:t>111</a:t>
            </a:fld>
            <a:endParaRPr lang="de-DE" altLang="de-DE"/>
          </a:p>
        </p:txBody>
      </p:sp>
      <p:graphicFrame>
        <p:nvGraphicFramePr>
          <p:cNvPr id="4" name="Tabelle 5">
            <a:extLst>
              <a:ext uri="{FF2B5EF4-FFF2-40B4-BE49-F238E27FC236}">
                <a16:creationId xmlns:a16="http://schemas.microsoft.com/office/drawing/2014/main" id="{4FD03573-D06D-3667-0131-33D7624C922A}"/>
              </a:ext>
            </a:extLst>
          </p:cNvPr>
          <p:cNvGraphicFramePr>
            <a:graphicFrameLocks noGrp="1"/>
          </p:cNvGraphicFramePr>
          <p:nvPr>
            <p:extLst>
              <p:ext uri="{D42A27DB-BD31-4B8C-83A1-F6EECF244321}">
                <p14:modId xmlns:p14="http://schemas.microsoft.com/office/powerpoint/2010/main" val="1257957083"/>
              </p:ext>
            </p:extLst>
          </p:nvPr>
        </p:nvGraphicFramePr>
        <p:xfrm>
          <a:off x="407985" y="836711"/>
          <a:ext cx="11376022" cy="5625290"/>
        </p:xfrm>
        <a:graphic>
          <a:graphicData uri="http://schemas.openxmlformats.org/drawingml/2006/table">
            <a:tbl>
              <a:tblPr firstRow="1" bandRow="1">
                <a:tableStyleId>{2D5ABB26-0587-4C30-8999-92F81FD0307C}</a:tableStyleId>
              </a:tblPr>
              <a:tblGrid>
                <a:gridCol w="1625146">
                  <a:extLst>
                    <a:ext uri="{9D8B030D-6E8A-4147-A177-3AD203B41FA5}">
                      <a16:colId xmlns:a16="http://schemas.microsoft.com/office/drawing/2014/main" val="1671837796"/>
                    </a:ext>
                  </a:extLst>
                </a:gridCol>
                <a:gridCol w="1625146">
                  <a:extLst>
                    <a:ext uri="{9D8B030D-6E8A-4147-A177-3AD203B41FA5}">
                      <a16:colId xmlns:a16="http://schemas.microsoft.com/office/drawing/2014/main" val="3481608778"/>
                    </a:ext>
                  </a:extLst>
                </a:gridCol>
                <a:gridCol w="1625146">
                  <a:extLst>
                    <a:ext uri="{9D8B030D-6E8A-4147-A177-3AD203B41FA5}">
                      <a16:colId xmlns:a16="http://schemas.microsoft.com/office/drawing/2014/main" val="1625386560"/>
                    </a:ext>
                  </a:extLst>
                </a:gridCol>
                <a:gridCol w="1625146">
                  <a:extLst>
                    <a:ext uri="{9D8B030D-6E8A-4147-A177-3AD203B41FA5}">
                      <a16:colId xmlns:a16="http://schemas.microsoft.com/office/drawing/2014/main" val="400245344"/>
                    </a:ext>
                  </a:extLst>
                </a:gridCol>
                <a:gridCol w="1625146">
                  <a:extLst>
                    <a:ext uri="{9D8B030D-6E8A-4147-A177-3AD203B41FA5}">
                      <a16:colId xmlns:a16="http://schemas.microsoft.com/office/drawing/2014/main" val="3465947297"/>
                    </a:ext>
                  </a:extLst>
                </a:gridCol>
                <a:gridCol w="1625146">
                  <a:extLst>
                    <a:ext uri="{9D8B030D-6E8A-4147-A177-3AD203B41FA5}">
                      <a16:colId xmlns:a16="http://schemas.microsoft.com/office/drawing/2014/main" val="2701431493"/>
                    </a:ext>
                  </a:extLst>
                </a:gridCol>
                <a:gridCol w="1625146">
                  <a:extLst>
                    <a:ext uri="{9D8B030D-6E8A-4147-A177-3AD203B41FA5}">
                      <a16:colId xmlns:a16="http://schemas.microsoft.com/office/drawing/2014/main" val="3970053043"/>
                    </a:ext>
                  </a:extLst>
                </a:gridCol>
              </a:tblGrid>
              <a:tr h="1125058">
                <a:tc>
                  <a:txBody>
                    <a:bodyPr/>
                    <a:lstStyle/>
                    <a:p>
                      <a:pPr algn="ctr"/>
                      <a:r>
                        <a:rPr lang="de-DE" dirty="0" err="1"/>
                        <a:t>Benzen</a:t>
                      </a:r>
                      <a:endParaRPr lang="de-DE" dirty="0"/>
                    </a:p>
                  </a:txBody>
                  <a:tcPr anchor="b"/>
                </a:tc>
                <a:tc>
                  <a:txBody>
                    <a:bodyPr/>
                    <a:lstStyle/>
                    <a:p>
                      <a:pPr algn="ctr"/>
                      <a:r>
                        <a:rPr lang="de-DE" dirty="0" err="1"/>
                        <a:t>Toluen</a:t>
                      </a:r>
                      <a:endParaRPr lang="de-DE" dirty="0"/>
                    </a:p>
                  </a:txBody>
                  <a:tcPr anchor="b"/>
                </a:tc>
                <a:tc>
                  <a:txBody>
                    <a:bodyPr/>
                    <a:lstStyle/>
                    <a:p>
                      <a:pPr algn="ctr"/>
                      <a:r>
                        <a:rPr lang="de-DE" dirty="0"/>
                        <a:t>Phenol</a:t>
                      </a:r>
                    </a:p>
                  </a:txBody>
                  <a:tcPr anchor="b"/>
                </a:tc>
                <a:tc>
                  <a:txBody>
                    <a:bodyPr/>
                    <a:lstStyle/>
                    <a:p>
                      <a:pPr algn="ctr"/>
                      <a:r>
                        <a:rPr lang="de-DE" dirty="0"/>
                        <a:t>Hydrochinon</a:t>
                      </a:r>
                    </a:p>
                  </a:txBody>
                  <a:tcPr anchor="b"/>
                </a:tc>
                <a:tc>
                  <a:txBody>
                    <a:bodyPr/>
                    <a:lstStyle/>
                    <a:p>
                      <a:pPr algn="ctr"/>
                      <a:r>
                        <a:rPr lang="de-DE" dirty="0"/>
                        <a:t>Resorcin</a:t>
                      </a:r>
                    </a:p>
                  </a:txBody>
                  <a:tcPr anchor="b"/>
                </a:tc>
                <a:tc>
                  <a:txBody>
                    <a:bodyPr/>
                    <a:lstStyle/>
                    <a:p>
                      <a:pPr algn="ctr"/>
                      <a:r>
                        <a:rPr lang="de-DE" dirty="0" err="1"/>
                        <a:t>Brentzcatechin</a:t>
                      </a:r>
                      <a:endParaRPr lang="de-DE" dirty="0"/>
                    </a:p>
                  </a:txBody>
                  <a:tcPr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err="1"/>
                        <a:t>Anisol</a:t>
                      </a:r>
                      <a:endParaRPr lang="de-DE" dirty="0"/>
                    </a:p>
                  </a:txBody>
                  <a:tcPr anchor="b"/>
                </a:tc>
                <a:extLst>
                  <a:ext uri="{0D108BD9-81ED-4DB2-BD59-A6C34878D82A}">
                    <a16:rowId xmlns:a16="http://schemas.microsoft.com/office/drawing/2014/main" val="4253783334"/>
                  </a:ext>
                </a:extLst>
              </a:tr>
              <a:tr h="1125058">
                <a:tc>
                  <a:txBody>
                    <a:bodyPr/>
                    <a:lstStyle/>
                    <a:p>
                      <a:pPr algn="ctr"/>
                      <a:r>
                        <a:rPr lang="de-DE" dirty="0" err="1"/>
                        <a:t>Decalin</a:t>
                      </a:r>
                      <a:endParaRPr lang="de-DE" dirty="0"/>
                    </a:p>
                  </a:txBody>
                  <a:tcPr anchor="b"/>
                </a:tc>
                <a:tc>
                  <a:txBody>
                    <a:bodyPr/>
                    <a:lstStyle/>
                    <a:p>
                      <a:pPr algn="ctr"/>
                      <a:r>
                        <a:rPr lang="de-DE" dirty="0" err="1"/>
                        <a:t>Naphtalen</a:t>
                      </a:r>
                      <a:endParaRPr lang="de-DE" dirty="0"/>
                    </a:p>
                  </a:txBody>
                  <a:tcPr anchor="b"/>
                </a:tc>
                <a:tc>
                  <a:txBody>
                    <a:bodyPr/>
                    <a:lstStyle/>
                    <a:p>
                      <a:pPr algn="ctr"/>
                      <a:r>
                        <a:rPr lang="de-DE" dirty="0"/>
                        <a:t>2 - Naphthol</a:t>
                      </a:r>
                    </a:p>
                  </a:txBody>
                  <a:tcPr anchor="b"/>
                </a:tc>
                <a:tc>
                  <a:txBody>
                    <a:bodyPr/>
                    <a:lstStyle/>
                    <a:p>
                      <a:pPr algn="ctr"/>
                      <a:r>
                        <a:rPr lang="de-DE" dirty="0"/>
                        <a:t>p - Chinon</a:t>
                      </a:r>
                    </a:p>
                  </a:txBody>
                  <a:tcPr anchor="b"/>
                </a:tc>
                <a:tc>
                  <a:txBody>
                    <a:bodyPr/>
                    <a:lstStyle/>
                    <a:p>
                      <a:pPr algn="ctr"/>
                      <a:r>
                        <a:rPr lang="de-DE" dirty="0"/>
                        <a:t>o - Chinon</a:t>
                      </a:r>
                    </a:p>
                  </a:txBody>
                  <a:tcPr anchor="b"/>
                </a:tc>
                <a:tc>
                  <a:txBody>
                    <a:bodyPr/>
                    <a:lstStyle/>
                    <a:p>
                      <a:pPr algn="ctr"/>
                      <a:r>
                        <a:rPr lang="de-DE" dirty="0" err="1"/>
                        <a:t>Chinonimin</a:t>
                      </a:r>
                      <a:endParaRPr lang="de-DE" dirty="0"/>
                    </a:p>
                  </a:txBody>
                  <a:tcPr anchor="b"/>
                </a:tc>
                <a:tc>
                  <a:txBody>
                    <a:bodyPr/>
                    <a:lstStyle/>
                    <a:p>
                      <a:pPr algn="ctr"/>
                      <a:r>
                        <a:rPr lang="de-DE" dirty="0" err="1"/>
                        <a:t>Chinhydron</a:t>
                      </a:r>
                      <a:endParaRPr lang="de-DE" dirty="0"/>
                    </a:p>
                  </a:txBody>
                  <a:tcPr anchor="b"/>
                </a:tc>
                <a:extLst>
                  <a:ext uri="{0D108BD9-81ED-4DB2-BD59-A6C34878D82A}">
                    <a16:rowId xmlns:a16="http://schemas.microsoft.com/office/drawing/2014/main" val="1379147917"/>
                  </a:ext>
                </a:extLst>
              </a:tr>
              <a:tr h="11250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t>Tetrahydrofuran</a:t>
                      </a:r>
                    </a:p>
                  </a:txBody>
                  <a:tcPr anchor="b"/>
                </a:tc>
                <a:tc>
                  <a:txBody>
                    <a:bodyPr/>
                    <a:lstStyle/>
                    <a:p>
                      <a:pPr algn="ctr"/>
                      <a:endParaRPr lang="de-DE" dirty="0"/>
                    </a:p>
                  </a:txBody>
                  <a:tcPr anchor="b"/>
                </a:tc>
                <a:tc>
                  <a:txBody>
                    <a:bodyPr/>
                    <a:lstStyle/>
                    <a:p>
                      <a:pPr algn="ctr"/>
                      <a:r>
                        <a:rPr lang="de-DE" dirty="0" err="1"/>
                        <a:t>Dioxan</a:t>
                      </a:r>
                      <a:endParaRPr lang="de-DE" dirty="0"/>
                    </a:p>
                  </a:txBody>
                  <a:tcPr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err="1"/>
                        <a:t>Morpholin</a:t>
                      </a:r>
                      <a:endParaRPr lang="de-DE" dirty="0"/>
                    </a:p>
                  </a:txBody>
                  <a:tcPr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err="1"/>
                        <a:t>Pyrrolidin</a:t>
                      </a:r>
                      <a:endParaRPr lang="de-DE" dirty="0"/>
                    </a:p>
                  </a:txBody>
                  <a:tcPr anchor="b"/>
                </a:tc>
                <a:tc>
                  <a:txBody>
                    <a:bodyPr/>
                    <a:lstStyle/>
                    <a:p>
                      <a:pPr algn="ctr"/>
                      <a:r>
                        <a:rPr lang="de-DE" dirty="0" err="1"/>
                        <a:t>Piperidin</a:t>
                      </a:r>
                      <a:endParaRPr lang="de-DE" dirty="0"/>
                    </a:p>
                  </a:txBody>
                  <a:tcPr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err="1"/>
                        <a:t>Piperazin</a:t>
                      </a:r>
                      <a:endParaRPr lang="de-DE" dirty="0"/>
                    </a:p>
                  </a:txBody>
                  <a:tcPr anchor="b"/>
                </a:tc>
                <a:extLst>
                  <a:ext uri="{0D108BD9-81ED-4DB2-BD59-A6C34878D82A}">
                    <a16:rowId xmlns:a16="http://schemas.microsoft.com/office/drawing/2014/main" val="3850157783"/>
                  </a:ext>
                </a:extLst>
              </a:tr>
              <a:tr h="1125058">
                <a:tc>
                  <a:txBody>
                    <a:bodyPr/>
                    <a:lstStyle/>
                    <a:p>
                      <a:pPr algn="ctr"/>
                      <a:r>
                        <a:rPr lang="de-DE" dirty="0"/>
                        <a:t>Furan</a:t>
                      </a:r>
                    </a:p>
                  </a:txBody>
                  <a:tcPr anchor="b"/>
                </a:tc>
                <a:tc>
                  <a:txBody>
                    <a:bodyPr/>
                    <a:lstStyle/>
                    <a:p>
                      <a:pPr algn="ctr"/>
                      <a:r>
                        <a:rPr lang="de-DE" dirty="0"/>
                        <a:t>Thiophen</a:t>
                      </a:r>
                    </a:p>
                  </a:txBody>
                  <a:tcPr anchor="b"/>
                </a:tc>
                <a:tc>
                  <a:txBody>
                    <a:bodyPr/>
                    <a:lstStyle/>
                    <a:p>
                      <a:pPr algn="ctr"/>
                      <a:endParaRPr lang="de-DE" dirty="0"/>
                    </a:p>
                  </a:txBody>
                  <a:tcPr anchor="b"/>
                </a:tc>
                <a:tc>
                  <a:txBody>
                    <a:bodyPr/>
                    <a:lstStyle/>
                    <a:p>
                      <a:pPr algn="ctr"/>
                      <a:r>
                        <a:rPr lang="de-DE" dirty="0"/>
                        <a:t>Pyrrol</a:t>
                      </a:r>
                    </a:p>
                  </a:txBody>
                  <a:tcPr anchor="b"/>
                </a:tc>
                <a:tc>
                  <a:txBody>
                    <a:bodyPr/>
                    <a:lstStyle/>
                    <a:p>
                      <a:pPr algn="ctr"/>
                      <a:r>
                        <a:rPr lang="de-DE" dirty="0"/>
                        <a:t>Imidazol</a:t>
                      </a:r>
                    </a:p>
                  </a:txBody>
                  <a:tcPr anchor="b"/>
                </a:tc>
                <a:tc>
                  <a:txBody>
                    <a:bodyPr/>
                    <a:lstStyle/>
                    <a:p>
                      <a:pPr algn="ctr"/>
                      <a:r>
                        <a:rPr lang="de-DE" dirty="0"/>
                        <a:t>Pyridin</a:t>
                      </a:r>
                    </a:p>
                  </a:txBody>
                  <a:tcPr anchor="b"/>
                </a:tc>
                <a:tc>
                  <a:txBody>
                    <a:bodyPr/>
                    <a:lstStyle/>
                    <a:p>
                      <a:pPr algn="ctr"/>
                      <a:r>
                        <a:rPr lang="de-DE" dirty="0"/>
                        <a:t>Pyrimidin</a:t>
                      </a:r>
                    </a:p>
                  </a:txBody>
                  <a:tcPr anchor="b"/>
                </a:tc>
                <a:extLst>
                  <a:ext uri="{0D108BD9-81ED-4DB2-BD59-A6C34878D82A}">
                    <a16:rowId xmlns:a16="http://schemas.microsoft.com/office/drawing/2014/main" val="163101923"/>
                  </a:ext>
                </a:extLst>
              </a:tr>
              <a:tr h="11250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t>Anilin</a:t>
                      </a:r>
                    </a:p>
                  </a:txBody>
                  <a:tcPr anchor="b"/>
                </a:tc>
                <a:tc>
                  <a:txBody>
                    <a:bodyPr/>
                    <a:lstStyle/>
                    <a:p>
                      <a:pPr algn="ctr"/>
                      <a:r>
                        <a:rPr lang="de-DE" dirty="0"/>
                        <a:t>Phenylhydrazin</a:t>
                      </a:r>
                    </a:p>
                  </a:txBody>
                  <a:tcPr anchor="b"/>
                </a:tc>
                <a:tc>
                  <a:txBody>
                    <a:bodyPr/>
                    <a:lstStyle/>
                    <a:p>
                      <a:pPr algn="ctr"/>
                      <a:r>
                        <a:rPr lang="de-DE" dirty="0"/>
                        <a:t>Barbitursäure</a:t>
                      </a:r>
                    </a:p>
                  </a:txBody>
                  <a:tcPr anchor="b"/>
                </a:tc>
                <a:tc>
                  <a:txBody>
                    <a:bodyPr/>
                    <a:lstStyle/>
                    <a:p>
                      <a:pPr algn="ctr"/>
                      <a:r>
                        <a:rPr lang="de-DE" dirty="0"/>
                        <a:t>Purin</a:t>
                      </a:r>
                    </a:p>
                  </a:txBody>
                  <a:tcPr anchor="b"/>
                </a:tc>
                <a:tc>
                  <a:txBody>
                    <a:bodyPr/>
                    <a:lstStyle/>
                    <a:p>
                      <a:pPr algn="ctr"/>
                      <a:endParaRPr lang="de-DE" dirty="0"/>
                    </a:p>
                  </a:txBody>
                  <a:tcPr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t>Chinolin</a:t>
                      </a:r>
                    </a:p>
                  </a:txBody>
                  <a:tcPr anchor="b"/>
                </a:tc>
                <a:tc>
                  <a:txBody>
                    <a:bodyPr/>
                    <a:lstStyle/>
                    <a:p>
                      <a:pPr algn="ctr"/>
                      <a:endParaRPr lang="de-DE" dirty="0"/>
                    </a:p>
                  </a:txBody>
                  <a:tcPr anchor="b"/>
                </a:tc>
                <a:extLst>
                  <a:ext uri="{0D108BD9-81ED-4DB2-BD59-A6C34878D82A}">
                    <a16:rowId xmlns:a16="http://schemas.microsoft.com/office/drawing/2014/main" val="311331065"/>
                  </a:ext>
                </a:extLst>
              </a:tr>
            </a:tbl>
          </a:graphicData>
        </a:graphic>
      </p:graphicFrame>
      <p:pic>
        <p:nvPicPr>
          <p:cNvPr id="6" name="Grafik 5">
            <a:extLst>
              <a:ext uri="{FF2B5EF4-FFF2-40B4-BE49-F238E27FC236}">
                <a16:creationId xmlns:a16="http://schemas.microsoft.com/office/drawing/2014/main" id="{643B1AFC-3197-D326-F034-5CEE57451A8C}"/>
              </a:ext>
            </a:extLst>
          </p:cNvPr>
          <p:cNvPicPr>
            <a:picLocks noChangeAspect="1"/>
          </p:cNvPicPr>
          <p:nvPr/>
        </p:nvPicPr>
        <p:blipFill>
          <a:blip r:embed="rId2"/>
          <a:stretch>
            <a:fillRect/>
          </a:stretch>
        </p:blipFill>
        <p:spPr>
          <a:xfrm>
            <a:off x="888855" y="3334356"/>
            <a:ext cx="630000" cy="630000"/>
          </a:xfrm>
          <a:prstGeom prst="rect">
            <a:avLst/>
          </a:prstGeom>
        </p:spPr>
      </p:pic>
      <p:pic>
        <p:nvPicPr>
          <p:cNvPr id="8" name="Grafik 7">
            <a:extLst>
              <a:ext uri="{FF2B5EF4-FFF2-40B4-BE49-F238E27FC236}">
                <a16:creationId xmlns:a16="http://schemas.microsoft.com/office/drawing/2014/main" id="{7A8B87A5-B84F-885E-7785-E03EEBB988A4}"/>
              </a:ext>
            </a:extLst>
          </p:cNvPr>
          <p:cNvPicPr>
            <a:picLocks noChangeAspect="1"/>
          </p:cNvPicPr>
          <p:nvPr/>
        </p:nvPicPr>
        <p:blipFill>
          <a:blip r:embed="rId3"/>
          <a:stretch>
            <a:fillRect/>
          </a:stretch>
        </p:blipFill>
        <p:spPr>
          <a:xfrm>
            <a:off x="888855" y="4406528"/>
            <a:ext cx="607500" cy="630000"/>
          </a:xfrm>
          <a:prstGeom prst="rect">
            <a:avLst/>
          </a:prstGeom>
        </p:spPr>
      </p:pic>
      <p:pic>
        <p:nvPicPr>
          <p:cNvPr id="11" name="Grafik 10">
            <a:extLst>
              <a:ext uri="{FF2B5EF4-FFF2-40B4-BE49-F238E27FC236}">
                <a16:creationId xmlns:a16="http://schemas.microsoft.com/office/drawing/2014/main" id="{A3DB2C9C-D7D4-A09A-5EB1-EEFC383F259B}"/>
              </a:ext>
            </a:extLst>
          </p:cNvPr>
          <p:cNvPicPr>
            <a:picLocks noChangeAspect="1"/>
          </p:cNvPicPr>
          <p:nvPr/>
        </p:nvPicPr>
        <p:blipFill>
          <a:blip r:embed="rId4"/>
          <a:stretch>
            <a:fillRect/>
          </a:stretch>
        </p:blipFill>
        <p:spPr>
          <a:xfrm>
            <a:off x="5817767" y="4360741"/>
            <a:ext cx="607500" cy="719999"/>
          </a:xfrm>
          <a:prstGeom prst="rect">
            <a:avLst/>
          </a:prstGeom>
        </p:spPr>
      </p:pic>
      <p:pic>
        <p:nvPicPr>
          <p:cNvPr id="12" name="Grafik 11">
            <a:extLst>
              <a:ext uri="{FF2B5EF4-FFF2-40B4-BE49-F238E27FC236}">
                <a16:creationId xmlns:a16="http://schemas.microsoft.com/office/drawing/2014/main" id="{4F7F3B7F-8CE5-85D9-5B76-8B31444B79A4}"/>
              </a:ext>
            </a:extLst>
          </p:cNvPr>
          <p:cNvPicPr>
            <a:picLocks noChangeAspect="1"/>
          </p:cNvPicPr>
          <p:nvPr/>
        </p:nvPicPr>
        <p:blipFill>
          <a:blip r:embed="rId5"/>
          <a:stretch>
            <a:fillRect/>
          </a:stretch>
        </p:blipFill>
        <p:spPr>
          <a:xfrm>
            <a:off x="7401753" y="4343935"/>
            <a:ext cx="607386" cy="753609"/>
          </a:xfrm>
          <a:prstGeom prst="rect">
            <a:avLst/>
          </a:prstGeom>
        </p:spPr>
      </p:pic>
      <p:pic>
        <p:nvPicPr>
          <p:cNvPr id="14" name="Grafik 13">
            <a:extLst>
              <a:ext uri="{FF2B5EF4-FFF2-40B4-BE49-F238E27FC236}">
                <a16:creationId xmlns:a16="http://schemas.microsoft.com/office/drawing/2014/main" id="{E5883C91-1993-7A2E-F760-7CBF2E41EEEA}"/>
              </a:ext>
            </a:extLst>
          </p:cNvPr>
          <p:cNvPicPr>
            <a:picLocks noChangeAspect="1"/>
          </p:cNvPicPr>
          <p:nvPr/>
        </p:nvPicPr>
        <p:blipFill>
          <a:blip r:embed="rId6"/>
          <a:stretch>
            <a:fillRect/>
          </a:stretch>
        </p:blipFill>
        <p:spPr>
          <a:xfrm>
            <a:off x="2553614" y="4406528"/>
            <a:ext cx="607500" cy="630000"/>
          </a:xfrm>
          <a:prstGeom prst="rect">
            <a:avLst/>
          </a:prstGeom>
        </p:spPr>
      </p:pic>
      <p:pic>
        <p:nvPicPr>
          <p:cNvPr id="17" name="Grafik 16">
            <a:extLst>
              <a:ext uri="{FF2B5EF4-FFF2-40B4-BE49-F238E27FC236}">
                <a16:creationId xmlns:a16="http://schemas.microsoft.com/office/drawing/2014/main" id="{D9F648DF-A377-E7A7-6416-638DF37BD5FB}"/>
              </a:ext>
            </a:extLst>
          </p:cNvPr>
          <p:cNvPicPr>
            <a:picLocks noChangeAspect="1"/>
          </p:cNvPicPr>
          <p:nvPr/>
        </p:nvPicPr>
        <p:blipFill>
          <a:blip r:embed="rId7"/>
          <a:stretch>
            <a:fillRect/>
          </a:stretch>
        </p:blipFill>
        <p:spPr>
          <a:xfrm>
            <a:off x="9036200" y="4438228"/>
            <a:ext cx="573582" cy="630000"/>
          </a:xfrm>
          <a:prstGeom prst="rect">
            <a:avLst/>
          </a:prstGeom>
        </p:spPr>
      </p:pic>
      <p:pic>
        <p:nvPicPr>
          <p:cNvPr id="18" name="Grafik 17">
            <a:extLst>
              <a:ext uri="{FF2B5EF4-FFF2-40B4-BE49-F238E27FC236}">
                <a16:creationId xmlns:a16="http://schemas.microsoft.com/office/drawing/2014/main" id="{B726E9C8-CAB1-5FE6-120F-4485C3BC401A}"/>
              </a:ext>
            </a:extLst>
          </p:cNvPr>
          <p:cNvPicPr>
            <a:picLocks noChangeAspect="1"/>
          </p:cNvPicPr>
          <p:nvPr/>
        </p:nvPicPr>
        <p:blipFill>
          <a:blip r:embed="rId8"/>
          <a:stretch>
            <a:fillRect/>
          </a:stretch>
        </p:blipFill>
        <p:spPr>
          <a:xfrm>
            <a:off x="10688095" y="4404956"/>
            <a:ext cx="556957" cy="630000"/>
          </a:xfrm>
          <a:prstGeom prst="rect">
            <a:avLst/>
          </a:prstGeom>
        </p:spPr>
      </p:pic>
      <p:pic>
        <p:nvPicPr>
          <p:cNvPr id="19" name="Grafik 18">
            <a:extLst>
              <a:ext uri="{FF2B5EF4-FFF2-40B4-BE49-F238E27FC236}">
                <a16:creationId xmlns:a16="http://schemas.microsoft.com/office/drawing/2014/main" id="{9A4DEC4D-4816-002D-CBCE-185FB769B818}"/>
              </a:ext>
            </a:extLst>
          </p:cNvPr>
          <p:cNvPicPr>
            <a:picLocks noChangeAspect="1"/>
          </p:cNvPicPr>
          <p:nvPr/>
        </p:nvPicPr>
        <p:blipFill>
          <a:blip r:embed="rId9"/>
          <a:stretch>
            <a:fillRect/>
          </a:stretch>
        </p:blipFill>
        <p:spPr>
          <a:xfrm>
            <a:off x="8850510" y="5567987"/>
            <a:ext cx="995217" cy="630000"/>
          </a:xfrm>
          <a:prstGeom prst="rect">
            <a:avLst/>
          </a:prstGeom>
        </p:spPr>
      </p:pic>
      <p:pic>
        <p:nvPicPr>
          <p:cNvPr id="20" name="Grafik 19">
            <a:extLst>
              <a:ext uri="{FF2B5EF4-FFF2-40B4-BE49-F238E27FC236}">
                <a16:creationId xmlns:a16="http://schemas.microsoft.com/office/drawing/2014/main" id="{5DA031BC-1FB3-F022-0E33-2043E303584A}"/>
              </a:ext>
            </a:extLst>
          </p:cNvPr>
          <p:cNvPicPr>
            <a:picLocks noChangeAspect="1"/>
          </p:cNvPicPr>
          <p:nvPr/>
        </p:nvPicPr>
        <p:blipFill>
          <a:blip r:embed="rId10"/>
          <a:stretch>
            <a:fillRect/>
          </a:stretch>
        </p:blipFill>
        <p:spPr>
          <a:xfrm rot="60000">
            <a:off x="5598387" y="5491773"/>
            <a:ext cx="995217" cy="697582"/>
          </a:xfrm>
          <a:prstGeom prst="rect">
            <a:avLst/>
          </a:prstGeom>
        </p:spPr>
      </p:pic>
      <p:pic>
        <p:nvPicPr>
          <p:cNvPr id="26" name="Grafik 25">
            <a:extLst>
              <a:ext uri="{FF2B5EF4-FFF2-40B4-BE49-F238E27FC236}">
                <a16:creationId xmlns:a16="http://schemas.microsoft.com/office/drawing/2014/main" id="{28F86DCB-1A4F-E050-F183-F475118B266C}"/>
              </a:ext>
            </a:extLst>
          </p:cNvPr>
          <p:cNvPicPr>
            <a:picLocks noChangeAspect="1"/>
          </p:cNvPicPr>
          <p:nvPr/>
        </p:nvPicPr>
        <p:blipFill>
          <a:blip r:embed="rId11"/>
          <a:stretch>
            <a:fillRect/>
          </a:stretch>
        </p:blipFill>
        <p:spPr>
          <a:xfrm>
            <a:off x="4014744" y="5415972"/>
            <a:ext cx="904369" cy="810000"/>
          </a:xfrm>
          <a:prstGeom prst="rect">
            <a:avLst/>
          </a:prstGeom>
        </p:spPr>
      </p:pic>
      <p:pic>
        <p:nvPicPr>
          <p:cNvPr id="27" name="Grafik 26">
            <a:extLst>
              <a:ext uri="{FF2B5EF4-FFF2-40B4-BE49-F238E27FC236}">
                <a16:creationId xmlns:a16="http://schemas.microsoft.com/office/drawing/2014/main" id="{69E52B78-4A51-3455-1E97-C0F1B9D1C144}"/>
              </a:ext>
            </a:extLst>
          </p:cNvPr>
          <p:cNvPicPr>
            <a:picLocks noChangeAspect="1"/>
          </p:cNvPicPr>
          <p:nvPr/>
        </p:nvPicPr>
        <p:blipFill>
          <a:blip r:embed="rId12"/>
          <a:stretch>
            <a:fillRect/>
          </a:stretch>
        </p:blipFill>
        <p:spPr>
          <a:xfrm>
            <a:off x="5397196" y="906925"/>
            <a:ext cx="1491015" cy="823983"/>
          </a:xfrm>
          <a:prstGeom prst="rect">
            <a:avLst/>
          </a:prstGeom>
        </p:spPr>
      </p:pic>
      <p:pic>
        <p:nvPicPr>
          <p:cNvPr id="28" name="Grafik 27">
            <a:extLst>
              <a:ext uri="{FF2B5EF4-FFF2-40B4-BE49-F238E27FC236}">
                <a16:creationId xmlns:a16="http://schemas.microsoft.com/office/drawing/2014/main" id="{CB0C8558-76EC-2CD9-3080-2AECD71EE3A8}"/>
              </a:ext>
            </a:extLst>
          </p:cNvPr>
          <p:cNvPicPr>
            <a:picLocks noChangeAspect="1"/>
          </p:cNvPicPr>
          <p:nvPr/>
        </p:nvPicPr>
        <p:blipFill>
          <a:blip r:embed="rId13"/>
          <a:stretch>
            <a:fillRect/>
          </a:stretch>
        </p:blipFill>
        <p:spPr>
          <a:xfrm>
            <a:off x="7360975" y="968890"/>
            <a:ext cx="1040314" cy="824400"/>
          </a:xfrm>
          <a:prstGeom prst="rect">
            <a:avLst/>
          </a:prstGeom>
        </p:spPr>
      </p:pic>
      <p:pic>
        <p:nvPicPr>
          <p:cNvPr id="29" name="Grafik 28">
            <a:extLst>
              <a:ext uri="{FF2B5EF4-FFF2-40B4-BE49-F238E27FC236}">
                <a16:creationId xmlns:a16="http://schemas.microsoft.com/office/drawing/2014/main" id="{2FB6AC34-363B-EF4D-8B6F-54F8D9496CF4}"/>
              </a:ext>
            </a:extLst>
          </p:cNvPr>
          <p:cNvPicPr>
            <a:picLocks noChangeAspect="1"/>
          </p:cNvPicPr>
          <p:nvPr/>
        </p:nvPicPr>
        <p:blipFill>
          <a:blip r:embed="rId14"/>
          <a:stretch>
            <a:fillRect/>
          </a:stretch>
        </p:blipFill>
        <p:spPr>
          <a:xfrm>
            <a:off x="8592119" y="951534"/>
            <a:ext cx="1512000" cy="756000"/>
          </a:xfrm>
          <a:prstGeom prst="rect">
            <a:avLst/>
          </a:prstGeom>
        </p:spPr>
      </p:pic>
      <p:pic>
        <p:nvPicPr>
          <p:cNvPr id="30" name="Grafik 29">
            <a:extLst>
              <a:ext uri="{FF2B5EF4-FFF2-40B4-BE49-F238E27FC236}">
                <a16:creationId xmlns:a16="http://schemas.microsoft.com/office/drawing/2014/main" id="{7AFC860D-A68B-9E8C-1717-0B1041D58C5B}"/>
              </a:ext>
            </a:extLst>
          </p:cNvPr>
          <p:cNvPicPr>
            <a:picLocks noChangeAspect="1"/>
          </p:cNvPicPr>
          <p:nvPr/>
        </p:nvPicPr>
        <p:blipFill>
          <a:blip r:embed="rId15"/>
          <a:stretch>
            <a:fillRect/>
          </a:stretch>
        </p:blipFill>
        <p:spPr>
          <a:xfrm>
            <a:off x="10629725" y="959435"/>
            <a:ext cx="1114105" cy="756000"/>
          </a:xfrm>
          <a:prstGeom prst="rect">
            <a:avLst/>
          </a:prstGeom>
        </p:spPr>
      </p:pic>
      <p:pic>
        <p:nvPicPr>
          <p:cNvPr id="31" name="Grafik 30">
            <a:extLst>
              <a:ext uri="{FF2B5EF4-FFF2-40B4-BE49-F238E27FC236}">
                <a16:creationId xmlns:a16="http://schemas.microsoft.com/office/drawing/2014/main" id="{3DE8431D-17E1-3B31-D652-72202868E4A6}"/>
              </a:ext>
            </a:extLst>
          </p:cNvPr>
          <p:cNvPicPr>
            <a:picLocks noChangeAspect="1"/>
          </p:cNvPicPr>
          <p:nvPr/>
        </p:nvPicPr>
        <p:blipFill>
          <a:blip r:embed="rId16"/>
          <a:stretch>
            <a:fillRect/>
          </a:stretch>
        </p:blipFill>
        <p:spPr>
          <a:xfrm>
            <a:off x="648295" y="2189820"/>
            <a:ext cx="1037647" cy="630000"/>
          </a:xfrm>
          <a:prstGeom prst="rect">
            <a:avLst/>
          </a:prstGeom>
        </p:spPr>
      </p:pic>
      <p:pic>
        <p:nvPicPr>
          <p:cNvPr id="32" name="Grafik 31">
            <a:extLst>
              <a:ext uri="{FF2B5EF4-FFF2-40B4-BE49-F238E27FC236}">
                <a16:creationId xmlns:a16="http://schemas.microsoft.com/office/drawing/2014/main" id="{AB19E832-CBC0-7ED4-5A56-7B6D1E1B596A}"/>
              </a:ext>
            </a:extLst>
          </p:cNvPr>
          <p:cNvPicPr>
            <a:picLocks noChangeAspect="1"/>
          </p:cNvPicPr>
          <p:nvPr/>
        </p:nvPicPr>
        <p:blipFill>
          <a:blip r:embed="rId17"/>
          <a:stretch>
            <a:fillRect/>
          </a:stretch>
        </p:blipFill>
        <p:spPr>
          <a:xfrm>
            <a:off x="2338540" y="2189820"/>
            <a:ext cx="1037647" cy="630000"/>
          </a:xfrm>
          <a:prstGeom prst="rect">
            <a:avLst/>
          </a:prstGeom>
        </p:spPr>
      </p:pic>
      <p:pic>
        <p:nvPicPr>
          <p:cNvPr id="33" name="Grafik 32">
            <a:extLst>
              <a:ext uri="{FF2B5EF4-FFF2-40B4-BE49-F238E27FC236}">
                <a16:creationId xmlns:a16="http://schemas.microsoft.com/office/drawing/2014/main" id="{7FE69AB2-385E-287D-A84C-FED5BAEB5A65}"/>
              </a:ext>
            </a:extLst>
          </p:cNvPr>
          <p:cNvPicPr>
            <a:picLocks noChangeAspect="1"/>
          </p:cNvPicPr>
          <p:nvPr/>
        </p:nvPicPr>
        <p:blipFill>
          <a:blip r:embed="rId18"/>
          <a:stretch>
            <a:fillRect/>
          </a:stretch>
        </p:blipFill>
        <p:spPr>
          <a:xfrm>
            <a:off x="3997847" y="2147470"/>
            <a:ext cx="1374624" cy="669689"/>
          </a:xfrm>
          <a:prstGeom prst="rect">
            <a:avLst/>
          </a:prstGeom>
        </p:spPr>
      </p:pic>
      <p:pic>
        <p:nvPicPr>
          <p:cNvPr id="34" name="Grafik 33">
            <a:extLst>
              <a:ext uri="{FF2B5EF4-FFF2-40B4-BE49-F238E27FC236}">
                <a16:creationId xmlns:a16="http://schemas.microsoft.com/office/drawing/2014/main" id="{7E4478CE-01BB-00D8-CE51-B14A8971D0C3}"/>
              </a:ext>
            </a:extLst>
          </p:cNvPr>
          <p:cNvPicPr>
            <a:picLocks noChangeAspect="1"/>
          </p:cNvPicPr>
          <p:nvPr/>
        </p:nvPicPr>
        <p:blipFill>
          <a:blip r:embed="rId19"/>
          <a:stretch>
            <a:fillRect/>
          </a:stretch>
        </p:blipFill>
        <p:spPr>
          <a:xfrm>
            <a:off x="5511423" y="2027344"/>
            <a:ext cx="1169143" cy="792000"/>
          </a:xfrm>
          <a:prstGeom prst="rect">
            <a:avLst/>
          </a:prstGeom>
        </p:spPr>
      </p:pic>
      <p:pic>
        <p:nvPicPr>
          <p:cNvPr id="35" name="Grafik 34">
            <a:extLst>
              <a:ext uri="{FF2B5EF4-FFF2-40B4-BE49-F238E27FC236}">
                <a16:creationId xmlns:a16="http://schemas.microsoft.com/office/drawing/2014/main" id="{5B3D88A1-4857-5BD6-BA01-9E4D1719C36E}"/>
              </a:ext>
            </a:extLst>
          </p:cNvPr>
          <p:cNvPicPr>
            <a:picLocks noChangeAspect="1"/>
          </p:cNvPicPr>
          <p:nvPr/>
        </p:nvPicPr>
        <p:blipFill>
          <a:blip r:embed="rId20"/>
          <a:stretch>
            <a:fillRect/>
          </a:stretch>
        </p:blipFill>
        <p:spPr>
          <a:xfrm>
            <a:off x="7270650" y="2086314"/>
            <a:ext cx="867429" cy="792000"/>
          </a:xfrm>
          <a:prstGeom prst="rect">
            <a:avLst/>
          </a:prstGeom>
        </p:spPr>
      </p:pic>
      <p:pic>
        <p:nvPicPr>
          <p:cNvPr id="36" name="Grafik 35">
            <a:extLst>
              <a:ext uri="{FF2B5EF4-FFF2-40B4-BE49-F238E27FC236}">
                <a16:creationId xmlns:a16="http://schemas.microsoft.com/office/drawing/2014/main" id="{427726A6-813E-EBD3-9A70-A75361CC6E1A}"/>
              </a:ext>
            </a:extLst>
          </p:cNvPr>
          <p:cNvPicPr>
            <a:picLocks noChangeAspect="1"/>
          </p:cNvPicPr>
          <p:nvPr/>
        </p:nvPicPr>
        <p:blipFill>
          <a:blip r:embed="rId21"/>
          <a:stretch>
            <a:fillRect/>
          </a:stretch>
        </p:blipFill>
        <p:spPr>
          <a:xfrm>
            <a:off x="11313357" y="1609690"/>
            <a:ext cx="710960" cy="1627308"/>
          </a:xfrm>
          <a:prstGeom prst="rect">
            <a:avLst/>
          </a:prstGeom>
        </p:spPr>
      </p:pic>
      <p:pic>
        <p:nvPicPr>
          <p:cNvPr id="37" name="Grafik 36">
            <a:extLst>
              <a:ext uri="{FF2B5EF4-FFF2-40B4-BE49-F238E27FC236}">
                <a16:creationId xmlns:a16="http://schemas.microsoft.com/office/drawing/2014/main" id="{B26E65E7-F1C0-8551-4C67-B1A6016EFEBF}"/>
              </a:ext>
            </a:extLst>
          </p:cNvPr>
          <p:cNvPicPr>
            <a:picLocks noChangeAspect="1"/>
          </p:cNvPicPr>
          <p:nvPr/>
        </p:nvPicPr>
        <p:blipFill>
          <a:blip r:embed="rId22"/>
          <a:stretch>
            <a:fillRect/>
          </a:stretch>
        </p:blipFill>
        <p:spPr>
          <a:xfrm>
            <a:off x="8728163" y="2108820"/>
            <a:ext cx="1332878" cy="792000"/>
          </a:xfrm>
          <a:prstGeom prst="rect">
            <a:avLst/>
          </a:prstGeom>
        </p:spPr>
      </p:pic>
      <p:pic>
        <p:nvPicPr>
          <p:cNvPr id="38" name="Grafik 37">
            <a:extLst>
              <a:ext uri="{FF2B5EF4-FFF2-40B4-BE49-F238E27FC236}">
                <a16:creationId xmlns:a16="http://schemas.microsoft.com/office/drawing/2014/main" id="{B19E0146-277B-DE41-7337-9FF0475AC235}"/>
              </a:ext>
            </a:extLst>
          </p:cNvPr>
          <p:cNvPicPr>
            <a:picLocks noChangeAspect="1"/>
          </p:cNvPicPr>
          <p:nvPr/>
        </p:nvPicPr>
        <p:blipFill>
          <a:blip r:embed="rId23"/>
          <a:stretch>
            <a:fillRect/>
          </a:stretch>
        </p:blipFill>
        <p:spPr>
          <a:xfrm>
            <a:off x="4110925" y="3306228"/>
            <a:ext cx="685588" cy="630000"/>
          </a:xfrm>
          <a:prstGeom prst="rect">
            <a:avLst/>
          </a:prstGeom>
        </p:spPr>
      </p:pic>
      <p:pic>
        <p:nvPicPr>
          <p:cNvPr id="39" name="Grafik 38">
            <a:extLst>
              <a:ext uri="{FF2B5EF4-FFF2-40B4-BE49-F238E27FC236}">
                <a16:creationId xmlns:a16="http://schemas.microsoft.com/office/drawing/2014/main" id="{148B4954-354F-EFD4-954D-48ECD13158DD}"/>
              </a:ext>
            </a:extLst>
          </p:cNvPr>
          <p:cNvPicPr>
            <a:picLocks noChangeAspect="1"/>
          </p:cNvPicPr>
          <p:nvPr/>
        </p:nvPicPr>
        <p:blipFill>
          <a:blip r:embed="rId24"/>
          <a:stretch>
            <a:fillRect/>
          </a:stretch>
        </p:blipFill>
        <p:spPr>
          <a:xfrm>
            <a:off x="5729747" y="3334356"/>
            <a:ext cx="796765" cy="630000"/>
          </a:xfrm>
          <a:prstGeom prst="rect">
            <a:avLst/>
          </a:prstGeom>
        </p:spPr>
      </p:pic>
      <p:pic>
        <p:nvPicPr>
          <p:cNvPr id="40" name="Grafik 39">
            <a:extLst>
              <a:ext uri="{FF2B5EF4-FFF2-40B4-BE49-F238E27FC236}">
                <a16:creationId xmlns:a16="http://schemas.microsoft.com/office/drawing/2014/main" id="{4052CAA8-5B03-9FBC-37BC-F10AE662CAB3}"/>
              </a:ext>
            </a:extLst>
          </p:cNvPr>
          <p:cNvPicPr>
            <a:picLocks noChangeAspect="1"/>
          </p:cNvPicPr>
          <p:nvPr/>
        </p:nvPicPr>
        <p:blipFill>
          <a:blip r:embed="rId25"/>
          <a:stretch>
            <a:fillRect/>
          </a:stretch>
        </p:blipFill>
        <p:spPr>
          <a:xfrm>
            <a:off x="4214443" y="1059534"/>
            <a:ext cx="903790" cy="648000"/>
          </a:xfrm>
          <a:prstGeom prst="rect">
            <a:avLst/>
          </a:prstGeom>
        </p:spPr>
      </p:pic>
      <p:pic>
        <p:nvPicPr>
          <p:cNvPr id="42" name="Grafik 41">
            <a:extLst>
              <a:ext uri="{FF2B5EF4-FFF2-40B4-BE49-F238E27FC236}">
                <a16:creationId xmlns:a16="http://schemas.microsoft.com/office/drawing/2014/main" id="{A1E5DF05-C64A-93CD-D18C-AD12DA076644}"/>
              </a:ext>
            </a:extLst>
          </p:cNvPr>
          <p:cNvPicPr>
            <a:picLocks noChangeAspect="1"/>
          </p:cNvPicPr>
          <p:nvPr/>
        </p:nvPicPr>
        <p:blipFill>
          <a:blip r:embed="rId26"/>
          <a:stretch>
            <a:fillRect/>
          </a:stretch>
        </p:blipFill>
        <p:spPr>
          <a:xfrm>
            <a:off x="2554707" y="1059080"/>
            <a:ext cx="796765" cy="630000"/>
          </a:xfrm>
          <a:prstGeom prst="rect">
            <a:avLst/>
          </a:prstGeom>
        </p:spPr>
      </p:pic>
      <p:pic>
        <p:nvPicPr>
          <p:cNvPr id="43" name="Grafik 42">
            <a:extLst>
              <a:ext uri="{FF2B5EF4-FFF2-40B4-BE49-F238E27FC236}">
                <a16:creationId xmlns:a16="http://schemas.microsoft.com/office/drawing/2014/main" id="{3EDE20FD-1BF2-5526-24BC-7428B2BB258C}"/>
              </a:ext>
            </a:extLst>
          </p:cNvPr>
          <p:cNvPicPr>
            <a:picLocks noChangeAspect="1"/>
          </p:cNvPicPr>
          <p:nvPr/>
        </p:nvPicPr>
        <p:blipFill>
          <a:blip r:embed="rId27"/>
          <a:stretch>
            <a:fillRect/>
          </a:stretch>
        </p:blipFill>
        <p:spPr>
          <a:xfrm>
            <a:off x="916649" y="1043582"/>
            <a:ext cx="574411" cy="630000"/>
          </a:xfrm>
          <a:prstGeom prst="rect">
            <a:avLst/>
          </a:prstGeom>
        </p:spPr>
      </p:pic>
      <p:pic>
        <p:nvPicPr>
          <p:cNvPr id="44" name="Grafik 43">
            <a:extLst>
              <a:ext uri="{FF2B5EF4-FFF2-40B4-BE49-F238E27FC236}">
                <a16:creationId xmlns:a16="http://schemas.microsoft.com/office/drawing/2014/main" id="{48B798D0-325D-1288-1ED9-FDB96D0EEA70}"/>
              </a:ext>
            </a:extLst>
          </p:cNvPr>
          <p:cNvPicPr>
            <a:picLocks noChangeAspect="1"/>
          </p:cNvPicPr>
          <p:nvPr/>
        </p:nvPicPr>
        <p:blipFill>
          <a:blip r:embed="rId28"/>
          <a:stretch>
            <a:fillRect/>
          </a:stretch>
        </p:blipFill>
        <p:spPr>
          <a:xfrm>
            <a:off x="7440570" y="3180228"/>
            <a:ext cx="548100" cy="756000"/>
          </a:xfrm>
          <a:prstGeom prst="rect">
            <a:avLst/>
          </a:prstGeom>
        </p:spPr>
      </p:pic>
      <p:pic>
        <p:nvPicPr>
          <p:cNvPr id="45" name="Grafik 44">
            <a:extLst>
              <a:ext uri="{FF2B5EF4-FFF2-40B4-BE49-F238E27FC236}">
                <a16:creationId xmlns:a16="http://schemas.microsoft.com/office/drawing/2014/main" id="{BCD4B71A-BE6E-15E1-4889-18135D9019CC}"/>
              </a:ext>
            </a:extLst>
          </p:cNvPr>
          <p:cNvPicPr>
            <a:picLocks noChangeAspect="1"/>
          </p:cNvPicPr>
          <p:nvPr/>
        </p:nvPicPr>
        <p:blipFill>
          <a:blip r:embed="rId29"/>
          <a:stretch>
            <a:fillRect/>
          </a:stretch>
        </p:blipFill>
        <p:spPr>
          <a:xfrm>
            <a:off x="9011063" y="3038838"/>
            <a:ext cx="598719" cy="937994"/>
          </a:xfrm>
          <a:prstGeom prst="rect">
            <a:avLst/>
          </a:prstGeom>
        </p:spPr>
      </p:pic>
      <p:pic>
        <p:nvPicPr>
          <p:cNvPr id="47" name="Grafik 46">
            <a:extLst>
              <a:ext uri="{FF2B5EF4-FFF2-40B4-BE49-F238E27FC236}">
                <a16:creationId xmlns:a16="http://schemas.microsoft.com/office/drawing/2014/main" id="{395300AC-E5A5-9730-AE5C-3B18EF7B4680}"/>
              </a:ext>
            </a:extLst>
          </p:cNvPr>
          <p:cNvPicPr>
            <a:picLocks noChangeAspect="1"/>
          </p:cNvPicPr>
          <p:nvPr/>
        </p:nvPicPr>
        <p:blipFill>
          <a:blip r:embed="rId30"/>
          <a:stretch>
            <a:fillRect/>
          </a:stretch>
        </p:blipFill>
        <p:spPr>
          <a:xfrm>
            <a:off x="10540549" y="3379976"/>
            <a:ext cx="926471" cy="630000"/>
          </a:xfrm>
          <a:prstGeom prst="rect">
            <a:avLst/>
          </a:prstGeom>
        </p:spPr>
      </p:pic>
      <p:pic>
        <p:nvPicPr>
          <p:cNvPr id="48" name="Grafik 47">
            <a:extLst>
              <a:ext uri="{FF2B5EF4-FFF2-40B4-BE49-F238E27FC236}">
                <a16:creationId xmlns:a16="http://schemas.microsoft.com/office/drawing/2014/main" id="{2F569E13-A901-166C-458B-EBDA971262C7}"/>
              </a:ext>
            </a:extLst>
          </p:cNvPr>
          <p:cNvPicPr>
            <a:picLocks noChangeAspect="1"/>
          </p:cNvPicPr>
          <p:nvPr/>
        </p:nvPicPr>
        <p:blipFill>
          <a:blip r:embed="rId31"/>
          <a:stretch>
            <a:fillRect/>
          </a:stretch>
        </p:blipFill>
        <p:spPr>
          <a:xfrm>
            <a:off x="2184751" y="5356892"/>
            <a:ext cx="1285108" cy="856739"/>
          </a:xfrm>
          <a:prstGeom prst="rect">
            <a:avLst/>
          </a:prstGeom>
        </p:spPr>
      </p:pic>
      <p:pic>
        <p:nvPicPr>
          <p:cNvPr id="49" name="Grafik 48">
            <a:extLst>
              <a:ext uri="{FF2B5EF4-FFF2-40B4-BE49-F238E27FC236}">
                <a16:creationId xmlns:a16="http://schemas.microsoft.com/office/drawing/2014/main" id="{2B4B2471-A39D-2B57-CF3E-87076AD77A86}"/>
              </a:ext>
            </a:extLst>
          </p:cNvPr>
          <p:cNvPicPr>
            <a:picLocks noChangeAspect="1"/>
          </p:cNvPicPr>
          <p:nvPr/>
        </p:nvPicPr>
        <p:blipFill>
          <a:blip r:embed="rId32"/>
          <a:stretch>
            <a:fillRect/>
          </a:stretch>
        </p:blipFill>
        <p:spPr>
          <a:xfrm>
            <a:off x="835197" y="5489634"/>
            <a:ext cx="1109244" cy="739496"/>
          </a:xfrm>
          <a:prstGeom prst="rect">
            <a:avLst/>
          </a:prstGeom>
        </p:spPr>
      </p:pic>
    </p:spTree>
    <p:extLst>
      <p:ext uri="{BB962C8B-B14F-4D97-AF65-F5344CB8AC3E}">
        <p14:creationId xmlns:p14="http://schemas.microsoft.com/office/powerpoint/2010/main" val="6925366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A9DC6-463D-5A48-9758-ADCE5E803346}"/>
              </a:ext>
            </a:extLst>
          </p:cNvPr>
          <p:cNvSpPr>
            <a:spLocks noGrp="1"/>
          </p:cNvSpPr>
          <p:nvPr>
            <p:ph type="title"/>
          </p:nvPr>
        </p:nvSpPr>
        <p:spPr/>
        <p:txBody>
          <a:bodyPr/>
          <a:lstStyle/>
          <a:p>
            <a:r>
              <a:rPr lang="de-DE" dirty="0"/>
              <a:t>Trivialnomenklatur: Organische Säuren</a:t>
            </a:r>
          </a:p>
        </p:txBody>
      </p:sp>
      <p:sp>
        <p:nvSpPr>
          <p:cNvPr id="10" name="Datumsplatzhalter 9">
            <a:extLst>
              <a:ext uri="{FF2B5EF4-FFF2-40B4-BE49-F238E27FC236}">
                <a16:creationId xmlns:a16="http://schemas.microsoft.com/office/drawing/2014/main" id="{C0378370-9C48-3C2C-25F4-99DA0C8EDEAE}"/>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BBB677F-3201-43D5-BF0B-96DBE3510BE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104193FD-A41F-15E5-1CA0-9659814C31AA}"/>
              </a:ext>
            </a:extLst>
          </p:cNvPr>
          <p:cNvSpPr>
            <a:spLocks noGrp="1"/>
          </p:cNvSpPr>
          <p:nvPr>
            <p:ph type="sldNum" sz="quarter" idx="16"/>
          </p:nvPr>
        </p:nvSpPr>
        <p:spPr/>
        <p:txBody>
          <a:bodyPr/>
          <a:lstStyle/>
          <a:p>
            <a:fld id="{6FBDD224-CFE5-420E-A51B-C49F1872CE04}" type="slidenum">
              <a:rPr lang="de-DE" altLang="de-DE" smtClean="0"/>
              <a:pPr/>
              <a:t>112</a:t>
            </a:fld>
            <a:endParaRPr lang="de-DE" altLang="de-DE"/>
          </a:p>
        </p:txBody>
      </p:sp>
      <p:sp>
        <p:nvSpPr>
          <p:cNvPr id="24" name="Rechteck 23">
            <a:extLst>
              <a:ext uri="{FF2B5EF4-FFF2-40B4-BE49-F238E27FC236}">
                <a16:creationId xmlns:a16="http://schemas.microsoft.com/office/drawing/2014/main" id="{BA3D77E7-CBE3-914C-886F-959D97465D4A}"/>
              </a:ext>
            </a:extLst>
          </p:cNvPr>
          <p:cNvSpPr/>
          <p:nvPr/>
        </p:nvSpPr>
        <p:spPr>
          <a:xfrm>
            <a:off x="9625459" y="1939343"/>
            <a:ext cx="108202" cy="144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5" name="Rechteck 24">
            <a:extLst>
              <a:ext uri="{FF2B5EF4-FFF2-40B4-BE49-F238E27FC236}">
                <a16:creationId xmlns:a16="http://schemas.microsoft.com/office/drawing/2014/main" id="{717B299B-9B6F-364B-A1DD-28031A10E736}"/>
              </a:ext>
            </a:extLst>
          </p:cNvPr>
          <p:cNvSpPr/>
          <p:nvPr/>
        </p:nvSpPr>
        <p:spPr>
          <a:xfrm>
            <a:off x="9823576" y="2659423"/>
            <a:ext cx="108202" cy="144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6" name="Rechteck 25">
            <a:extLst>
              <a:ext uri="{FF2B5EF4-FFF2-40B4-BE49-F238E27FC236}">
                <a16:creationId xmlns:a16="http://schemas.microsoft.com/office/drawing/2014/main" id="{5A0FCFF3-4C81-FB4A-84DA-7A81A87BD76E}"/>
              </a:ext>
            </a:extLst>
          </p:cNvPr>
          <p:cNvSpPr/>
          <p:nvPr/>
        </p:nvSpPr>
        <p:spPr>
          <a:xfrm>
            <a:off x="10812719" y="3740865"/>
            <a:ext cx="191686" cy="144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7" name="Rechteck 26">
            <a:extLst>
              <a:ext uri="{FF2B5EF4-FFF2-40B4-BE49-F238E27FC236}">
                <a16:creationId xmlns:a16="http://schemas.microsoft.com/office/drawing/2014/main" id="{B3B09982-06C6-D145-AA60-22D88F6CC779}"/>
              </a:ext>
            </a:extLst>
          </p:cNvPr>
          <p:cNvSpPr/>
          <p:nvPr/>
        </p:nvSpPr>
        <p:spPr>
          <a:xfrm>
            <a:off x="9679560" y="4243599"/>
            <a:ext cx="191686" cy="144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8" name="Rechteck 27">
            <a:extLst>
              <a:ext uri="{FF2B5EF4-FFF2-40B4-BE49-F238E27FC236}">
                <a16:creationId xmlns:a16="http://schemas.microsoft.com/office/drawing/2014/main" id="{1C1124E0-DFA8-9047-9B38-B52DBF8B1B33}"/>
              </a:ext>
            </a:extLst>
          </p:cNvPr>
          <p:cNvSpPr/>
          <p:nvPr/>
        </p:nvSpPr>
        <p:spPr>
          <a:xfrm>
            <a:off x="9719845" y="5251711"/>
            <a:ext cx="255135" cy="144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aphicFrame>
        <p:nvGraphicFramePr>
          <p:cNvPr id="4" name="Tabelle 5">
            <a:extLst>
              <a:ext uri="{FF2B5EF4-FFF2-40B4-BE49-F238E27FC236}">
                <a16:creationId xmlns:a16="http://schemas.microsoft.com/office/drawing/2014/main" id="{601ABFC3-BC18-685D-7B2C-7C6F7E564B4B}"/>
              </a:ext>
            </a:extLst>
          </p:cNvPr>
          <p:cNvGraphicFramePr>
            <a:graphicFrameLocks noGrp="1"/>
          </p:cNvGraphicFramePr>
          <p:nvPr>
            <p:extLst>
              <p:ext uri="{D42A27DB-BD31-4B8C-83A1-F6EECF244321}">
                <p14:modId xmlns:p14="http://schemas.microsoft.com/office/powerpoint/2010/main" val="1775974761"/>
              </p:ext>
            </p:extLst>
          </p:nvPr>
        </p:nvGraphicFramePr>
        <p:xfrm>
          <a:off x="217949" y="723244"/>
          <a:ext cx="11772492" cy="5738751"/>
        </p:xfrm>
        <a:graphic>
          <a:graphicData uri="http://schemas.openxmlformats.org/drawingml/2006/table">
            <a:tbl>
              <a:tblPr firstRow="1" bandRow="1">
                <a:tableStyleId>{2D5ABB26-0587-4C30-8999-92F81FD0307C}</a:tableStyleId>
              </a:tblPr>
              <a:tblGrid>
                <a:gridCol w="1962082">
                  <a:extLst>
                    <a:ext uri="{9D8B030D-6E8A-4147-A177-3AD203B41FA5}">
                      <a16:colId xmlns:a16="http://schemas.microsoft.com/office/drawing/2014/main" val="817076977"/>
                    </a:ext>
                  </a:extLst>
                </a:gridCol>
                <a:gridCol w="1962082">
                  <a:extLst>
                    <a:ext uri="{9D8B030D-6E8A-4147-A177-3AD203B41FA5}">
                      <a16:colId xmlns:a16="http://schemas.microsoft.com/office/drawing/2014/main" val="2535964536"/>
                    </a:ext>
                  </a:extLst>
                </a:gridCol>
                <a:gridCol w="1962082">
                  <a:extLst>
                    <a:ext uri="{9D8B030D-6E8A-4147-A177-3AD203B41FA5}">
                      <a16:colId xmlns:a16="http://schemas.microsoft.com/office/drawing/2014/main" val="560140788"/>
                    </a:ext>
                  </a:extLst>
                </a:gridCol>
                <a:gridCol w="1962082">
                  <a:extLst>
                    <a:ext uri="{9D8B030D-6E8A-4147-A177-3AD203B41FA5}">
                      <a16:colId xmlns:a16="http://schemas.microsoft.com/office/drawing/2014/main" val="4205560541"/>
                    </a:ext>
                  </a:extLst>
                </a:gridCol>
                <a:gridCol w="1962082">
                  <a:extLst>
                    <a:ext uri="{9D8B030D-6E8A-4147-A177-3AD203B41FA5}">
                      <a16:colId xmlns:a16="http://schemas.microsoft.com/office/drawing/2014/main" val="3262477304"/>
                    </a:ext>
                  </a:extLst>
                </a:gridCol>
                <a:gridCol w="1962082">
                  <a:extLst>
                    <a:ext uri="{9D8B030D-6E8A-4147-A177-3AD203B41FA5}">
                      <a16:colId xmlns:a16="http://schemas.microsoft.com/office/drawing/2014/main" val="1945778610"/>
                    </a:ext>
                  </a:extLst>
                </a:gridCol>
              </a:tblGrid>
              <a:tr h="637639">
                <a:tc>
                  <a:txBody>
                    <a:bodyPr/>
                    <a:lstStyle/>
                    <a:p>
                      <a:pPr algn="r"/>
                      <a:r>
                        <a:rPr lang="de-DE" dirty="0"/>
                        <a:t>Ameisensäure</a:t>
                      </a:r>
                    </a:p>
                    <a:p>
                      <a:pPr algn="r"/>
                      <a:r>
                        <a:rPr lang="de-DE" dirty="0" err="1">
                          <a:solidFill>
                            <a:schemeClr val="accent6"/>
                          </a:solidFill>
                        </a:rPr>
                        <a:t>Formiat</a:t>
                      </a:r>
                      <a:endParaRPr lang="de-DE" dirty="0">
                        <a:solidFill>
                          <a:schemeClr val="accent6"/>
                        </a:solidFill>
                      </a:endParaRPr>
                    </a:p>
                  </a:txBody>
                  <a:tcPr anchor="ctr"/>
                </a:tc>
                <a:tc>
                  <a:txBody>
                    <a:bodyPr/>
                    <a:lstStyle/>
                    <a:p>
                      <a:pPr algn="r"/>
                      <a:endParaRPr lang="de-DE" dirty="0"/>
                    </a:p>
                  </a:txBody>
                  <a:tcPr anchor="ctr"/>
                </a:tc>
                <a:tc>
                  <a:txBody>
                    <a:bodyPr/>
                    <a:lstStyle/>
                    <a:p>
                      <a:pPr algn="r"/>
                      <a:r>
                        <a:rPr lang="de-DE" dirty="0"/>
                        <a:t>Milchsäure</a:t>
                      </a:r>
                    </a:p>
                    <a:p>
                      <a:pPr algn="r"/>
                      <a:r>
                        <a:rPr lang="de-DE" sz="1350" kern="1200" dirty="0">
                          <a:solidFill>
                            <a:schemeClr val="accent6"/>
                          </a:solidFill>
                          <a:latin typeface="+mn-lt"/>
                          <a:ea typeface="+mn-ea"/>
                          <a:cs typeface="+mn-cs"/>
                        </a:rPr>
                        <a:t>Lactat</a:t>
                      </a:r>
                    </a:p>
                  </a:txBody>
                  <a:tcPr anchor="ctr"/>
                </a:tc>
                <a:tc>
                  <a:txBody>
                    <a:bodyPr/>
                    <a:lstStyle/>
                    <a:p>
                      <a:pPr algn="r"/>
                      <a:endParaRPr lang="de-DE" dirty="0"/>
                    </a:p>
                  </a:txBody>
                  <a:tcPr anchor="ctr"/>
                </a:tc>
                <a:tc>
                  <a:txBody>
                    <a:bodyPr/>
                    <a:lstStyle/>
                    <a:p>
                      <a:pPr algn="r"/>
                      <a:r>
                        <a:rPr lang="de-DE" dirty="0"/>
                        <a:t>Benzoesäure</a:t>
                      </a:r>
                    </a:p>
                    <a:p>
                      <a:pPr algn="r"/>
                      <a:r>
                        <a:rPr lang="de-DE" sz="1350" kern="1200" dirty="0">
                          <a:solidFill>
                            <a:schemeClr val="accent6"/>
                          </a:solidFill>
                          <a:latin typeface="+mn-lt"/>
                          <a:ea typeface="+mn-ea"/>
                          <a:cs typeface="+mn-cs"/>
                        </a:rPr>
                        <a:t>Benzoat</a:t>
                      </a:r>
                    </a:p>
                  </a:txBody>
                  <a:tcPr anchor="ctr"/>
                </a:tc>
                <a:tc>
                  <a:txBody>
                    <a:bodyPr/>
                    <a:lstStyle/>
                    <a:p>
                      <a:pPr algn="r"/>
                      <a:endParaRPr lang="de-DE"/>
                    </a:p>
                  </a:txBody>
                  <a:tcPr anchor="ctr"/>
                </a:tc>
                <a:extLst>
                  <a:ext uri="{0D108BD9-81ED-4DB2-BD59-A6C34878D82A}">
                    <a16:rowId xmlns:a16="http://schemas.microsoft.com/office/drawing/2014/main" val="2899080852"/>
                  </a:ext>
                </a:extLst>
              </a:tr>
              <a:tr h="637639">
                <a:tc>
                  <a:txBody>
                    <a:bodyPr/>
                    <a:lstStyle/>
                    <a:p>
                      <a:pPr algn="r"/>
                      <a:r>
                        <a:rPr lang="de-DE" dirty="0"/>
                        <a:t>Essigsäure</a:t>
                      </a:r>
                    </a:p>
                    <a:p>
                      <a:pPr algn="r"/>
                      <a:r>
                        <a:rPr lang="de-DE" sz="1350" kern="1200" dirty="0">
                          <a:solidFill>
                            <a:schemeClr val="accent6"/>
                          </a:solidFill>
                          <a:latin typeface="+mn-lt"/>
                          <a:ea typeface="+mn-ea"/>
                          <a:cs typeface="+mn-cs"/>
                        </a:rPr>
                        <a:t>Acetat</a:t>
                      </a:r>
                    </a:p>
                  </a:txBody>
                  <a:tcPr anchor="ctr"/>
                </a:tc>
                <a:tc>
                  <a:txBody>
                    <a:bodyPr/>
                    <a:lstStyle/>
                    <a:p>
                      <a:pPr algn="r"/>
                      <a:endParaRPr lang="de-DE" dirty="0"/>
                    </a:p>
                  </a:txBody>
                  <a:tcPr anchor="ctr"/>
                </a:tc>
                <a:tc>
                  <a:txBody>
                    <a:bodyPr/>
                    <a:lstStyle/>
                    <a:p>
                      <a:pPr algn="r"/>
                      <a:r>
                        <a:rPr lang="de-DE" dirty="0" err="1"/>
                        <a:t>Brentztraubensäure</a:t>
                      </a:r>
                      <a:endParaRPr lang="de-DE" dirty="0"/>
                    </a:p>
                    <a:p>
                      <a:pPr algn="r"/>
                      <a:r>
                        <a:rPr lang="de-DE" sz="1350" kern="1200" dirty="0">
                          <a:solidFill>
                            <a:schemeClr val="accent6"/>
                          </a:solidFill>
                          <a:latin typeface="+mn-lt"/>
                          <a:ea typeface="+mn-ea"/>
                          <a:cs typeface="+mn-cs"/>
                        </a:rPr>
                        <a:t>Pyruvat</a:t>
                      </a:r>
                    </a:p>
                  </a:txBody>
                  <a:tcPr anchor="ctr"/>
                </a:tc>
                <a:tc>
                  <a:txBody>
                    <a:bodyPr/>
                    <a:lstStyle/>
                    <a:p>
                      <a:pPr algn="r"/>
                      <a:endParaRPr lang="de-DE" dirty="0"/>
                    </a:p>
                  </a:txBody>
                  <a:tcPr anchor="ctr"/>
                </a:tc>
                <a:tc>
                  <a:txBody>
                    <a:bodyPr/>
                    <a:lstStyle/>
                    <a:p>
                      <a:pPr algn="r"/>
                      <a:r>
                        <a:rPr lang="de-DE" dirty="0"/>
                        <a:t>Phthalsäure</a:t>
                      </a:r>
                    </a:p>
                    <a:p>
                      <a:pPr algn="r"/>
                      <a:r>
                        <a:rPr lang="de-DE" sz="1350" kern="1200" dirty="0">
                          <a:solidFill>
                            <a:schemeClr val="accent6"/>
                          </a:solidFill>
                          <a:latin typeface="+mn-lt"/>
                          <a:ea typeface="+mn-ea"/>
                          <a:cs typeface="+mn-cs"/>
                        </a:rPr>
                        <a:t>Phthalat</a:t>
                      </a:r>
                    </a:p>
                  </a:txBody>
                  <a:tcPr anchor="ctr"/>
                </a:tc>
                <a:tc>
                  <a:txBody>
                    <a:bodyPr/>
                    <a:lstStyle/>
                    <a:p>
                      <a:pPr algn="r"/>
                      <a:endParaRPr lang="de-DE"/>
                    </a:p>
                  </a:txBody>
                  <a:tcPr anchor="ctr"/>
                </a:tc>
                <a:extLst>
                  <a:ext uri="{0D108BD9-81ED-4DB2-BD59-A6C34878D82A}">
                    <a16:rowId xmlns:a16="http://schemas.microsoft.com/office/drawing/2014/main" val="3917861152"/>
                  </a:ext>
                </a:extLst>
              </a:tr>
              <a:tr h="637639">
                <a:tc>
                  <a:txBody>
                    <a:bodyPr/>
                    <a:lstStyle/>
                    <a:p>
                      <a:pPr algn="r"/>
                      <a:r>
                        <a:rPr lang="de-DE" dirty="0"/>
                        <a:t>Propionsäure</a:t>
                      </a:r>
                    </a:p>
                    <a:p>
                      <a:pPr algn="r"/>
                      <a:r>
                        <a:rPr lang="de-DE" sz="1350" kern="1200" dirty="0">
                          <a:solidFill>
                            <a:schemeClr val="accent6"/>
                          </a:solidFill>
                          <a:latin typeface="+mn-lt"/>
                          <a:ea typeface="+mn-ea"/>
                          <a:cs typeface="+mn-cs"/>
                        </a:rPr>
                        <a:t>Propionat</a:t>
                      </a:r>
                    </a:p>
                  </a:txBody>
                  <a:tcPr anchor="ctr"/>
                </a:tc>
                <a:tc>
                  <a:txBody>
                    <a:bodyPr/>
                    <a:lstStyle/>
                    <a:p>
                      <a:pPr algn="r"/>
                      <a:endParaRPr lang="de-DE" dirty="0"/>
                    </a:p>
                  </a:txBody>
                  <a:tcPr anchor="ctr"/>
                </a:tc>
                <a:tc>
                  <a:txBody>
                    <a:bodyPr/>
                    <a:lstStyle/>
                    <a:p>
                      <a:pPr algn="r"/>
                      <a:r>
                        <a:rPr lang="de-DE" dirty="0"/>
                        <a:t>Äpfelsäure</a:t>
                      </a:r>
                    </a:p>
                    <a:p>
                      <a:pPr algn="r"/>
                      <a:r>
                        <a:rPr lang="de-DE" sz="1350" kern="1200" dirty="0" err="1">
                          <a:solidFill>
                            <a:schemeClr val="accent6"/>
                          </a:solidFill>
                          <a:latin typeface="+mn-lt"/>
                          <a:ea typeface="+mn-ea"/>
                          <a:cs typeface="+mn-cs"/>
                        </a:rPr>
                        <a:t>Malat</a:t>
                      </a:r>
                      <a:endParaRPr lang="de-DE" sz="1350" kern="1200" dirty="0">
                        <a:solidFill>
                          <a:schemeClr val="accent6"/>
                        </a:solidFill>
                        <a:latin typeface="+mn-lt"/>
                        <a:ea typeface="+mn-ea"/>
                        <a:cs typeface="+mn-cs"/>
                      </a:endParaRPr>
                    </a:p>
                  </a:txBody>
                  <a:tcPr anchor="ctr"/>
                </a:tc>
                <a:tc>
                  <a:txBody>
                    <a:bodyPr/>
                    <a:lstStyle/>
                    <a:p>
                      <a:pPr algn="r"/>
                      <a:endParaRPr lang="de-DE"/>
                    </a:p>
                  </a:txBody>
                  <a:tcPr anchor="ctr"/>
                </a:tc>
                <a:tc>
                  <a:txBody>
                    <a:bodyPr/>
                    <a:lstStyle/>
                    <a:p>
                      <a:pPr algn="r"/>
                      <a:r>
                        <a:rPr lang="de-DE" dirty="0"/>
                        <a:t>Terephthalsäure</a:t>
                      </a:r>
                    </a:p>
                    <a:p>
                      <a:pPr algn="r"/>
                      <a:r>
                        <a:rPr lang="de-DE" sz="1350" kern="1200" dirty="0" err="1">
                          <a:solidFill>
                            <a:schemeClr val="accent6"/>
                          </a:solidFill>
                          <a:latin typeface="+mn-lt"/>
                          <a:ea typeface="+mn-ea"/>
                          <a:cs typeface="+mn-cs"/>
                        </a:rPr>
                        <a:t>Terephthalat</a:t>
                      </a:r>
                      <a:endParaRPr lang="de-DE" sz="1350" kern="1200" dirty="0">
                        <a:solidFill>
                          <a:schemeClr val="accent6"/>
                        </a:solidFill>
                        <a:latin typeface="+mn-lt"/>
                        <a:ea typeface="+mn-ea"/>
                        <a:cs typeface="+mn-cs"/>
                      </a:endParaRPr>
                    </a:p>
                  </a:txBody>
                  <a:tcPr anchor="ctr"/>
                </a:tc>
                <a:tc>
                  <a:txBody>
                    <a:bodyPr/>
                    <a:lstStyle/>
                    <a:p>
                      <a:pPr algn="r"/>
                      <a:endParaRPr lang="de-DE"/>
                    </a:p>
                  </a:txBody>
                  <a:tcPr anchor="ctr"/>
                </a:tc>
                <a:extLst>
                  <a:ext uri="{0D108BD9-81ED-4DB2-BD59-A6C34878D82A}">
                    <a16:rowId xmlns:a16="http://schemas.microsoft.com/office/drawing/2014/main" val="1571632534"/>
                  </a:ext>
                </a:extLst>
              </a:tr>
              <a:tr h="637639">
                <a:tc>
                  <a:txBody>
                    <a:bodyPr/>
                    <a:lstStyle/>
                    <a:p>
                      <a:pPr algn="r"/>
                      <a:r>
                        <a:rPr lang="de-DE" dirty="0" err="1"/>
                        <a:t>Butyrsäure</a:t>
                      </a:r>
                      <a:endParaRPr lang="de-DE" dirty="0"/>
                    </a:p>
                    <a:p>
                      <a:pPr algn="r"/>
                      <a:r>
                        <a:rPr lang="de-DE" sz="1350" kern="1200" dirty="0">
                          <a:solidFill>
                            <a:schemeClr val="accent6"/>
                          </a:solidFill>
                          <a:latin typeface="+mn-lt"/>
                          <a:ea typeface="+mn-ea"/>
                          <a:cs typeface="+mn-cs"/>
                        </a:rPr>
                        <a:t>Butyrat</a:t>
                      </a:r>
                    </a:p>
                  </a:txBody>
                  <a:tcPr anchor="ctr"/>
                </a:tc>
                <a:tc>
                  <a:txBody>
                    <a:bodyPr/>
                    <a:lstStyle/>
                    <a:p>
                      <a:pPr algn="r"/>
                      <a:endParaRPr lang="de-DE"/>
                    </a:p>
                  </a:txBody>
                  <a:tcPr anchor="ctr"/>
                </a:tc>
                <a:tc>
                  <a:txBody>
                    <a:bodyPr/>
                    <a:lstStyle/>
                    <a:p>
                      <a:pPr algn="r"/>
                      <a:r>
                        <a:rPr lang="de-DE" dirty="0"/>
                        <a:t>Weinsäure</a:t>
                      </a:r>
                    </a:p>
                    <a:p>
                      <a:pPr algn="r"/>
                      <a:r>
                        <a:rPr lang="de-DE" sz="1350" kern="1200" dirty="0">
                          <a:solidFill>
                            <a:schemeClr val="accent6"/>
                          </a:solidFill>
                          <a:latin typeface="+mn-lt"/>
                          <a:ea typeface="+mn-ea"/>
                          <a:cs typeface="+mn-cs"/>
                        </a:rPr>
                        <a:t>Tartrat</a:t>
                      </a:r>
                    </a:p>
                  </a:txBody>
                  <a:tcPr anchor="ctr"/>
                </a:tc>
                <a:tc>
                  <a:txBody>
                    <a:bodyPr/>
                    <a:lstStyle/>
                    <a:p>
                      <a:pPr algn="r"/>
                      <a:endParaRPr lang="de-DE"/>
                    </a:p>
                  </a:txBody>
                  <a:tcPr anchor="ctr"/>
                </a:tc>
                <a:tc>
                  <a:txBody>
                    <a:bodyPr/>
                    <a:lstStyle/>
                    <a:p>
                      <a:pPr algn="r"/>
                      <a:endParaRPr lang="de-DE" dirty="0"/>
                    </a:p>
                  </a:txBody>
                  <a:tcPr anchor="ctr"/>
                </a:tc>
                <a:tc>
                  <a:txBody>
                    <a:bodyPr/>
                    <a:lstStyle/>
                    <a:p>
                      <a:pPr algn="r"/>
                      <a:endParaRPr lang="de-DE"/>
                    </a:p>
                  </a:txBody>
                  <a:tcPr anchor="ctr"/>
                </a:tc>
                <a:extLst>
                  <a:ext uri="{0D108BD9-81ED-4DB2-BD59-A6C34878D82A}">
                    <a16:rowId xmlns:a16="http://schemas.microsoft.com/office/drawing/2014/main" val="2366083546"/>
                  </a:ext>
                </a:extLst>
              </a:tr>
              <a:tr h="637639">
                <a:tc>
                  <a:txBody>
                    <a:bodyPr/>
                    <a:lstStyle/>
                    <a:p>
                      <a:pPr algn="r"/>
                      <a:endParaRPr lang="de-DE" sz="1350" kern="1200" dirty="0">
                        <a:solidFill>
                          <a:schemeClr val="accent6"/>
                        </a:solidFill>
                        <a:latin typeface="+mn-lt"/>
                        <a:ea typeface="+mn-ea"/>
                        <a:cs typeface="+mn-cs"/>
                      </a:endParaRPr>
                    </a:p>
                  </a:txBody>
                  <a:tcPr anchor="ctr"/>
                </a:tc>
                <a:tc>
                  <a:txBody>
                    <a:bodyPr/>
                    <a:lstStyle/>
                    <a:p>
                      <a:pPr algn="r"/>
                      <a:endParaRPr lang="de-DE" dirty="0"/>
                    </a:p>
                  </a:txBody>
                  <a:tcPr anchor="ctr"/>
                </a:tc>
                <a:tc>
                  <a:txBody>
                    <a:bodyPr/>
                    <a:lstStyle/>
                    <a:p>
                      <a:pPr algn="r"/>
                      <a:endParaRPr lang="de-DE" dirty="0"/>
                    </a:p>
                  </a:txBody>
                  <a:tcPr anchor="ctr"/>
                </a:tc>
                <a:tc>
                  <a:txBody>
                    <a:bodyPr/>
                    <a:lstStyle/>
                    <a:p>
                      <a:pPr algn="r"/>
                      <a:endParaRPr lang="de-DE"/>
                    </a:p>
                  </a:txBody>
                  <a:tcPr anchor="ctr"/>
                </a:tc>
                <a:tc>
                  <a:txBody>
                    <a:bodyPr/>
                    <a:lstStyle/>
                    <a:p>
                      <a:pPr algn="r"/>
                      <a:r>
                        <a:rPr lang="de-DE" dirty="0"/>
                        <a:t>Salicylsäure</a:t>
                      </a:r>
                    </a:p>
                    <a:p>
                      <a:pPr algn="r"/>
                      <a:r>
                        <a:rPr lang="de-DE" sz="1350" kern="1200" dirty="0">
                          <a:solidFill>
                            <a:schemeClr val="accent6"/>
                          </a:solidFill>
                          <a:latin typeface="+mn-lt"/>
                          <a:ea typeface="+mn-ea"/>
                          <a:cs typeface="+mn-cs"/>
                        </a:rPr>
                        <a:t>Salicylat</a:t>
                      </a:r>
                    </a:p>
                  </a:txBody>
                  <a:tcPr anchor="ctr"/>
                </a:tc>
                <a:tc>
                  <a:txBody>
                    <a:bodyPr/>
                    <a:lstStyle/>
                    <a:p>
                      <a:pPr algn="r"/>
                      <a:endParaRPr lang="de-DE" dirty="0"/>
                    </a:p>
                  </a:txBody>
                  <a:tcPr anchor="ctr"/>
                </a:tc>
                <a:extLst>
                  <a:ext uri="{0D108BD9-81ED-4DB2-BD59-A6C34878D82A}">
                    <a16:rowId xmlns:a16="http://schemas.microsoft.com/office/drawing/2014/main" val="4086687251"/>
                  </a:ext>
                </a:extLst>
              </a:tr>
              <a:tr h="637639">
                <a:tc>
                  <a:txBody>
                    <a:bodyPr/>
                    <a:lstStyle/>
                    <a:p>
                      <a:pPr algn="r"/>
                      <a:r>
                        <a:rPr lang="de-DE" dirty="0"/>
                        <a:t>Oxalsäure</a:t>
                      </a:r>
                    </a:p>
                    <a:p>
                      <a:pPr algn="r"/>
                      <a:r>
                        <a:rPr lang="de-DE" sz="1350" kern="1200" dirty="0">
                          <a:solidFill>
                            <a:schemeClr val="accent6"/>
                          </a:solidFill>
                          <a:latin typeface="+mn-lt"/>
                          <a:ea typeface="+mn-ea"/>
                          <a:cs typeface="+mn-cs"/>
                        </a:rPr>
                        <a:t>Oxalat</a:t>
                      </a:r>
                    </a:p>
                  </a:txBody>
                  <a:tcPr anchor="ctr"/>
                </a:tc>
                <a:tc>
                  <a:txBody>
                    <a:bodyPr/>
                    <a:lstStyle/>
                    <a:p>
                      <a:pPr algn="r"/>
                      <a:endParaRPr lang="de-DE" dirty="0"/>
                    </a:p>
                  </a:txBody>
                  <a:tcPr anchor="ctr"/>
                </a:tc>
                <a:tc>
                  <a:txBody>
                    <a:bodyPr/>
                    <a:lstStyle/>
                    <a:p>
                      <a:pPr algn="r"/>
                      <a:r>
                        <a:rPr lang="de-DE" dirty="0"/>
                        <a:t>Acrylsäure</a:t>
                      </a:r>
                      <a:br>
                        <a:rPr lang="de-DE" dirty="0"/>
                      </a:br>
                      <a:r>
                        <a:rPr lang="de-DE" sz="1350" kern="1200" dirty="0">
                          <a:solidFill>
                            <a:schemeClr val="accent6"/>
                          </a:solidFill>
                          <a:latin typeface="+mn-lt"/>
                          <a:ea typeface="+mn-ea"/>
                          <a:cs typeface="+mn-cs"/>
                        </a:rPr>
                        <a:t>Acrylat</a:t>
                      </a:r>
                    </a:p>
                  </a:txBody>
                  <a:tcPr anchor="ctr"/>
                </a:tc>
                <a:tc>
                  <a:txBody>
                    <a:bodyPr/>
                    <a:lstStyle/>
                    <a:p>
                      <a:pPr algn="r"/>
                      <a:endParaRPr lang="de-DE"/>
                    </a:p>
                  </a:txBody>
                  <a:tcPr anchor="ctr"/>
                </a:tc>
                <a:tc>
                  <a:txBody>
                    <a:bodyPr/>
                    <a:lstStyle/>
                    <a:p>
                      <a:pPr algn="r"/>
                      <a:endParaRPr lang="de-DE" dirty="0"/>
                    </a:p>
                  </a:txBody>
                  <a:tcPr anchor="ctr"/>
                </a:tc>
                <a:tc>
                  <a:txBody>
                    <a:bodyPr/>
                    <a:lstStyle/>
                    <a:p>
                      <a:pPr algn="r"/>
                      <a:endParaRPr lang="de-DE"/>
                    </a:p>
                  </a:txBody>
                  <a:tcPr anchor="ctr"/>
                </a:tc>
                <a:extLst>
                  <a:ext uri="{0D108BD9-81ED-4DB2-BD59-A6C34878D82A}">
                    <a16:rowId xmlns:a16="http://schemas.microsoft.com/office/drawing/2014/main" val="1836228234"/>
                  </a:ext>
                </a:extLst>
              </a:tr>
              <a:tr h="637639">
                <a:tc>
                  <a:txBody>
                    <a:bodyPr/>
                    <a:lstStyle/>
                    <a:p>
                      <a:pPr algn="r"/>
                      <a:r>
                        <a:rPr lang="de-DE" dirty="0"/>
                        <a:t>Malonsäure</a:t>
                      </a:r>
                    </a:p>
                    <a:p>
                      <a:pPr algn="r"/>
                      <a:r>
                        <a:rPr lang="de-DE" sz="1350" kern="1200" dirty="0" err="1">
                          <a:solidFill>
                            <a:schemeClr val="accent6"/>
                          </a:solidFill>
                          <a:latin typeface="+mn-lt"/>
                          <a:ea typeface="+mn-ea"/>
                          <a:cs typeface="+mn-cs"/>
                        </a:rPr>
                        <a:t>Malonat</a:t>
                      </a:r>
                      <a:endParaRPr lang="de-DE" sz="1350" kern="1200" dirty="0">
                        <a:solidFill>
                          <a:schemeClr val="accent6"/>
                        </a:solidFill>
                        <a:latin typeface="+mn-lt"/>
                        <a:ea typeface="+mn-ea"/>
                        <a:cs typeface="+mn-cs"/>
                      </a:endParaRPr>
                    </a:p>
                  </a:txBody>
                  <a:tcPr anchor="ctr"/>
                </a:tc>
                <a:tc>
                  <a:txBody>
                    <a:bodyPr/>
                    <a:lstStyle/>
                    <a:p>
                      <a:pPr algn="r"/>
                      <a:endParaRPr lang="de-DE"/>
                    </a:p>
                  </a:txBody>
                  <a:tcPr anchor="ctr"/>
                </a:tc>
                <a:tc>
                  <a:txBody>
                    <a:bodyPr/>
                    <a:lstStyle/>
                    <a:p>
                      <a:pPr algn="r"/>
                      <a:r>
                        <a:rPr lang="de-DE" dirty="0"/>
                        <a:t>Fumarsäure</a:t>
                      </a:r>
                    </a:p>
                    <a:p>
                      <a:pPr algn="r"/>
                      <a:r>
                        <a:rPr lang="de-DE" sz="1350" kern="1200" dirty="0">
                          <a:solidFill>
                            <a:schemeClr val="accent6"/>
                          </a:solidFill>
                          <a:latin typeface="+mn-lt"/>
                          <a:ea typeface="+mn-ea"/>
                          <a:cs typeface="+mn-cs"/>
                        </a:rPr>
                        <a:t>Fumarat</a:t>
                      </a:r>
                    </a:p>
                  </a:txBody>
                  <a:tcPr anchor="ctr"/>
                </a:tc>
                <a:tc>
                  <a:txBody>
                    <a:bodyPr/>
                    <a:lstStyle/>
                    <a:p>
                      <a:pPr algn="r"/>
                      <a:endParaRPr lang="de-DE"/>
                    </a:p>
                  </a:txBody>
                  <a:tcPr anchor="ctr"/>
                </a:tc>
                <a:tc>
                  <a:txBody>
                    <a:bodyPr/>
                    <a:lstStyle/>
                    <a:p>
                      <a:pPr algn="r"/>
                      <a:r>
                        <a:rPr lang="de-DE" dirty="0"/>
                        <a:t>Pikrinsäure</a:t>
                      </a:r>
                    </a:p>
                    <a:p>
                      <a:pPr algn="r"/>
                      <a:r>
                        <a:rPr lang="de-DE" sz="1350" kern="1200" dirty="0">
                          <a:solidFill>
                            <a:schemeClr val="accent6"/>
                          </a:solidFill>
                          <a:latin typeface="+mn-lt"/>
                          <a:ea typeface="+mn-ea"/>
                          <a:cs typeface="+mn-cs"/>
                        </a:rPr>
                        <a:t>Pikrat</a:t>
                      </a:r>
                    </a:p>
                  </a:txBody>
                  <a:tcPr anchor="ctr"/>
                </a:tc>
                <a:tc>
                  <a:txBody>
                    <a:bodyPr/>
                    <a:lstStyle/>
                    <a:p>
                      <a:pPr algn="r"/>
                      <a:endParaRPr lang="de-DE"/>
                    </a:p>
                  </a:txBody>
                  <a:tcPr anchor="ctr"/>
                </a:tc>
                <a:extLst>
                  <a:ext uri="{0D108BD9-81ED-4DB2-BD59-A6C34878D82A}">
                    <a16:rowId xmlns:a16="http://schemas.microsoft.com/office/drawing/2014/main" val="992837082"/>
                  </a:ext>
                </a:extLst>
              </a:tr>
              <a:tr h="637639">
                <a:tc>
                  <a:txBody>
                    <a:bodyPr/>
                    <a:lstStyle/>
                    <a:p>
                      <a:pPr algn="r"/>
                      <a:r>
                        <a:rPr lang="de-DE" dirty="0"/>
                        <a:t>Bernsteinsäure</a:t>
                      </a:r>
                    </a:p>
                    <a:p>
                      <a:pPr algn="r"/>
                      <a:r>
                        <a:rPr lang="de-DE" sz="1350" kern="1200" dirty="0">
                          <a:solidFill>
                            <a:schemeClr val="accent6"/>
                          </a:solidFill>
                          <a:latin typeface="+mn-lt"/>
                          <a:ea typeface="+mn-ea"/>
                          <a:cs typeface="+mn-cs"/>
                        </a:rPr>
                        <a:t>Succinat</a:t>
                      </a:r>
                    </a:p>
                  </a:txBody>
                  <a:tcPr anchor="ctr"/>
                </a:tc>
                <a:tc>
                  <a:txBody>
                    <a:bodyPr/>
                    <a:lstStyle/>
                    <a:p>
                      <a:pPr algn="r"/>
                      <a:endParaRPr lang="de-DE" dirty="0"/>
                    </a:p>
                  </a:txBody>
                  <a:tcPr anchor="ctr"/>
                </a:tc>
                <a:tc>
                  <a:txBody>
                    <a:bodyPr/>
                    <a:lstStyle/>
                    <a:p>
                      <a:pPr algn="r"/>
                      <a:r>
                        <a:rPr lang="de-DE" dirty="0"/>
                        <a:t>Maleinsäure</a:t>
                      </a:r>
                    </a:p>
                    <a:p>
                      <a:pPr algn="r"/>
                      <a:r>
                        <a:rPr lang="de-DE" sz="1350" kern="1200" dirty="0" err="1">
                          <a:solidFill>
                            <a:schemeClr val="accent6"/>
                          </a:solidFill>
                          <a:latin typeface="+mn-lt"/>
                          <a:ea typeface="+mn-ea"/>
                          <a:cs typeface="+mn-cs"/>
                        </a:rPr>
                        <a:t>Maleat</a:t>
                      </a:r>
                      <a:endParaRPr lang="de-DE" sz="1350" kern="1200" dirty="0">
                        <a:solidFill>
                          <a:schemeClr val="accent6"/>
                        </a:solidFill>
                        <a:latin typeface="+mn-lt"/>
                        <a:ea typeface="+mn-ea"/>
                        <a:cs typeface="+mn-cs"/>
                      </a:endParaRPr>
                    </a:p>
                  </a:txBody>
                  <a:tcPr anchor="ctr"/>
                </a:tc>
                <a:tc>
                  <a:txBody>
                    <a:bodyPr/>
                    <a:lstStyle/>
                    <a:p>
                      <a:pPr algn="r"/>
                      <a:endParaRPr lang="de-DE"/>
                    </a:p>
                  </a:txBody>
                  <a:tcPr anchor="ctr"/>
                </a:tc>
                <a:tc>
                  <a:txBody>
                    <a:bodyPr/>
                    <a:lstStyle/>
                    <a:p>
                      <a:pPr algn="r"/>
                      <a:endParaRPr lang="de-DE" dirty="0"/>
                    </a:p>
                  </a:txBody>
                  <a:tcPr anchor="ctr"/>
                </a:tc>
                <a:tc>
                  <a:txBody>
                    <a:bodyPr/>
                    <a:lstStyle/>
                    <a:p>
                      <a:pPr algn="r"/>
                      <a:endParaRPr lang="de-DE" dirty="0"/>
                    </a:p>
                  </a:txBody>
                  <a:tcPr anchor="ctr"/>
                </a:tc>
                <a:extLst>
                  <a:ext uri="{0D108BD9-81ED-4DB2-BD59-A6C34878D82A}">
                    <a16:rowId xmlns:a16="http://schemas.microsoft.com/office/drawing/2014/main" val="654341439"/>
                  </a:ext>
                </a:extLst>
              </a:tr>
              <a:tr h="637639">
                <a:tc>
                  <a:txBody>
                    <a:bodyPr/>
                    <a:lstStyle/>
                    <a:p>
                      <a:pPr algn="r"/>
                      <a:r>
                        <a:rPr lang="de-DE" dirty="0"/>
                        <a:t>Adipinsäure</a:t>
                      </a:r>
                    </a:p>
                    <a:p>
                      <a:pPr algn="r"/>
                      <a:r>
                        <a:rPr lang="de-DE" sz="1350" kern="1200" dirty="0" err="1">
                          <a:solidFill>
                            <a:schemeClr val="accent6"/>
                          </a:solidFill>
                          <a:latin typeface="+mn-lt"/>
                          <a:ea typeface="+mn-ea"/>
                          <a:cs typeface="+mn-cs"/>
                        </a:rPr>
                        <a:t>Adipat</a:t>
                      </a:r>
                      <a:endParaRPr lang="de-DE" sz="1350" kern="1200" dirty="0">
                        <a:solidFill>
                          <a:schemeClr val="accent6"/>
                        </a:solidFill>
                        <a:latin typeface="+mn-lt"/>
                        <a:ea typeface="+mn-ea"/>
                        <a:cs typeface="+mn-cs"/>
                      </a:endParaRPr>
                    </a:p>
                  </a:txBody>
                  <a:tcPr anchor="ctr"/>
                </a:tc>
                <a:tc>
                  <a:txBody>
                    <a:bodyPr/>
                    <a:lstStyle/>
                    <a:p>
                      <a:pPr algn="r"/>
                      <a:endParaRPr lang="de-DE" dirty="0"/>
                    </a:p>
                  </a:txBody>
                  <a:tcPr anchor="ctr"/>
                </a:tc>
                <a:tc>
                  <a:txBody>
                    <a:bodyPr/>
                    <a:lstStyle/>
                    <a:p>
                      <a:pPr algn="r"/>
                      <a:endParaRPr lang="de-DE"/>
                    </a:p>
                  </a:txBody>
                  <a:tcPr anchor="ctr"/>
                </a:tc>
                <a:tc gridSpan="3">
                  <a:txBody>
                    <a:bodyPr/>
                    <a:lstStyle/>
                    <a:p>
                      <a:pPr algn="r"/>
                      <a:r>
                        <a:rPr lang="de-DE" dirty="0"/>
                        <a:t>Name der Säure (der protonierten Form)</a:t>
                      </a:r>
                      <a:br>
                        <a:rPr lang="de-DE" dirty="0"/>
                      </a:br>
                      <a:r>
                        <a:rPr lang="de-DE" sz="1350" kern="1200" dirty="0">
                          <a:solidFill>
                            <a:schemeClr val="accent6"/>
                          </a:solidFill>
                          <a:latin typeface="+mn-lt"/>
                          <a:ea typeface="+mn-ea"/>
                          <a:cs typeface="+mn-cs"/>
                        </a:rPr>
                        <a:t>Name des Anions / Salzes (der deprotonierten Form)</a:t>
                      </a:r>
                    </a:p>
                  </a:txBody>
                  <a:tcPr anchor="ctr"/>
                </a:tc>
                <a:tc hMerge="1">
                  <a:txBody>
                    <a:bodyPr/>
                    <a:lstStyle/>
                    <a:p>
                      <a:pPr algn="r"/>
                      <a:r>
                        <a:rPr lang="de-DE" dirty="0"/>
                        <a:t>Name der Säure (der protonierten Form)</a:t>
                      </a:r>
                      <a:br>
                        <a:rPr lang="de-DE" dirty="0"/>
                      </a:br>
                      <a:r>
                        <a:rPr lang="de-DE" dirty="0"/>
                        <a:t>Name des Anions / Salzes (der deprotonierten Form)</a:t>
                      </a:r>
                    </a:p>
                  </a:txBody>
                  <a:tcPr anchor="ctr"/>
                </a:tc>
                <a:tc hMerge="1">
                  <a:txBody>
                    <a:bodyPr/>
                    <a:lstStyle/>
                    <a:p>
                      <a:pPr algn="r"/>
                      <a:r>
                        <a:rPr lang="de-DE" dirty="0"/>
                        <a:t>Name der protonierten</a:t>
                      </a:r>
                    </a:p>
                  </a:txBody>
                  <a:tcPr anchor="ctr"/>
                </a:tc>
                <a:extLst>
                  <a:ext uri="{0D108BD9-81ED-4DB2-BD59-A6C34878D82A}">
                    <a16:rowId xmlns:a16="http://schemas.microsoft.com/office/drawing/2014/main" val="1263283605"/>
                  </a:ext>
                </a:extLst>
              </a:tr>
            </a:tbl>
          </a:graphicData>
        </a:graphic>
      </p:graphicFrame>
      <p:pic>
        <p:nvPicPr>
          <p:cNvPr id="6" name="Grafik 5">
            <a:extLst>
              <a:ext uri="{FF2B5EF4-FFF2-40B4-BE49-F238E27FC236}">
                <a16:creationId xmlns:a16="http://schemas.microsoft.com/office/drawing/2014/main" id="{A0F56A2F-3A28-9793-A9B6-49ED95A22A03}"/>
              </a:ext>
            </a:extLst>
          </p:cNvPr>
          <p:cNvPicPr>
            <a:picLocks noChangeAspect="1"/>
          </p:cNvPicPr>
          <p:nvPr/>
        </p:nvPicPr>
        <p:blipFill>
          <a:blip r:embed="rId2"/>
          <a:stretch>
            <a:fillRect/>
          </a:stretch>
        </p:blipFill>
        <p:spPr>
          <a:xfrm>
            <a:off x="2253841" y="836712"/>
            <a:ext cx="546100" cy="431800"/>
          </a:xfrm>
          <a:prstGeom prst="rect">
            <a:avLst/>
          </a:prstGeom>
        </p:spPr>
      </p:pic>
      <p:pic>
        <p:nvPicPr>
          <p:cNvPr id="8" name="Grafik 7">
            <a:extLst>
              <a:ext uri="{FF2B5EF4-FFF2-40B4-BE49-F238E27FC236}">
                <a16:creationId xmlns:a16="http://schemas.microsoft.com/office/drawing/2014/main" id="{8295F890-F8CB-B5F5-AC6E-A0CB00AD1241}"/>
              </a:ext>
            </a:extLst>
          </p:cNvPr>
          <p:cNvPicPr>
            <a:picLocks noChangeAspect="1"/>
          </p:cNvPicPr>
          <p:nvPr/>
        </p:nvPicPr>
        <p:blipFill>
          <a:blip r:embed="rId3"/>
          <a:stretch>
            <a:fillRect/>
          </a:stretch>
        </p:blipFill>
        <p:spPr>
          <a:xfrm>
            <a:off x="2183991" y="1398029"/>
            <a:ext cx="685800" cy="457200"/>
          </a:xfrm>
          <a:prstGeom prst="rect">
            <a:avLst/>
          </a:prstGeom>
        </p:spPr>
      </p:pic>
      <p:pic>
        <p:nvPicPr>
          <p:cNvPr id="11" name="Grafik 10">
            <a:extLst>
              <a:ext uri="{FF2B5EF4-FFF2-40B4-BE49-F238E27FC236}">
                <a16:creationId xmlns:a16="http://schemas.microsoft.com/office/drawing/2014/main" id="{021839B5-DA79-CED2-969E-120FC936B9B5}"/>
              </a:ext>
            </a:extLst>
          </p:cNvPr>
          <p:cNvPicPr>
            <a:picLocks noChangeAspect="1"/>
          </p:cNvPicPr>
          <p:nvPr/>
        </p:nvPicPr>
        <p:blipFill>
          <a:blip r:embed="rId4"/>
          <a:stretch>
            <a:fillRect/>
          </a:stretch>
        </p:blipFill>
        <p:spPr>
          <a:xfrm>
            <a:off x="2183991" y="2080262"/>
            <a:ext cx="850900" cy="431800"/>
          </a:xfrm>
          <a:prstGeom prst="rect">
            <a:avLst/>
          </a:prstGeom>
        </p:spPr>
      </p:pic>
      <p:pic>
        <p:nvPicPr>
          <p:cNvPr id="12" name="Grafik 11">
            <a:extLst>
              <a:ext uri="{FF2B5EF4-FFF2-40B4-BE49-F238E27FC236}">
                <a16:creationId xmlns:a16="http://schemas.microsoft.com/office/drawing/2014/main" id="{8D6D1B82-06CB-D63E-FC8F-E09E82ECA09B}"/>
              </a:ext>
            </a:extLst>
          </p:cNvPr>
          <p:cNvPicPr>
            <a:picLocks noChangeAspect="1"/>
          </p:cNvPicPr>
          <p:nvPr/>
        </p:nvPicPr>
        <p:blipFill>
          <a:blip r:embed="rId5"/>
          <a:stretch>
            <a:fillRect/>
          </a:stretch>
        </p:blipFill>
        <p:spPr>
          <a:xfrm>
            <a:off x="2183991" y="2709308"/>
            <a:ext cx="1016000" cy="457200"/>
          </a:xfrm>
          <a:prstGeom prst="rect">
            <a:avLst/>
          </a:prstGeom>
        </p:spPr>
      </p:pic>
      <p:pic>
        <p:nvPicPr>
          <p:cNvPr id="14" name="Grafik 13">
            <a:extLst>
              <a:ext uri="{FF2B5EF4-FFF2-40B4-BE49-F238E27FC236}">
                <a16:creationId xmlns:a16="http://schemas.microsoft.com/office/drawing/2014/main" id="{0A4971BE-9AE6-0ED9-A9D4-BCB714165782}"/>
              </a:ext>
            </a:extLst>
          </p:cNvPr>
          <p:cNvPicPr>
            <a:picLocks noChangeAspect="1"/>
          </p:cNvPicPr>
          <p:nvPr/>
        </p:nvPicPr>
        <p:blipFill>
          <a:blip r:embed="rId6"/>
          <a:stretch>
            <a:fillRect/>
          </a:stretch>
        </p:blipFill>
        <p:spPr>
          <a:xfrm>
            <a:off x="2185015" y="3938799"/>
            <a:ext cx="800100" cy="609600"/>
          </a:xfrm>
          <a:prstGeom prst="rect">
            <a:avLst/>
          </a:prstGeom>
        </p:spPr>
      </p:pic>
      <p:pic>
        <p:nvPicPr>
          <p:cNvPr id="16" name="Grafik 15">
            <a:extLst>
              <a:ext uri="{FF2B5EF4-FFF2-40B4-BE49-F238E27FC236}">
                <a16:creationId xmlns:a16="http://schemas.microsoft.com/office/drawing/2014/main" id="{72672A73-268A-B395-F8B9-5080BC03A1A3}"/>
              </a:ext>
            </a:extLst>
          </p:cNvPr>
          <p:cNvPicPr>
            <a:picLocks noChangeAspect="1"/>
          </p:cNvPicPr>
          <p:nvPr/>
        </p:nvPicPr>
        <p:blipFill>
          <a:blip r:embed="rId7"/>
          <a:stretch>
            <a:fillRect/>
          </a:stretch>
        </p:blipFill>
        <p:spPr>
          <a:xfrm>
            <a:off x="2183991" y="4690616"/>
            <a:ext cx="965200" cy="431800"/>
          </a:xfrm>
          <a:prstGeom prst="rect">
            <a:avLst/>
          </a:prstGeom>
        </p:spPr>
      </p:pic>
      <p:pic>
        <p:nvPicPr>
          <p:cNvPr id="18" name="Grafik 17">
            <a:extLst>
              <a:ext uri="{FF2B5EF4-FFF2-40B4-BE49-F238E27FC236}">
                <a16:creationId xmlns:a16="http://schemas.microsoft.com/office/drawing/2014/main" id="{B62E88F7-0528-6064-2503-5A636E7CD18A}"/>
              </a:ext>
            </a:extLst>
          </p:cNvPr>
          <p:cNvPicPr>
            <a:picLocks noChangeAspect="1"/>
          </p:cNvPicPr>
          <p:nvPr/>
        </p:nvPicPr>
        <p:blipFill>
          <a:blip r:embed="rId8"/>
          <a:stretch>
            <a:fillRect/>
          </a:stretch>
        </p:blipFill>
        <p:spPr>
          <a:xfrm>
            <a:off x="2217020" y="5182605"/>
            <a:ext cx="1117600" cy="609600"/>
          </a:xfrm>
          <a:prstGeom prst="rect">
            <a:avLst/>
          </a:prstGeom>
        </p:spPr>
      </p:pic>
      <p:pic>
        <p:nvPicPr>
          <p:cNvPr id="20" name="Grafik 19">
            <a:extLst>
              <a:ext uri="{FF2B5EF4-FFF2-40B4-BE49-F238E27FC236}">
                <a16:creationId xmlns:a16="http://schemas.microsoft.com/office/drawing/2014/main" id="{C27CD8FF-37B2-DCEA-C71B-3464E917D96B}"/>
              </a:ext>
            </a:extLst>
          </p:cNvPr>
          <p:cNvPicPr>
            <a:picLocks noChangeAspect="1"/>
          </p:cNvPicPr>
          <p:nvPr/>
        </p:nvPicPr>
        <p:blipFill>
          <a:blip r:embed="rId9"/>
          <a:stretch>
            <a:fillRect/>
          </a:stretch>
        </p:blipFill>
        <p:spPr>
          <a:xfrm>
            <a:off x="2217020" y="5792205"/>
            <a:ext cx="1435100" cy="609600"/>
          </a:xfrm>
          <a:prstGeom prst="rect">
            <a:avLst/>
          </a:prstGeom>
        </p:spPr>
      </p:pic>
      <p:pic>
        <p:nvPicPr>
          <p:cNvPr id="29" name="Grafik 28">
            <a:extLst>
              <a:ext uri="{FF2B5EF4-FFF2-40B4-BE49-F238E27FC236}">
                <a16:creationId xmlns:a16="http://schemas.microsoft.com/office/drawing/2014/main" id="{0E681F7C-CB3E-7B13-A813-3C886F4CCF57}"/>
              </a:ext>
            </a:extLst>
          </p:cNvPr>
          <p:cNvPicPr>
            <a:picLocks noChangeAspect="1"/>
          </p:cNvPicPr>
          <p:nvPr/>
        </p:nvPicPr>
        <p:blipFill>
          <a:blip r:embed="rId10"/>
          <a:stretch>
            <a:fillRect/>
          </a:stretch>
        </p:blipFill>
        <p:spPr>
          <a:xfrm>
            <a:off x="6112800" y="1374388"/>
            <a:ext cx="850900" cy="609600"/>
          </a:xfrm>
          <a:prstGeom prst="rect">
            <a:avLst/>
          </a:prstGeom>
        </p:spPr>
      </p:pic>
      <p:pic>
        <p:nvPicPr>
          <p:cNvPr id="30" name="Grafik 29">
            <a:extLst>
              <a:ext uri="{FF2B5EF4-FFF2-40B4-BE49-F238E27FC236}">
                <a16:creationId xmlns:a16="http://schemas.microsoft.com/office/drawing/2014/main" id="{D8D99895-DE14-5D84-3937-F21A28D3E17C}"/>
              </a:ext>
            </a:extLst>
          </p:cNvPr>
          <p:cNvPicPr>
            <a:picLocks noChangeAspect="1"/>
          </p:cNvPicPr>
          <p:nvPr/>
        </p:nvPicPr>
        <p:blipFill>
          <a:blip r:embed="rId11"/>
          <a:stretch>
            <a:fillRect/>
          </a:stretch>
        </p:blipFill>
        <p:spPr>
          <a:xfrm>
            <a:off x="6112800" y="733064"/>
            <a:ext cx="850900" cy="609600"/>
          </a:xfrm>
          <a:prstGeom prst="rect">
            <a:avLst/>
          </a:prstGeom>
        </p:spPr>
      </p:pic>
      <p:pic>
        <p:nvPicPr>
          <p:cNvPr id="31" name="Grafik 30">
            <a:extLst>
              <a:ext uri="{FF2B5EF4-FFF2-40B4-BE49-F238E27FC236}">
                <a16:creationId xmlns:a16="http://schemas.microsoft.com/office/drawing/2014/main" id="{36EE3FE0-2FCD-D3B9-513A-EC9E54F106C4}"/>
              </a:ext>
            </a:extLst>
          </p:cNvPr>
          <p:cNvPicPr>
            <a:picLocks noChangeAspect="1"/>
          </p:cNvPicPr>
          <p:nvPr/>
        </p:nvPicPr>
        <p:blipFill>
          <a:blip r:embed="rId12"/>
          <a:stretch>
            <a:fillRect/>
          </a:stretch>
        </p:blipFill>
        <p:spPr>
          <a:xfrm>
            <a:off x="6112800" y="1991362"/>
            <a:ext cx="1117600" cy="609600"/>
          </a:xfrm>
          <a:prstGeom prst="rect">
            <a:avLst/>
          </a:prstGeom>
        </p:spPr>
      </p:pic>
      <p:pic>
        <p:nvPicPr>
          <p:cNvPr id="32" name="Grafik 31">
            <a:extLst>
              <a:ext uri="{FF2B5EF4-FFF2-40B4-BE49-F238E27FC236}">
                <a16:creationId xmlns:a16="http://schemas.microsoft.com/office/drawing/2014/main" id="{0CCAE5CB-2BCF-3C57-68E7-7DBF853320E4}"/>
              </a:ext>
            </a:extLst>
          </p:cNvPr>
          <p:cNvPicPr>
            <a:picLocks noChangeAspect="1"/>
          </p:cNvPicPr>
          <p:nvPr/>
        </p:nvPicPr>
        <p:blipFill>
          <a:blip r:embed="rId13"/>
          <a:stretch>
            <a:fillRect/>
          </a:stretch>
        </p:blipFill>
        <p:spPr>
          <a:xfrm>
            <a:off x="6112800" y="2639220"/>
            <a:ext cx="1117600" cy="609600"/>
          </a:xfrm>
          <a:prstGeom prst="rect">
            <a:avLst/>
          </a:prstGeom>
        </p:spPr>
      </p:pic>
      <p:pic>
        <p:nvPicPr>
          <p:cNvPr id="33" name="Grafik 32">
            <a:extLst>
              <a:ext uri="{FF2B5EF4-FFF2-40B4-BE49-F238E27FC236}">
                <a16:creationId xmlns:a16="http://schemas.microsoft.com/office/drawing/2014/main" id="{52E76270-739D-20C7-4CD7-E32D17293AA9}"/>
              </a:ext>
            </a:extLst>
          </p:cNvPr>
          <p:cNvPicPr>
            <a:picLocks noChangeAspect="1"/>
          </p:cNvPicPr>
          <p:nvPr/>
        </p:nvPicPr>
        <p:blipFill>
          <a:blip r:embed="rId14"/>
          <a:stretch>
            <a:fillRect/>
          </a:stretch>
        </p:blipFill>
        <p:spPr>
          <a:xfrm>
            <a:off x="6098052" y="3955815"/>
            <a:ext cx="673100" cy="431800"/>
          </a:xfrm>
          <a:prstGeom prst="rect">
            <a:avLst/>
          </a:prstGeom>
        </p:spPr>
      </p:pic>
      <p:pic>
        <p:nvPicPr>
          <p:cNvPr id="34" name="Grafik 33">
            <a:extLst>
              <a:ext uri="{FF2B5EF4-FFF2-40B4-BE49-F238E27FC236}">
                <a16:creationId xmlns:a16="http://schemas.microsoft.com/office/drawing/2014/main" id="{C932E239-68D4-576B-99DC-9C25EAA0F462}"/>
              </a:ext>
            </a:extLst>
          </p:cNvPr>
          <p:cNvPicPr>
            <a:picLocks noChangeAspect="1"/>
          </p:cNvPicPr>
          <p:nvPr/>
        </p:nvPicPr>
        <p:blipFill>
          <a:blip r:embed="rId15"/>
          <a:stretch>
            <a:fillRect/>
          </a:stretch>
        </p:blipFill>
        <p:spPr>
          <a:xfrm>
            <a:off x="6098052" y="4558257"/>
            <a:ext cx="1117600" cy="609600"/>
          </a:xfrm>
          <a:prstGeom prst="rect">
            <a:avLst/>
          </a:prstGeom>
        </p:spPr>
      </p:pic>
      <p:pic>
        <p:nvPicPr>
          <p:cNvPr id="35" name="Grafik 34">
            <a:extLst>
              <a:ext uri="{FF2B5EF4-FFF2-40B4-BE49-F238E27FC236}">
                <a16:creationId xmlns:a16="http://schemas.microsoft.com/office/drawing/2014/main" id="{A3C53DA4-749E-3E41-F675-3ECFEA62B689}"/>
              </a:ext>
            </a:extLst>
          </p:cNvPr>
          <p:cNvPicPr>
            <a:picLocks noChangeAspect="1"/>
          </p:cNvPicPr>
          <p:nvPr/>
        </p:nvPicPr>
        <p:blipFill>
          <a:blip r:embed="rId16"/>
          <a:stretch>
            <a:fillRect/>
          </a:stretch>
        </p:blipFill>
        <p:spPr>
          <a:xfrm>
            <a:off x="6112800" y="5265252"/>
            <a:ext cx="1054100" cy="431800"/>
          </a:xfrm>
          <a:prstGeom prst="rect">
            <a:avLst/>
          </a:prstGeom>
        </p:spPr>
      </p:pic>
      <p:pic>
        <p:nvPicPr>
          <p:cNvPr id="36" name="Grafik 35">
            <a:extLst>
              <a:ext uri="{FF2B5EF4-FFF2-40B4-BE49-F238E27FC236}">
                <a16:creationId xmlns:a16="http://schemas.microsoft.com/office/drawing/2014/main" id="{371F82BE-FFDB-5480-E50E-F6590D3E8692}"/>
              </a:ext>
            </a:extLst>
          </p:cNvPr>
          <p:cNvPicPr>
            <a:picLocks noChangeAspect="1"/>
          </p:cNvPicPr>
          <p:nvPr/>
        </p:nvPicPr>
        <p:blipFill>
          <a:blip r:embed="rId17"/>
          <a:stretch>
            <a:fillRect/>
          </a:stretch>
        </p:blipFill>
        <p:spPr>
          <a:xfrm>
            <a:off x="10051587" y="681852"/>
            <a:ext cx="838200" cy="660400"/>
          </a:xfrm>
          <a:prstGeom prst="rect">
            <a:avLst/>
          </a:prstGeom>
        </p:spPr>
      </p:pic>
      <p:pic>
        <p:nvPicPr>
          <p:cNvPr id="37" name="Grafik 36">
            <a:extLst>
              <a:ext uri="{FF2B5EF4-FFF2-40B4-BE49-F238E27FC236}">
                <a16:creationId xmlns:a16="http://schemas.microsoft.com/office/drawing/2014/main" id="{BFE74A44-6B22-137E-3995-040AEFB534D9}"/>
              </a:ext>
            </a:extLst>
          </p:cNvPr>
          <p:cNvPicPr>
            <a:picLocks noChangeAspect="1"/>
          </p:cNvPicPr>
          <p:nvPr/>
        </p:nvPicPr>
        <p:blipFill>
          <a:blip r:embed="rId18"/>
          <a:stretch>
            <a:fillRect/>
          </a:stretch>
        </p:blipFill>
        <p:spPr>
          <a:xfrm>
            <a:off x="10054453" y="1234688"/>
            <a:ext cx="838200" cy="889000"/>
          </a:xfrm>
          <a:prstGeom prst="rect">
            <a:avLst/>
          </a:prstGeom>
        </p:spPr>
      </p:pic>
      <p:pic>
        <p:nvPicPr>
          <p:cNvPr id="38" name="Grafik 37">
            <a:extLst>
              <a:ext uri="{FF2B5EF4-FFF2-40B4-BE49-F238E27FC236}">
                <a16:creationId xmlns:a16="http://schemas.microsoft.com/office/drawing/2014/main" id="{9A261090-76BC-9748-66D9-844E2567D86E}"/>
              </a:ext>
            </a:extLst>
          </p:cNvPr>
          <p:cNvPicPr>
            <a:picLocks noChangeAspect="1"/>
          </p:cNvPicPr>
          <p:nvPr/>
        </p:nvPicPr>
        <p:blipFill>
          <a:blip r:embed="rId19"/>
          <a:stretch>
            <a:fillRect/>
          </a:stretch>
        </p:blipFill>
        <p:spPr>
          <a:xfrm>
            <a:off x="10057742" y="1913179"/>
            <a:ext cx="1270000" cy="889000"/>
          </a:xfrm>
          <a:prstGeom prst="rect">
            <a:avLst/>
          </a:prstGeom>
        </p:spPr>
      </p:pic>
      <p:pic>
        <p:nvPicPr>
          <p:cNvPr id="39" name="Grafik 38">
            <a:extLst>
              <a:ext uri="{FF2B5EF4-FFF2-40B4-BE49-F238E27FC236}">
                <a16:creationId xmlns:a16="http://schemas.microsoft.com/office/drawing/2014/main" id="{62ACAB2A-C124-1F62-C298-69C9A5F4D407}"/>
              </a:ext>
            </a:extLst>
          </p:cNvPr>
          <p:cNvPicPr>
            <a:picLocks noChangeAspect="1"/>
          </p:cNvPicPr>
          <p:nvPr/>
        </p:nvPicPr>
        <p:blipFill>
          <a:blip r:embed="rId20"/>
          <a:stretch>
            <a:fillRect/>
          </a:stretch>
        </p:blipFill>
        <p:spPr>
          <a:xfrm>
            <a:off x="10051587" y="3144468"/>
            <a:ext cx="838200" cy="711200"/>
          </a:xfrm>
          <a:prstGeom prst="rect">
            <a:avLst/>
          </a:prstGeom>
        </p:spPr>
      </p:pic>
      <p:pic>
        <p:nvPicPr>
          <p:cNvPr id="40" name="Grafik 39">
            <a:extLst>
              <a:ext uri="{FF2B5EF4-FFF2-40B4-BE49-F238E27FC236}">
                <a16:creationId xmlns:a16="http://schemas.microsoft.com/office/drawing/2014/main" id="{2702A6C8-7350-7696-FF62-4B14FE075F81}"/>
              </a:ext>
            </a:extLst>
          </p:cNvPr>
          <p:cNvPicPr>
            <a:picLocks noChangeAspect="1"/>
          </p:cNvPicPr>
          <p:nvPr/>
        </p:nvPicPr>
        <p:blipFill>
          <a:blip r:embed="rId21"/>
          <a:stretch>
            <a:fillRect/>
          </a:stretch>
        </p:blipFill>
        <p:spPr>
          <a:xfrm>
            <a:off x="10051587" y="4418557"/>
            <a:ext cx="1079500" cy="889000"/>
          </a:xfrm>
          <a:prstGeom prst="rect">
            <a:avLst/>
          </a:prstGeom>
        </p:spPr>
      </p:pic>
    </p:spTree>
    <p:extLst>
      <p:ext uri="{BB962C8B-B14F-4D97-AF65-F5344CB8AC3E}">
        <p14:creationId xmlns:p14="http://schemas.microsoft.com/office/powerpoint/2010/main" val="3139695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7E0362-08DA-A843-B43A-D22B9B68D7C3}"/>
              </a:ext>
            </a:extLst>
          </p:cNvPr>
          <p:cNvSpPr>
            <a:spLocks noGrp="1"/>
          </p:cNvSpPr>
          <p:nvPr>
            <p:ph type="title"/>
          </p:nvPr>
        </p:nvSpPr>
        <p:spPr/>
        <p:txBody>
          <a:bodyPr/>
          <a:lstStyle/>
          <a:p>
            <a:r>
              <a:rPr lang="de-DE" dirty="0"/>
              <a:t>Trivialnomenklatur: Zucker</a:t>
            </a:r>
          </a:p>
        </p:txBody>
      </p:sp>
      <p:sp>
        <p:nvSpPr>
          <p:cNvPr id="3" name="Inhaltsplatzhalter 2">
            <a:extLst>
              <a:ext uri="{FF2B5EF4-FFF2-40B4-BE49-F238E27FC236}">
                <a16:creationId xmlns:a16="http://schemas.microsoft.com/office/drawing/2014/main" id="{FD66A06B-25D9-2549-891D-0737158F112B}"/>
              </a:ext>
            </a:extLst>
          </p:cNvPr>
          <p:cNvSpPr>
            <a:spLocks noGrp="1"/>
          </p:cNvSpPr>
          <p:nvPr>
            <p:ph type="body" sz="quarter" idx="13"/>
          </p:nvPr>
        </p:nvSpPr>
        <p:spPr/>
        <p:txBody>
          <a:bodyPr/>
          <a:lstStyle/>
          <a:p>
            <a:r>
              <a:rPr lang="de-DE" dirty="0"/>
              <a:t>Zucker können auch als </a:t>
            </a:r>
            <a:r>
              <a:rPr lang="de-DE" b="1" dirty="0" err="1"/>
              <a:t>Polyole</a:t>
            </a:r>
            <a:r>
              <a:rPr lang="de-DE" dirty="0"/>
              <a:t> gesehen werden.</a:t>
            </a:r>
          </a:p>
          <a:p>
            <a:r>
              <a:rPr lang="de-DE" b="1" dirty="0" err="1"/>
              <a:t>Aldosen</a:t>
            </a:r>
            <a:r>
              <a:rPr lang="de-DE" dirty="0"/>
              <a:t> (mit </a:t>
            </a:r>
            <a:r>
              <a:rPr lang="de-DE" dirty="0" err="1"/>
              <a:t>Aldehydfunktion</a:t>
            </a:r>
            <a:r>
              <a:rPr lang="de-DE" dirty="0"/>
              <a:t>) wirken reduzierend (haben in der cyclischen Form </a:t>
            </a:r>
            <a:r>
              <a:rPr lang="de-DE" b="1" dirty="0" err="1"/>
              <a:t>Halbacetale</a:t>
            </a:r>
            <a:r>
              <a:rPr lang="de-DE" dirty="0"/>
              <a:t>).</a:t>
            </a:r>
          </a:p>
          <a:p>
            <a:r>
              <a:rPr lang="de-DE" b="1" dirty="0"/>
              <a:t>FLOH</a:t>
            </a:r>
            <a:r>
              <a:rPr lang="de-DE" dirty="0"/>
              <a:t>: Fischer links, oben Haworth.</a:t>
            </a:r>
          </a:p>
        </p:txBody>
      </p:sp>
      <p:sp>
        <p:nvSpPr>
          <p:cNvPr id="12" name="Datumsplatzhalter 11">
            <a:extLst>
              <a:ext uri="{FF2B5EF4-FFF2-40B4-BE49-F238E27FC236}">
                <a16:creationId xmlns:a16="http://schemas.microsoft.com/office/drawing/2014/main" id="{1CB5C0DB-038B-7437-75A2-8B0A6246D4E1}"/>
              </a:ext>
            </a:extLst>
          </p:cNvPr>
          <p:cNvSpPr>
            <a:spLocks noGrp="1"/>
          </p:cNvSpPr>
          <p:nvPr>
            <p:ph type="dt" sz="half" idx="14"/>
          </p:nvPr>
        </p:nvSpPr>
        <p:spPr/>
        <p:txBody>
          <a:bodyPr/>
          <a:lstStyle/>
          <a:p>
            <a:r>
              <a:rPr lang="de-DE"/>
              <a:t>WiSe 2023 / 2024</a:t>
            </a:r>
            <a:endParaRPr lang="de-DE" dirty="0"/>
          </a:p>
        </p:txBody>
      </p:sp>
      <p:sp>
        <p:nvSpPr>
          <p:cNvPr id="8" name="Fußzeilenplatzhalter 7">
            <a:extLst>
              <a:ext uri="{FF2B5EF4-FFF2-40B4-BE49-F238E27FC236}">
                <a16:creationId xmlns:a16="http://schemas.microsoft.com/office/drawing/2014/main" id="{A28E5D35-B0D6-3E6F-8DEF-8C09E1DA889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6B83F16-8CC1-6A06-FDD8-95D733920B17}"/>
              </a:ext>
            </a:extLst>
          </p:cNvPr>
          <p:cNvSpPr>
            <a:spLocks noGrp="1"/>
          </p:cNvSpPr>
          <p:nvPr>
            <p:ph type="sldNum" sz="quarter" idx="16"/>
          </p:nvPr>
        </p:nvSpPr>
        <p:spPr/>
        <p:txBody>
          <a:bodyPr/>
          <a:lstStyle/>
          <a:p>
            <a:fld id="{6FBDD224-CFE5-420E-A51B-C49F1872CE04}" type="slidenum">
              <a:rPr lang="de-DE" altLang="de-DE" smtClean="0"/>
              <a:pPr/>
              <a:t>113</a:t>
            </a:fld>
            <a:endParaRPr lang="de-DE" altLang="de-DE"/>
          </a:p>
        </p:txBody>
      </p:sp>
      <p:sp>
        <p:nvSpPr>
          <p:cNvPr id="6" name="Rechteck 5">
            <a:extLst>
              <a:ext uri="{FF2B5EF4-FFF2-40B4-BE49-F238E27FC236}">
                <a16:creationId xmlns:a16="http://schemas.microsoft.com/office/drawing/2014/main" id="{82A99046-60CA-5818-8FE4-6F8FC7AC1A0D}"/>
              </a:ext>
            </a:extLst>
          </p:cNvPr>
          <p:cNvSpPr/>
          <p:nvPr/>
        </p:nvSpPr>
        <p:spPr>
          <a:xfrm>
            <a:off x="6384032" y="5157193"/>
            <a:ext cx="216024" cy="216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7" name="Tabelle 9">
            <a:extLst>
              <a:ext uri="{FF2B5EF4-FFF2-40B4-BE49-F238E27FC236}">
                <a16:creationId xmlns:a16="http://schemas.microsoft.com/office/drawing/2014/main" id="{1280267B-0C7B-EEAD-9EA6-3D2A88F061A7}"/>
              </a:ext>
            </a:extLst>
          </p:cNvPr>
          <p:cNvGraphicFramePr>
            <a:graphicFrameLocks noGrp="1"/>
          </p:cNvGraphicFramePr>
          <p:nvPr>
            <p:extLst>
              <p:ext uri="{D42A27DB-BD31-4B8C-83A1-F6EECF244321}">
                <p14:modId xmlns:p14="http://schemas.microsoft.com/office/powerpoint/2010/main" val="3113215699"/>
              </p:ext>
            </p:extLst>
          </p:nvPr>
        </p:nvGraphicFramePr>
        <p:xfrm>
          <a:off x="203200" y="1813301"/>
          <a:ext cx="11761489" cy="4531491"/>
        </p:xfrm>
        <a:graphic>
          <a:graphicData uri="http://schemas.openxmlformats.org/drawingml/2006/table">
            <a:tbl>
              <a:tblPr firstRow="1" bandRow="1">
                <a:tableStyleId>{2D5ABB26-0587-4C30-8999-92F81FD0307C}</a:tableStyleId>
              </a:tblPr>
              <a:tblGrid>
                <a:gridCol w="3920497">
                  <a:extLst>
                    <a:ext uri="{9D8B030D-6E8A-4147-A177-3AD203B41FA5}">
                      <a16:colId xmlns:a16="http://schemas.microsoft.com/office/drawing/2014/main" val="2800179751"/>
                    </a:ext>
                  </a:extLst>
                </a:gridCol>
                <a:gridCol w="3920496">
                  <a:extLst>
                    <a:ext uri="{9D8B030D-6E8A-4147-A177-3AD203B41FA5}">
                      <a16:colId xmlns:a16="http://schemas.microsoft.com/office/drawing/2014/main" val="1312602550"/>
                    </a:ext>
                  </a:extLst>
                </a:gridCol>
                <a:gridCol w="1960248">
                  <a:extLst>
                    <a:ext uri="{9D8B030D-6E8A-4147-A177-3AD203B41FA5}">
                      <a16:colId xmlns:a16="http://schemas.microsoft.com/office/drawing/2014/main" val="2147045895"/>
                    </a:ext>
                  </a:extLst>
                </a:gridCol>
                <a:gridCol w="1960248">
                  <a:extLst>
                    <a:ext uri="{9D8B030D-6E8A-4147-A177-3AD203B41FA5}">
                      <a16:colId xmlns:a16="http://schemas.microsoft.com/office/drawing/2014/main" val="2756237712"/>
                    </a:ext>
                  </a:extLst>
                </a:gridCol>
              </a:tblGrid>
              <a:tr h="1715865">
                <a:tc>
                  <a:txBody>
                    <a:bodyPr/>
                    <a:lstStyle/>
                    <a:p>
                      <a:pPr algn="ctr"/>
                      <a:r>
                        <a:rPr lang="de-DE" dirty="0"/>
                        <a:t>Ribose</a:t>
                      </a:r>
                    </a:p>
                  </a:txBody>
                  <a:tcPr anchor="ctr"/>
                </a:tc>
                <a:tc>
                  <a:txBody>
                    <a:bodyPr/>
                    <a:lstStyle/>
                    <a:p>
                      <a:pPr algn="ctr"/>
                      <a:r>
                        <a:rPr lang="de-DE" dirty="0"/>
                        <a:t>Glucose</a:t>
                      </a:r>
                    </a:p>
                  </a:txBody>
                  <a:tcPr anchor="ctr"/>
                </a:tc>
                <a:tc>
                  <a:txBody>
                    <a:bodyPr/>
                    <a:lstStyle/>
                    <a:p>
                      <a:pPr algn="ctr"/>
                      <a:endParaRPr lang="de-DE" dirty="0"/>
                    </a:p>
                  </a:txBody>
                  <a:tcPr anchor="b"/>
                </a:tc>
                <a:tc>
                  <a:txBody>
                    <a:bodyPr/>
                    <a:lstStyle/>
                    <a:p>
                      <a:pPr algn="ctr"/>
                      <a:r>
                        <a:rPr lang="de-DE" dirty="0" err="1"/>
                        <a:t>Gucuronsäure</a:t>
                      </a:r>
                      <a:endParaRPr lang="de-DE" dirty="0"/>
                    </a:p>
                    <a:p>
                      <a:pPr algn="ctr"/>
                      <a:r>
                        <a:rPr lang="de-DE" dirty="0" err="1">
                          <a:solidFill>
                            <a:schemeClr val="accent6"/>
                          </a:solidFill>
                        </a:rPr>
                        <a:t>Gucuronat</a:t>
                      </a:r>
                      <a:endParaRPr lang="de-DE" dirty="0">
                        <a:solidFill>
                          <a:schemeClr val="accent6"/>
                        </a:solidFill>
                      </a:endParaRPr>
                    </a:p>
                  </a:txBody>
                  <a:tcPr/>
                </a:tc>
                <a:extLst>
                  <a:ext uri="{0D108BD9-81ED-4DB2-BD59-A6C34878D82A}">
                    <a16:rowId xmlns:a16="http://schemas.microsoft.com/office/drawing/2014/main" val="907952364"/>
                  </a:ext>
                </a:extLst>
              </a:tr>
              <a:tr h="1407813">
                <a:tc>
                  <a:txBody>
                    <a:bodyPr/>
                    <a:lstStyle/>
                    <a:p>
                      <a:pPr algn="ctr"/>
                      <a:r>
                        <a:rPr lang="de-DE" dirty="0"/>
                        <a:t>2‘ - Desoxyribose</a:t>
                      </a:r>
                    </a:p>
                  </a:txBody>
                  <a:tcPr anchor="ctr"/>
                </a:tc>
                <a:tc>
                  <a:txBody>
                    <a:bodyPr/>
                    <a:lstStyle/>
                    <a:p>
                      <a:pPr algn="ctr"/>
                      <a:r>
                        <a:rPr lang="de-DE" dirty="0"/>
                        <a:t>Galactose</a:t>
                      </a:r>
                    </a:p>
                  </a:txBody>
                  <a:tcPr anchor="ctr"/>
                </a:tc>
                <a:tc>
                  <a:txBody>
                    <a:bodyPr/>
                    <a:lstStyle/>
                    <a:p>
                      <a:pPr algn="ctr"/>
                      <a:endParaRPr lang="de-DE" dirty="0"/>
                    </a:p>
                  </a:txBody>
                  <a:tcPr anchor="b"/>
                </a:tc>
                <a:tc>
                  <a:txBody>
                    <a:bodyPr/>
                    <a:lstStyle/>
                    <a:p>
                      <a:pPr algn="ctr"/>
                      <a:r>
                        <a:rPr lang="de-DE" dirty="0"/>
                        <a:t>Gluconsäure</a:t>
                      </a:r>
                    </a:p>
                    <a:p>
                      <a:pPr algn="ctr"/>
                      <a:r>
                        <a:rPr lang="de-DE" sz="1350" kern="1200" dirty="0">
                          <a:solidFill>
                            <a:schemeClr val="accent6"/>
                          </a:solidFill>
                          <a:latin typeface="+mn-lt"/>
                          <a:ea typeface="+mn-ea"/>
                          <a:cs typeface="+mn-cs"/>
                        </a:rPr>
                        <a:t>Gluconat</a:t>
                      </a:r>
                    </a:p>
                  </a:txBody>
                  <a:tcPr anchor="ctr"/>
                </a:tc>
                <a:extLst>
                  <a:ext uri="{0D108BD9-81ED-4DB2-BD59-A6C34878D82A}">
                    <a16:rowId xmlns:a16="http://schemas.microsoft.com/office/drawing/2014/main" val="2583662344"/>
                  </a:ext>
                </a:extLst>
              </a:tr>
              <a:tr h="1407813">
                <a:tc>
                  <a:txBody>
                    <a:bodyPr/>
                    <a:lstStyle/>
                    <a:p>
                      <a:pPr algn="ctr"/>
                      <a:r>
                        <a:rPr lang="de-DE" dirty="0"/>
                        <a:t>Fructose</a:t>
                      </a:r>
                    </a:p>
                  </a:txBody>
                  <a:tcPr anchor="ctr"/>
                </a:tc>
                <a:tc>
                  <a:txBody>
                    <a:bodyPr/>
                    <a:lstStyle/>
                    <a:p>
                      <a:pPr algn="ctr"/>
                      <a:r>
                        <a:rPr lang="de-DE" dirty="0"/>
                        <a:t>Mannose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err="1"/>
                        <a:t>Mannitol</a:t>
                      </a:r>
                      <a:endParaRPr lang="de-DE" dirty="0"/>
                    </a:p>
                    <a:p>
                      <a:pPr algn="ctr"/>
                      <a:endParaRPr lang="de-DE" dirty="0"/>
                    </a:p>
                  </a:txBody>
                  <a:tcPr anchor="b"/>
                </a:tc>
                <a:tc>
                  <a:txBody>
                    <a:bodyPr/>
                    <a:lstStyle/>
                    <a:p>
                      <a:pPr algn="ctr"/>
                      <a:r>
                        <a:rPr lang="de-DE" dirty="0" err="1"/>
                        <a:t>Glucarsäure</a:t>
                      </a:r>
                      <a:endParaRPr lang="de-DE" dirty="0"/>
                    </a:p>
                    <a:p>
                      <a:pPr algn="ctr"/>
                      <a:r>
                        <a:rPr lang="de-DE" dirty="0" err="1">
                          <a:solidFill>
                            <a:schemeClr val="accent6"/>
                          </a:solidFill>
                        </a:rPr>
                        <a:t>Glucarat</a:t>
                      </a:r>
                      <a:endParaRPr lang="de-DE" dirty="0">
                        <a:solidFill>
                          <a:schemeClr val="accent6"/>
                        </a:solidFill>
                      </a:endParaRPr>
                    </a:p>
                  </a:txBody>
                  <a:tcPr anchor="b"/>
                </a:tc>
                <a:extLst>
                  <a:ext uri="{0D108BD9-81ED-4DB2-BD59-A6C34878D82A}">
                    <a16:rowId xmlns:a16="http://schemas.microsoft.com/office/drawing/2014/main" val="145619736"/>
                  </a:ext>
                </a:extLst>
              </a:tr>
            </a:tbl>
          </a:graphicData>
        </a:graphic>
      </p:graphicFrame>
      <p:pic>
        <p:nvPicPr>
          <p:cNvPr id="14" name="Grafik 13">
            <a:extLst>
              <a:ext uri="{FF2B5EF4-FFF2-40B4-BE49-F238E27FC236}">
                <a16:creationId xmlns:a16="http://schemas.microsoft.com/office/drawing/2014/main" id="{A4D06F65-6DFB-1B6F-8B8F-8204B43FF001}"/>
              </a:ext>
            </a:extLst>
          </p:cNvPr>
          <p:cNvPicPr>
            <a:picLocks noChangeAspect="1"/>
          </p:cNvPicPr>
          <p:nvPr/>
        </p:nvPicPr>
        <p:blipFill>
          <a:blip r:embed="rId2"/>
          <a:stretch>
            <a:fillRect/>
          </a:stretch>
        </p:blipFill>
        <p:spPr>
          <a:xfrm>
            <a:off x="4891664" y="2041686"/>
            <a:ext cx="749300" cy="1193800"/>
          </a:xfrm>
          <a:prstGeom prst="rect">
            <a:avLst/>
          </a:prstGeom>
        </p:spPr>
      </p:pic>
      <p:pic>
        <p:nvPicPr>
          <p:cNvPr id="15" name="Grafik 14">
            <a:extLst>
              <a:ext uri="{FF2B5EF4-FFF2-40B4-BE49-F238E27FC236}">
                <a16:creationId xmlns:a16="http://schemas.microsoft.com/office/drawing/2014/main" id="{21176114-06A9-CD51-B730-FA45C3CDB3B6}"/>
              </a:ext>
            </a:extLst>
          </p:cNvPr>
          <p:cNvPicPr>
            <a:picLocks noChangeAspect="1"/>
          </p:cNvPicPr>
          <p:nvPr/>
        </p:nvPicPr>
        <p:blipFill>
          <a:blip r:embed="rId3"/>
          <a:stretch>
            <a:fillRect/>
          </a:stretch>
        </p:blipFill>
        <p:spPr>
          <a:xfrm>
            <a:off x="887418" y="5006464"/>
            <a:ext cx="749300" cy="1193800"/>
          </a:xfrm>
          <a:prstGeom prst="rect">
            <a:avLst/>
          </a:prstGeom>
        </p:spPr>
      </p:pic>
      <p:pic>
        <p:nvPicPr>
          <p:cNvPr id="16" name="Grafik 15">
            <a:extLst>
              <a:ext uri="{FF2B5EF4-FFF2-40B4-BE49-F238E27FC236}">
                <a16:creationId xmlns:a16="http://schemas.microsoft.com/office/drawing/2014/main" id="{44A79E20-DF4D-8D5A-49D7-F0AFCB7C7C43}"/>
              </a:ext>
            </a:extLst>
          </p:cNvPr>
          <p:cNvPicPr>
            <a:picLocks noChangeAspect="1"/>
          </p:cNvPicPr>
          <p:nvPr/>
        </p:nvPicPr>
        <p:blipFill>
          <a:blip r:embed="rId4"/>
          <a:stretch>
            <a:fillRect/>
          </a:stretch>
        </p:blipFill>
        <p:spPr>
          <a:xfrm>
            <a:off x="4891664" y="4986111"/>
            <a:ext cx="749300" cy="1193800"/>
          </a:xfrm>
          <a:prstGeom prst="rect">
            <a:avLst/>
          </a:prstGeom>
        </p:spPr>
      </p:pic>
      <p:pic>
        <p:nvPicPr>
          <p:cNvPr id="17" name="Grafik 16">
            <a:extLst>
              <a:ext uri="{FF2B5EF4-FFF2-40B4-BE49-F238E27FC236}">
                <a16:creationId xmlns:a16="http://schemas.microsoft.com/office/drawing/2014/main" id="{4AF165EF-4055-CCDD-912D-57E57CAA5D44}"/>
              </a:ext>
            </a:extLst>
          </p:cNvPr>
          <p:cNvPicPr>
            <a:picLocks noChangeAspect="1"/>
          </p:cNvPicPr>
          <p:nvPr/>
        </p:nvPicPr>
        <p:blipFill>
          <a:blip r:embed="rId5"/>
          <a:stretch>
            <a:fillRect/>
          </a:stretch>
        </p:blipFill>
        <p:spPr>
          <a:xfrm>
            <a:off x="4897202" y="3553709"/>
            <a:ext cx="749300" cy="1193800"/>
          </a:xfrm>
          <a:prstGeom prst="rect">
            <a:avLst/>
          </a:prstGeom>
        </p:spPr>
      </p:pic>
      <p:pic>
        <p:nvPicPr>
          <p:cNvPr id="18" name="Grafik 17">
            <a:extLst>
              <a:ext uri="{FF2B5EF4-FFF2-40B4-BE49-F238E27FC236}">
                <a16:creationId xmlns:a16="http://schemas.microsoft.com/office/drawing/2014/main" id="{1BC08A8E-08FB-DFD4-C80C-47EA7B545506}"/>
              </a:ext>
            </a:extLst>
          </p:cNvPr>
          <p:cNvPicPr>
            <a:picLocks noChangeAspect="1"/>
          </p:cNvPicPr>
          <p:nvPr/>
        </p:nvPicPr>
        <p:blipFill>
          <a:blip r:embed="rId6"/>
          <a:stretch>
            <a:fillRect/>
          </a:stretch>
        </p:blipFill>
        <p:spPr>
          <a:xfrm>
            <a:off x="685745" y="3694936"/>
            <a:ext cx="660400" cy="1016000"/>
          </a:xfrm>
          <a:prstGeom prst="rect">
            <a:avLst/>
          </a:prstGeom>
        </p:spPr>
      </p:pic>
      <p:pic>
        <p:nvPicPr>
          <p:cNvPr id="19" name="Grafik 18">
            <a:extLst>
              <a:ext uri="{FF2B5EF4-FFF2-40B4-BE49-F238E27FC236}">
                <a16:creationId xmlns:a16="http://schemas.microsoft.com/office/drawing/2014/main" id="{C73CAFC7-8997-8F85-DA45-61A633FC9480}"/>
              </a:ext>
            </a:extLst>
          </p:cNvPr>
          <p:cNvPicPr>
            <a:picLocks noChangeAspect="1"/>
          </p:cNvPicPr>
          <p:nvPr/>
        </p:nvPicPr>
        <p:blipFill>
          <a:blip r:embed="rId7"/>
          <a:stretch>
            <a:fillRect/>
          </a:stretch>
        </p:blipFill>
        <p:spPr>
          <a:xfrm>
            <a:off x="1184578" y="2131566"/>
            <a:ext cx="660400" cy="1016000"/>
          </a:xfrm>
          <a:prstGeom prst="rect">
            <a:avLst/>
          </a:prstGeom>
        </p:spPr>
      </p:pic>
      <p:pic>
        <p:nvPicPr>
          <p:cNvPr id="20" name="Grafik 19">
            <a:extLst>
              <a:ext uri="{FF2B5EF4-FFF2-40B4-BE49-F238E27FC236}">
                <a16:creationId xmlns:a16="http://schemas.microsoft.com/office/drawing/2014/main" id="{C6007C27-249F-B287-DC39-B675267E7E05}"/>
              </a:ext>
            </a:extLst>
          </p:cNvPr>
          <p:cNvPicPr>
            <a:picLocks noChangeAspect="1"/>
          </p:cNvPicPr>
          <p:nvPr/>
        </p:nvPicPr>
        <p:blipFill>
          <a:blip r:embed="rId8"/>
          <a:stretch>
            <a:fillRect/>
          </a:stretch>
        </p:blipFill>
        <p:spPr>
          <a:xfrm>
            <a:off x="10688095" y="670983"/>
            <a:ext cx="609096" cy="1096373"/>
          </a:xfrm>
          <a:prstGeom prst="rect">
            <a:avLst/>
          </a:prstGeom>
        </p:spPr>
      </p:pic>
      <p:pic>
        <p:nvPicPr>
          <p:cNvPr id="21" name="Grafik 20">
            <a:extLst>
              <a:ext uri="{FF2B5EF4-FFF2-40B4-BE49-F238E27FC236}">
                <a16:creationId xmlns:a16="http://schemas.microsoft.com/office/drawing/2014/main" id="{BE63D967-9FEE-D440-FD3D-8B37CC4F3EAE}"/>
              </a:ext>
            </a:extLst>
          </p:cNvPr>
          <p:cNvPicPr>
            <a:picLocks noChangeAspect="1"/>
          </p:cNvPicPr>
          <p:nvPr/>
        </p:nvPicPr>
        <p:blipFill>
          <a:blip r:embed="rId9"/>
          <a:stretch>
            <a:fillRect/>
          </a:stretch>
        </p:blipFill>
        <p:spPr>
          <a:xfrm>
            <a:off x="10688095" y="4671571"/>
            <a:ext cx="609096" cy="1096373"/>
          </a:xfrm>
          <a:prstGeom prst="rect">
            <a:avLst/>
          </a:prstGeom>
        </p:spPr>
      </p:pic>
      <p:pic>
        <p:nvPicPr>
          <p:cNvPr id="22" name="Grafik 21">
            <a:extLst>
              <a:ext uri="{FF2B5EF4-FFF2-40B4-BE49-F238E27FC236}">
                <a16:creationId xmlns:a16="http://schemas.microsoft.com/office/drawing/2014/main" id="{9A55D927-3533-A076-5480-CC02C8E7704A}"/>
              </a:ext>
            </a:extLst>
          </p:cNvPr>
          <p:cNvPicPr>
            <a:picLocks noChangeAspect="1"/>
          </p:cNvPicPr>
          <p:nvPr/>
        </p:nvPicPr>
        <p:blipFill>
          <a:blip r:embed="rId10"/>
          <a:stretch>
            <a:fillRect/>
          </a:stretch>
        </p:blipFill>
        <p:spPr>
          <a:xfrm>
            <a:off x="10652105" y="2692935"/>
            <a:ext cx="681075" cy="1085102"/>
          </a:xfrm>
          <a:prstGeom prst="rect">
            <a:avLst/>
          </a:prstGeom>
        </p:spPr>
      </p:pic>
      <p:pic>
        <p:nvPicPr>
          <p:cNvPr id="23" name="Grafik 22">
            <a:extLst>
              <a:ext uri="{FF2B5EF4-FFF2-40B4-BE49-F238E27FC236}">
                <a16:creationId xmlns:a16="http://schemas.microsoft.com/office/drawing/2014/main" id="{0237AD18-EB61-1BD8-9BA7-DC422EDC26D2}"/>
              </a:ext>
            </a:extLst>
          </p:cNvPr>
          <p:cNvPicPr>
            <a:picLocks noChangeAspect="1"/>
          </p:cNvPicPr>
          <p:nvPr/>
        </p:nvPicPr>
        <p:blipFill>
          <a:blip r:embed="rId11"/>
          <a:stretch>
            <a:fillRect/>
          </a:stretch>
        </p:blipFill>
        <p:spPr>
          <a:xfrm>
            <a:off x="8564914" y="4574144"/>
            <a:ext cx="809589" cy="1193800"/>
          </a:xfrm>
          <a:prstGeom prst="rect">
            <a:avLst/>
          </a:prstGeom>
        </p:spPr>
      </p:pic>
      <p:pic>
        <p:nvPicPr>
          <p:cNvPr id="24" name="Grafik 23">
            <a:extLst>
              <a:ext uri="{FF2B5EF4-FFF2-40B4-BE49-F238E27FC236}">
                <a16:creationId xmlns:a16="http://schemas.microsoft.com/office/drawing/2014/main" id="{6DBF9F16-0849-3E8A-D0B3-1DC59BAAA5EC}"/>
              </a:ext>
            </a:extLst>
          </p:cNvPr>
          <p:cNvPicPr>
            <a:picLocks noChangeAspect="1"/>
          </p:cNvPicPr>
          <p:nvPr/>
        </p:nvPicPr>
        <p:blipFill>
          <a:blip r:embed="rId12"/>
          <a:stretch>
            <a:fillRect/>
          </a:stretch>
        </p:blipFill>
        <p:spPr>
          <a:xfrm>
            <a:off x="2383725" y="2251236"/>
            <a:ext cx="1473200" cy="774700"/>
          </a:xfrm>
          <a:prstGeom prst="rect">
            <a:avLst/>
          </a:prstGeom>
        </p:spPr>
      </p:pic>
      <p:pic>
        <p:nvPicPr>
          <p:cNvPr id="25" name="Grafik 24">
            <a:extLst>
              <a:ext uri="{FF2B5EF4-FFF2-40B4-BE49-F238E27FC236}">
                <a16:creationId xmlns:a16="http://schemas.microsoft.com/office/drawing/2014/main" id="{EF2E3EC7-C1E1-AB26-2720-646ED832AF35}"/>
              </a:ext>
            </a:extLst>
          </p:cNvPr>
          <p:cNvPicPr>
            <a:picLocks noChangeAspect="1"/>
          </p:cNvPicPr>
          <p:nvPr/>
        </p:nvPicPr>
        <p:blipFill>
          <a:blip r:embed="rId13"/>
          <a:stretch>
            <a:fillRect/>
          </a:stretch>
        </p:blipFill>
        <p:spPr>
          <a:xfrm>
            <a:off x="2786681" y="3858509"/>
            <a:ext cx="1473200" cy="774700"/>
          </a:xfrm>
          <a:prstGeom prst="rect">
            <a:avLst/>
          </a:prstGeom>
        </p:spPr>
      </p:pic>
      <p:pic>
        <p:nvPicPr>
          <p:cNvPr id="26" name="Grafik 25">
            <a:extLst>
              <a:ext uri="{FF2B5EF4-FFF2-40B4-BE49-F238E27FC236}">
                <a16:creationId xmlns:a16="http://schemas.microsoft.com/office/drawing/2014/main" id="{B2820345-29D0-46C3-A9C6-4B3C9C324B34}"/>
              </a:ext>
            </a:extLst>
          </p:cNvPr>
          <p:cNvPicPr>
            <a:picLocks noChangeAspect="1"/>
          </p:cNvPicPr>
          <p:nvPr/>
        </p:nvPicPr>
        <p:blipFill>
          <a:blip r:embed="rId14"/>
          <a:stretch>
            <a:fillRect/>
          </a:stretch>
        </p:blipFill>
        <p:spPr>
          <a:xfrm>
            <a:off x="2506483" y="5265440"/>
            <a:ext cx="1473200" cy="774700"/>
          </a:xfrm>
          <a:prstGeom prst="rect">
            <a:avLst/>
          </a:prstGeom>
        </p:spPr>
      </p:pic>
      <p:pic>
        <p:nvPicPr>
          <p:cNvPr id="27" name="Grafik 26">
            <a:extLst>
              <a:ext uri="{FF2B5EF4-FFF2-40B4-BE49-F238E27FC236}">
                <a16:creationId xmlns:a16="http://schemas.microsoft.com/office/drawing/2014/main" id="{2B8E1777-2092-636C-C4F7-47666A775EC1}"/>
              </a:ext>
            </a:extLst>
          </p:cNvPr>
          <p:cNvPicPr>
            <a:picLocks noChangeAspect="1"/>
          </p:cNvPicPr>
          <p:nvPr/>
        </p:nvPicPr>
        <p:blipFill>
          <a:blip r:embed="rId15"/>
          <a:stretch>
            <a:fillRect/>
          </a:stretch>
        </p:blipFill>
        <p:spPr>
          <a:xfrm>
            <a:off x="6639590" y="2191285"/>
            <a:ext cx="1371600" cy="1003300"/>
          </a:xfrm>
          <a:prstGeom prst="rect">
            <a:avLst/>
          </a:prstGeom>
        </p:spPr>
      </p:pic>
      <p:pic>
        <p:nvPicPr>
          <p:cNvPr id="28" name="Grafik 27">
            <a:extLst>
              <a:ext uri="{FF2B5EF4-FFF2-40B4-BE49-F238E27FC236}">
                <a16:creationId xmlns:a16="http://schemas.microsoft.com/office/drawing/2014/main" id="{0F75F40C-9CE1-98ED-EE91-18BEB51FFC24}"/>
              </a:ext>
            </a:extLst>
          </p:cNvPr>
          <p:cNvPicPr>
            <a:picLocks noChangeAspect="1"/>
          </p:cNvPicPr>
          <p:nvPr/>
        </p:nvPicPr>
        <p:blipFill>
          <a:blip r:embed="rId16"/>
          <a:stretch>
            <a:fillRect/>
          </a:stretch>
        </p:blipFill>
        <p:spPr>
          <a:xfrm>
            <a:off x="6655088" y="3744209"/>
            <a:ext cx="1371600" cy="1003300"/>
          </a:xfrm>
          <a:prstGeom prst="rect">
            <a:avLst/>
          </a:prstGeom>
        </p:spPr>
      </p:pic>
      <p:pic>
        <p:nvPicPr>
          <p:cNvPr id="29" name="Grafik 28">
            <a:extLst>
              <a:ext uri="{FF2B5EF4-FFF2-40B4-BE49-F238E27FC236}">
                <a16:creationId xmlns:a16="http://schemas.microsoft.com/office/drawing/2014/main" id="{2B502ACA-965B-05F9-95F0-F0E8D7D5DF8B}"/>
              </a:ext>
            </a:extLst>
          </p:cNvPr>
          <p:cNvPicPr>
            <a:picLocks noChangeAspect="1"/>
          </p:cNvPicPr>
          <p:nvPr/>
        </p:nvPicPr>
        <p:blipFill>
          <a:blip r:embed="rId17"/>
          <a:stretch>
            <a:fillRect/>
          </a:stretch>
        </p:blipFill>
        <p:spPr>
          <a:xfrm>
            <a:off x="6561788" y="5216650"/>
            <a:ext cx="1460500" cy="800100"/>
          </a:xfrm>
          <a:prstGeom prst="rect">
            <a:avLst/>
          </a:prstGeom>
        </p:spPr>
      </p:pic>
    </p:spTree>
    <p:extLst>
      <p:ext uri="{BB962C8B-B14F-4D97-AF65-F5344CB8AC3E}">
        <p14:creationId xmlns:p14="http://schemas.microsoft.com/office/powerpoint/2010/main" val="40078100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8CEF1-1569-CA49-AB5E-0462C0420B96}"/>
              </a:ext>
            </a:extLst>
          </p:cNvPr>
          <p:cNvSpPr>
            <a:spLocks noGrp="1"/>
          </p:cNvSpPr>
          <p:nvPr>
            <p:ph type="title"/>
          </p:nvPr>
        </p:nvSpPr>
        <p:spPr/>
        <p:txBody>
          <a:bodyPr/>
          <a:lstStyle/>
          <a:p>
            <a:r>
              <a:rPr lang="de-DE" dirty="0"/>
              <a:t>Trivialnomenklatur: Fettsäuren</a:t>
            </a:r>
          </a:p>
        </p:txBody>
      </p:sp>
      <mc:AlternateContent xmlns:mc="http://schemas.openxmlformats.org/markup-compatibility/2006" xmlns:a14="http://schemas.microsoft.com/office/drawing/2010/main">
        <mc:Choice Requires="a14">
          <p:sp>
            <p:nvSpPr>
              <p:cNvPr id="8" name="Inhaltsplatzhalter 7">
                <a:extLst>
                  <a:ext uri="{FF2B5EF4-FFF2-40B4-BE49-F238E27FC236}">
                    <a16:creationId xmlns:a16="http://schemas.microsoft.com/office/drawing/2014/main" id="{2255D59D-E25C-3C4D-A26B-E7BDDF512CF4}"/>
                  </a:ext>
                </a:extLst>
              </p:cNvPr>
              <p:cNvSpPr>
                <a:spLocks noGrp="1"/>
              </p:cNvSpPr>
              <p:nvPr>
                <p:ph type="body" sz="quarter" idx="13"/>
              </p:nvPr>
            </p:nvSpPr>
            <p:spPr/>
            <p:txBody>
              <a:bodyPr/>
              <a:lstStyle/>
              <a:p>
                <a:r>
                  <a:rPr lang="de-DE" dirty="0"/>
                  <a:t>Die erste Zahl gibt die </a:t>
                </a:r>
                <a:r>
                  <a:rPr lang="de-DE" b="1" dirty="0"/>
                  <a:t>Anzahl der Kohlenstoffatome</a:t>
                </a:r>
              </a:p>
              <a:p>
                <a:r>
                  <a:rPr lang="de-DE" dirty="0"/>
                  <a:t>Die zweite Zahl gibt die </a:t>
                </a:r>
                <a:r>
                  <a:rPr lang="de-DE" b="1" dirty="0"/>
                  <a:t>Anzahl der Doppelbindungen</a:t>
                </a:r>
                <a:endParaRPr lang="de-DE" dirty="0"/>
              </a:p>
              <a:p>
                <a:r>
                  <a:rPr lang="de-DE" dirty="0"/>
                  <a:t>Die Zahl hinter </a:t>
                </a:r>
                <a14:m>
                  <m:oMath xmlns:m="http://schemas.openxmlformats.org/officeDocument/2006/math">
                    <m:r>
                      <a:rPr lang="de-DE" b="0" i="1" smtClean="0">
                        <a:latin typeface="Cambria Math" panose="02040503050406030204" pitchFamily="18" charset="0"/>
                      </a:rPr>
                      <m:t>𝜔</m:t>
                    </m:r>
                  </m:oMath>
                </a14:m>
                <a:r>
                  <a:rPr lang="de-DE" dirty="0"/>
                  <a:t> (Omega) gibt die </a:t>
                </a:r>
                <a:r>
                  <a:rPr lang="de-DE" b="1" dirty="0"/>
                  <a:t>Anzahl der Kohlenstoffatome bis zur DB</a:t>
                </a:r>
                <a:r>
                  <a:rPr lang="de-DE" dirty="0"/>
                  <a:t> von hinten gezählt</a:t>
                </a:r>
              </a:p>
              <a:p>
                <a:endParaRPr lang="de-DE" dirty="0"/>
              </a:p>
            </p:txBody>
          </p:sp>
        </mc:Choice>
        <mc:Fallback xmlns="">
          <p:sp>
            <p:nvSpPr>
              <p:cNvPr id="8" name="Inhaltsplatzhalter 7">
                <a:extLst>
                  <a:ext uri="{FF2B5EF4-FFF2-40B4-BE49-F238E27FC236}">
                    <a16:creationId xmlns:a16="http://schemas.microsoft.com/office/drawing/2014/main" id="{2255D59D-E25C-3C4D-A26B-E7BDDF512CF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a:stretch>
              </a:blipFill>
            </p:spPr>
            <p:txBody>
              <a:bodyPr/>
              <a:lstStyle/>
              <a:p>
                <a:r>
                  <a:rPr lang="de-DE">
                    <a:noFill/>
                  </a:rPr>
                  <a:t> </a:t>
                </a:r>
              </a:p>
            </p:txBody>
          </p:sp>
        </mc:Fallback>
      </mc:AlternateContent>
      <p:sp>
        <p:nvSpPr>
          <p:cNvPr id="7" name="Datumsplatzhalter 6">
            <a:extLst>
              <a:ext uri="{FF2B5EF4-FFF2-40B4-BE49-F238E27FC236}">
                <a16:creationId xmlns:a16="http://schemas.microsoft.com/office/drawing/2014/main" id="{00CE582A-6493-A432-CF58-CD082BCACAA2}"/>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0AF6FA6A-97BA-1878-F2EF-DF7CC4AA3474}"/>
              </a:ext>
            </a:extLst>
          </p:cNvPr>
          <p:cNvSpPr>
            <a:spLocks noGrp="1"/>
          </p:cNvSpPr>
          <p:nvPr>
            <p:ph type="ftr" sz="quarter" idx="15"/>
          </p:nvPr>
        </p:nvSpPr>
        <p:spPr/>
        <p:txBody>
          <a:bodyPr/>
          <a:lstStyle/>
          <a:p>
            <a:r>
              <a:rPr lang="de-DE" altLang="de-DE" dirty="0"/>
              <a:t>Materialsammlung zum Praktikum Chemie 			Robin Gundert		</a:t>
            </a:r>
          </a:p>
        </p:txBody>
      </p:sp>
      <p:sp>
        <p:nvSpPr>
          <p:cNvPr id="3" name="Foliennummernplatzhalter 2">
            <a:extLst>
              <a:ext uri="{FF2B5EF4-FFF2-40B4-BE49-F238E27FC236}">
                <a16:creationId xmlns:a16="http://schemas.microsoft.com/office/drawing/2014/main" id="{7DFB7904-FB97-B146-5C31-8CC05B292D1B}"/>
              </a:ext>
            </a:extLst>
          </p:cNvPr>
          <p:cNvSpPr>
            <a:spLocks noGrp="1"/>
          </p:cNvSpPr>
          <p:nvPr>
            <p:ph type="sldNum" sz="quarter" idx="16"/>
          </p:nvPr>
        </p:nvSpPr>
        <p:spPr/>
        <p:txBody>
          <a:bodyPr/>
          <a:lstStyle/>
          <a:p>
            <a:fld id="{6FBDD224-CFE5-420E-A51B-C49F1872CE04}" type="slidenum">
              <a:rPr lang="de-DE" altLang="de-DE" smtClean="0"/>
              <a:pPr/>
              <a:t>114</a:t>
            </a:fld>
            <a:endParaRPr lang="de-DE" altLang="de-DE"/>
          </a:p>
        </p:txBody>
      </p:sp>
      <p:graphicFrame>
        <p:nvGraphicFramePr>
          <p:cNvPr id="5" name="Tabelle 5">
            <a:extLst>
              <a:ext uri="{FF2B5EF4-FFF2-40B4-BE49-F238E27FC236}">
                <a16:creationId xmlns:a16="http://schemas.microsoft.com/office/drawing/2014/main" id="{BC890595-B912-FE86-D9D6-4CD99B88DB53}"/>
              </a:ext>
            </a:extLst>
          </p:cNvPr>
          <p:cNvGraphicFramePr>
            <a:graphicFrameLocks noGrp="1"/>
          </p:cNvGraphicFramePr>
          <p:nvPr>
            <p:extLst>
              <p:ext uri="{D42A27DB-BD31-4B8C-83A1-F6EECF244321}">
                <p14:modId xmlns:p14="http://schemas.microsoft.com/office/powerpoint/2010/main" val="2796457602"/>
              </p:ext>
            </p:extLst>
          </p:nvPr>
        </p:nvGraphicFramePr>
        <p:xfrm>
          <a:off x="2427080" y="1893206"/>
          <a:ext cx="8920364" cy="4451587"/>
        </p:xfrm>
        <a:graphic>
          <a:graphicData uri="http://schemas.openxmlformats.org/drawingml/2006/table">
            <a:tbl>
              <a:tblPr firstRow="1" bandRow="1">
                <a:tableStyleId>{2D5ABB26-0587-4C30-8999-92F81FD0307C}</a:tableStyleId>
              </a:tblPr>
              <a:tblGrid>
                <a:gridCol w="1656554">
                  <a:extLst>
                    <a:ext uri="{9D8B030D-6E8A-4147-A177-3AD203B41FA5}">
                      <a16:colId xmlns:a16="http://schemas.microsoft.com/office/drawing/2014/main" val="3036995180"/>
                    </a:ext>
                  </a:extLst>
                </a:gridCol>
                <a:gridCol w="3437993">
                  <a:extLst>
                    <a:ext uri="{9D8B030D-6E8A-4147-A177-3AD203B41FA5}">
                      <a16:colId xmlns:a16="http://schemas.microsoft.com/office/drawing/2014/main" val="840158995"/>
                    </a:ext>
                  </a:extLst>
                </a:gridCol>
                <a:gridCol w="3825817">
                  <a:extLst>
                    <a:ext uri="{9D8B030D-6E8A-4147-A177-3AD203B41FA5}">
                      <a16:colId xmlns:a16="http://schemas.microsoft.com/office/drawing/2014/main" val="1454396292"/>
                    </a:ext>
                  </a:extLst>
                </a:gridCol>
              </a:tblGrid>
              <a:tr h="635941">
                <a:tc>
                  <a:txBody>
                    <a:bodyPr/>
                    <a:lstStyle/>
                    <a:p>
                      <a:pPr algn="l"/>
                      <a:r>
                        <a:rPr lang="de-DE" dirty="0"/>
                        <a:t>Palmitinsäure</a:t>
                      </a:r>
                    </a:p>
                    <a:p>
                      <a:pPr algn="l"/>
                      <a:r>
                        <a:rPr lang="de-DE" dirty="0">
                          <a:solidFill>
                            <a:schemeClr val="accent6"/>
                          </a:solidFill>
                        </a:rPr>
                        <a:t>Palmitat</a:t>
                      </a:r>
                    </a:p>
                  </a:txBody>
                  <a:tcPr anchor="ctr"/>
                </a:tc>
                <a:tc>
                  <a:txBody>
                    <a:bodyPr/>
                    <a:lstStyle/>
                    <a:p>
                      <a:r>
                        <a:rPr lang="de-DE" dirty="0"/>
                        <a:t>16:0</a:t>
                      </a:r>
                    </a:p>
                  </a:txBody>
                  <a:tcPr/>
                </a:tc>
                <a:tc>
                  <a:txBody>
                    <a:bodyPr/>
                    <a:lstStyle/>
                    <a:p>
                      <a:endParaRPr lang="de-DE" dirty="0"/>
                    </a:p>
                  </a:txBody>
                  <a:tcPr/>
                </a:tc>
                <a:extLst>
                  <a:ext uri="{0D108BD9-81ED-4DB2-BD59-A6C34878D82A}">
                    <a16:rowId xmlns:a16="http://schemas.microsoft.com/office/drawing/2014/main" val="4057048524"/>
                  </a:ext>
                </a:extLst>
              </a:tr>
              <a:tr h="635941">
                <a:tc>
                  <a:txBody>
                    <a:bodyPr/>
                    <a:lstStyle/>
                    <a:p>
                      <a:r>
                        <a:rPr lang="de-DE" dirty="0"/>
                        <a:t>Stearinsäure</a:t>
                      </a:r>
                    </a:p>
                    <a:p>
                      <a:r>
                        <a:rPr lang="de-DE" sz="1350" kern="1200" dirty="0">
                          <a:solidFill>
                            <a:schemeClr val="accent6"/>
                          </a:solidFill>
                          <a:latin typeface="+mn-lt"/>
                          <a:ea typeface="+mn-ea"/>
                          <a:cs typeface="+mn-cs"/>
                        </a:rPr>
                        <a:t>Stearat</a:t>
                      </a:r>
                    </a:p>
                  </a:txBody>
                  <a:tcPr/>
                </a:tc>
                <a:tc>
                  <a:txBody>
                    <a:bodyPr/>
                    <a:lstStyle/>
                    <a:p>
                      <a:r>
                        <a:rPr lang="de-DE" dirty="0"/>
                        <a:t>18:0</a:t>
                      </a:r>
                    </a:p>
                  </a:txBody>
                  <a:tcPr/>
                </a:tc>
                <a:tc>
                  <a:txBody>
                    <a:bodyPr/>
                    <a:lstStyle/>
                    <a:p>
                      <a:endParaRPr lang="de-DE" dirty="0"/>
                    </a:p>
                  </a:txBody>
                  <a:tcPr/>
                </a:tc>
                <a:extLst>
                  <a:ext uri="{0D108BD9-81ED-4DB2-BD59-A6C34878D82A}">
                    <a16:rowId xmlns:a16="http://schemas.microsoft.com/office/drawing/2014/main" val="2020510768"/>
                  </a:ext>
                </a:extLst>
              </a:tr>
              <a:tr h="635941">
                <a:tc>
                  <a:txBody>
                    <a:bodyPr/>
                    <a:lstStyle/>
                    <a:p>
                      <a:r>
                        <a:rPr lang="de-DE" dirty="0"/>
                        <a:t>Ölsäure</a:t>
                      </a:r>
                    </a:p>
                    <a:p>
                      <a:r>
                        <a:rPr lang="de-DE" sz="1350" kern="1200" dirty="0">
                          <a:solidFill>
                            <a:schemeClr val="accent6"/>
                          </a:solidFill>
                          <a:latin typeface="+mn-lt"/>
                          <a:ea typeface="+mn-ea"/>
                          <a:cs typeface="+mn-cs"/>
                        </a:rPr>
                        <a:t>Oleat</a:t>
                      </a:r>
                    </a:p>
                  </a:txBody>
                  <a:tcPr/>
                </a:tc>
                <a:tc>
                  <a:txBody>
                    <a:bodyPr/>
                    <a:lstStyle/>
                    <a:p>
                      <a:r>
                        <a:rPr lang="de-DE" dirty="0"/>
                        <a:t>18:1 (⍵-9)</a:t>
                      </a:r>
                    </a:p>
                  </a:txBody>
                  <a:tcPr/>
                </a:tc>
                <a:tc>
                  <a:txBody>
                    <a:bodyPr/>
                    <a:lstStyle/>
                    <a:p>
                      <a:endParaRPr lang="de-DE" dirty="0"/>
                    </a:p>
                  </a:txBody>
                  <a:tcPr/>
                </a:tc>
                <a:extLst>
                  <a:ext uri="{0D108BD9-81ED-4DB2-BD59-A6C34878D82A}">
                    <a16:rowId xmlns:a16="http://schemas.microsoft.com/office/drawing/2014/main" val="902472270"/>
                  </a:ext>
                </a:extLst>
              </a:tr>
              <a:tr h="635941">
                <a:tc>
                  <a:txBody>
                    <a:bodyPr/>
                    <a:lstStyle/>
                    <a:p>
                      <a:r>
                        <a:rPr lang="de-DE" dirty="0"/>
                        <a:t>Linolsäure</a:t>
                      </a:r>
                    </a:p>
                  </a:txBody>
                  <a:tcPr/>
                </a:tc>
                <a:tc>
                  <a:txBody>
                    <a:bodyPr/>
                    <a:lstStyle/>
                    <a:p>
                      <a:r>
                        <a:rPr lang="de-DE" dirty="0"/>
                        <a:t>18:2 (⍵-6)</a:t>
                      </a:r>
                    </a:p>
                  </a:txBody>
                  <a:tcPr/>
                </a:tc>
                <a:tc>
                  <a:txBody>
                    <a:bodyPr/>
                    <a:lstStyle/>
                    <a:p>
                      <a:endParaRPr lang="de-DE" dirty="0"/>
                    </a:p>
                  </a:txBody>
                  <a:tcPr/>
                </a:tc>
                <a:extLst>
                  <a:ext uri="{0D108BD9-81ED-4DB2-BD59-A6C34878D82A}">
                    <a16:rowId xmlns:a16="http://schemas.microsoft.com/office/drawing/2014/main" val="312559112"/>
                  </a:ext>
                </a:extLst>
              </a:tr>
              <a:tr h="635941">
                <a:tc>
                  <a:txBody>
                    <a:bodyPr/>
                    <a:lstStyle/>
                    <a:p>
                      <a:r>
                        <a:rPr lang="de-DE" dirty="0"/>
                        <a:t>⍺ - Linolensäure</a:t>
                      </a:r>
                    </a:p>
                  </a:txBody>
                  <a:tcPr/>
                </a:tc>
                <a:tc>
                  <a:txBody>
                    <a:bodyPr/>
                    <a:lstStyle/>
                    <a:p>
                      <a:r>
                        <a:rPr lang="de-DE" dirty="0"/>
                        <a:t>18:3 (⍵-3)</a:t>
                      </a:r>
                    </a:p>
                  </a:txBody>
                  <a:tcPr/>
                </a:tc>
                <a:tc>
                  <a:txBody>
                    <a:bodyPr/>
                    <a:lstStyle/>
                    <a:p>
                      <a:endParaRPr lang="de-DE" dirty="0"/>
                    </a:p>
                  </a:txBody>
                  <a:tcPr/>
                </a:tc>
                <a:extLst>
                  <a:ext uri="{0D108BD9-81ED-4DB2-BD59-A6C34878D82A}">
                    <a16:rowId xmlns:a16="http://schemas.microsoft.com/office/drawing/2014/main" val="35516973"/>
                  </a:ext>
                </a:extLst>
              </a:tr>
              <a:tr h="635941">
                <a:tc>
                  <a:txBody>
                    <a:bodyPr/>
                    <a:lstStyle/>
                    <a:p>
                      <a:r>
                        <a:rPr lang="de-DE" dirty="0" err="1"/>
                        <a:t>γ</a:t>
                      </a:r>
                      <a:r>
                        <a:rPr lang="de-DE" dirty="0"/>
                        <a:t> - Linolensäure</a:t>
                      </a:r>
                    </a:p>
                  </a:txBody>
                  <a:tcPr/>
                </a:tc>
                <a:tc>
                  <a:txBody>
                    <a:bodyPr/>
                    <a:lstStyle/>
                    <a:p>
                      <a:r>
                        <a:rPr lang="de-DE" dirty="0"/>
                        <a:t>18:3 (⍵-6)</a:t>
                      </a:r>
                    </a:p>
                  </a:txBody>
                  <a:tcPr/>
                </a:tc>
                <a:tc>
                  <a:txBody>
                    <a:bodyPr/>
                    <a:lstStyle/>
                    <a:p>
                      <a:endParaRPr lang="de-DE"/>
                    </a:p>
                  </a:txBody>
                  <a:tcPr/>
                </a:tc>
                <a:extLst>
                  <a:ext uri="{0D108BD9-81ED-4DB2-BD59-A6C34878D82A}">
                    <a16:rowId xmlns:a16="http://schemas.microsoft.com/office/drawing/2014/main" val="2529849885"/>
                  </a:ext>
                </a:extLst>
              </a:tr>
              <a:tr h="635941">
                <a:tc>
                  <a:txBody>
                    <a:bodyPr/>
                    <a:lstStyle/>
                    <a:p>
                      <a:r>
                        <a:rPr lang="de-DE" dirty="0"/>
                        <a:t>Arachidonsäure</a:t>
                      </a:r>
                    </a:p>
                  </a:txBody>
                  <a:tcPr/>
                </a:tc>
                <a:tc>
                  <a:txBody>
                    <a:bodyPr/>
                    <a:lstStyle/>
                    <a:p>
                      <a:r>
                        <a:rPr lang="de-DE" dirty="0"/>
                        <a:t>20:4 (⍵-6)</a:t>
                      </a:r>
                    </a:p>
                  </a:txBody>
                  <a:tcPr/>
                </a:tc>
                <a:tc>
                  <a:txBody>
                    <a:bodyPr/>
                    <a:lstStyle/>
                    <a:p>
                      <a:endParaRPr lang="de-DE" dirty="0"/>
                    </a:p>
                  </a:txBody>
                  <a:tcPr/>
                </a:tc>
                <a:extLst>
                  <a:ext uri="{0D108BD9-81ED-4DB2-BD59-A6C34878D82A}">
                    <a16:rowId xmlns:a16="http://schemas.microsoft.com/office/drawing/2014/main" val="2413485686"/>
                  </a:ext>
                </a:extLst>
              </a:tr>
            </a:tbl>
          </a:graphicData>
        </a:graphic>
      </p:graphicFrame>
      <p:pic>
        <p:nvPicPr>
          <p:cNvPr id="6" name="Grafik 5">
            <a:extLst>
              <a:ext uri="{FF2B5EF4-FFF2-40B4-BE49-F238E27FC236}">
                <a16:creationId xmlns:a16="http://schemas.microsoft.com/office/drawing/2014/main" id="{99C09B02-6344-8136-66A8-DBD2A2B0A034}"/>
              </a:ext>
            </a:extLst>
          </p:cNvPr>
          <p:cNvPicPr>
            <a:picLocks noChangeAspect="1"/>
          </p:cNvPicPr>
          <p:nvPr/>
        </p:nvPicPr>
        <p:blipFill>
          <a:blip r:embed="rId3"/>
          <a:stretch>
            <a:fillRect/>
          </a:stretch>
        </p:blipFill>
        <p:spPr>
          <a:xfrm>
            <a:off x="5896662" y="1944780"/>
            <a:ext cx="2730500" cy="431800"/>
          </a:xfrm>
          <a:prstGeom prst="rect">
            <a:avLst/>
          </a:prstGeom>
        </p:spPr>
      </p:pic>
      <p:pic>
        <p:nvPicPr>
          <p:cNvPr id="10" name="Grafik 9">
            <a:extLst>
              <a:ext uri="{FF2B5EF4-FFF2-40B4-BE49-F238E27FC236}">
                <a16:creationId xmlns:a16="http://schemas.microsoft.com/office/drawing/2014/main" id="{BBE57FB2-4ECD-3807-B59A-00DE5C78628C}"/>
              </a:ext>
            </a:extLst>
          </p:cNvPr>
          <p:cNvPicPr>
            <a:picLocks noChangeAspect="1"/>
          </p:cNvPicPr>
          <p:nvPr/>
        </p:nvPicPr>
        <p:blipFill>
          <a:blip r:embed="rId4"/>
          <a:stretch>
            <a:fillRect/>
          </a:stretch>
        </p:blipFill>
        <p:spPr>
          <a:xfrm>
            <a:off x="5579162" y="2525965"/>
            <a:ext cx="3048000" cy="431800"/>
          </a:xfrm>
          <a:prstGeom prst="rect">
            <a:avLst/>
          </a:prstGeom>
        </p:spPr>
      </p:pic>
      <p:pic>
        <p:nvPicPr>
          <p:cNvPr id="11" name="Grafik 10">
            <a:extLst>
              <a:ext uri="{FF2B5EF4-FFF2-40B4-BE49-F238E27FC236}">
                <a16:creationId xmlns:a16="http://schemas.microsoft.com/office/drawing/2014/main" id="{99309E6E-F131-9EF1-3632-A5CE5A526D6C}"/>
              </a:ext>
            </a:extLst>
          </p:cNvPr>
          <p:cNvPicPr>
            <a:picLocks noChangeAspect="1"/>
          </p:cNvPicPr>
          <p:nvPr/>
        </p:nvPicPr>
        <p:blipFill>
          <a:blip r:embed="rId5"/>
          <a:stretch>
            <a:fillRect/>
          </a:stretch>
        </p:blipFill>
        <p:spPr>
          <a:xfrm>
            <a:off x="5553762" y="3196476"/>
            <a:ext cx="3073400" cy="431800"/>
          </a:xfrm>
          <a:prstGeom prst="rect">
            <a:avLst/>
          </a:prstGeom>
        </p:spPr>
      </p:pic>
      <p:pic>
        <p:nvPicPr>
          <p:cNvPr id="12" name="Grafik 11">
            <a:extLst>
              <a:ext uri="{FF2B5EF4-FFF2-40B4-BE49-F238E27FC236}">
                <a16:creationId xmlns:a16="http://schemas.microsoft.com/office/drawing/2014/main" id="{1C5BF666-C058-C691-5FB0-86D48582ABE9}"/>
              </a:ext>
            </a:extLst>
          </p:cNvPr>
          <p:cNvPicPr>
            <a:picLocks noChangeAspect="1"/>
          </p:cNvPicPr>
          <p:nvPr/>
        </p:nvPicPr>
        <p:blipFill>
          <a:blip r:embed="rId6"/>
          <a:stretch>
            <a:fillRect/>
          </a:stretch>
        </p:blipFill>
        <p:spPr>
          <a:xfrm>
            <a:off x="5528362" y="3773918"/>
            <a:ext cx="3098800" cy="431800"/>
          </a:xfrm>
          <a:prstGeom prst="rect">
            <a:avLst/>
          </a:prstGeom>
        </p:spPr>
      </p:pic>
      <p:pic>
        <p:nvPicPr>
          <p:cNvPr id="13" name="Grafik 12">
            <a:extLst>
              <a:ext uri="{FF2B5EF4-FFF2-40B4-BE49-F238E27FC236}">
                <a16:creationId xmlns:a16="http://schemas.microsoft.com/office/drawing/2014/main" id="{1F403D0B-D420-EAFA-60B6-72731C0AD84A}"/>
              </a:ext>
            </a:extLst>
          </p:cNvPr>
          <p:cNvPicPr>
            <a:picLocks noChangeAspect="1"/>
          </p:cNvPicPr>
          <p:nvPr/>
        </p:nvPicPr>
        <p:blipFill>
          <a:blip r:embed="rId7"/>
          <a:stretch>
            <a:fillRect/>
          </a:stretch>
        </p:blipFill>
        <p:spPr>
          <a:xfrm>
            <a:off x="5502962" y="4354257"/>
            <a:ext cx="3124200" cy="431800"/>
          </a:xfrm>
          <a:prstGeom prst="rect">
            <a:avLst/>
          </a:prstGeom>
        </p:spPr>
      </p:pic>
      <p:pic>
        <p:nvPicPr>
          <p:cNvPr id="14" name="Grafik 13">
            <a:extLst>
              <a:ext uri="{FF2B5EF4-FFF2-40B4-BE49-F238E27FC236}">
                <a16:creationId xmlns:a16="http://schemas.microsoft.com/office/drawing/2014/main" id="{C8A180C1-F43F-9C4B-0787-6CBA8FD68CF3}"/>
              </a:ext>
            </a:extLst>
          </p:cNvPr>
          <p:cNvPicPr>
            <a:picLocks noChangeAspect="1"/>
          </p:cNvPicPr>
          <p:nvPr/>
        </p:nvPicPr>
        <p:blipFill>
          <a:blip r:embed="rId8"/>
          <a:stretch>
            <a:fillRect/>
          </a:stretch>
        </p:blipFill>
        <p:spPr>
          <a:xfrm>
            <a:off x="5502962" y="4930073"/>
            <a:ext cx="3124200" cy="431800"/>
          </a:xfrm>
          <a:prstGeom prst="rect">
            <a:avLst/>
          </a:prstGeom>
        </p:spPr>
      </p:pic>
      <p:pic>
        <p:nvPicPr>
          <p:cNvPr id="15" name="Grafik 14">
            <a:extLst>
              <a:ext uri="{FF2B5EF4-FFF2-40B4-BE49-F238E27FC236}">
                <a16:creationId xmlns:a16="http://schemas.microsoft.com/office/drawing/2014/main" id="{52CBCEF3-3E16-0328-F0EA-A39B6F54EE61}"/>
              </a:ext>
            </a:extLst>
          </p:cNvPr>
          <p:cNvPicPr>
            <a:picLocks noChangeAspect="1"/>
          </p:cNvPicPr>
          <p:nvPr/>
        </p:nvPicPr>
        <p:blipFill>
          <a:blip r:embed="rId9"/>
          <a:stretch>
            <a:fillRect/>
          </a:stretch>
        </p:blipFill>
        <p:spPr>
          <a:xfrm>
            <a:off x="5160062" y="5582358"/>
            <a:ext cx="3467100" cy="431800"/>
          </a:xfrm>
          <a:prstGeom prst="rect">
            <a:avLst/>
          </a:prstGeom>
        </p:spPr>
      </p:pic>
    </p:spTree>
    <p:extLst>
      <p:ext uri="{BB962C8B-B14F-4D97-AF65-F5344CB8AC3E}">
        <p14:creationId xmlns:p14="http://schemas.microsoft.com/office/powerpoint/2010/main" val="40102812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F65B0-BE92-C845-BCA8-A6B220749218}"/>
              </a:ext>
            </a:extLst>
          </p:cNvPr>
          <p:cNvSpPr>
            <a:spLocks noGrp="1"/>
          </p:cNvSpPr>
          <p:nvPr>
            <p:ph type="title"/>
          </p:nvPr>
        </p:nvSpPr>
        <p:spPr/>
        <p:txBody>
          <a:bodyPr/>
          <a:lstStyle/>
          <a:p>
            <a:r>
              <a:rPr lang="de-DE" dirty="0"/>
              <a:t>Positionsbezeichnungen</a:t>
            </a:r>
          </a:p>
        </p:txBody>
      </p:sp>
      <p:sp>
        <p:nvSpPr>
          <p:cNvPr id="3" name="Inhaltsplatzhalter 2">
            <a:extLst>
              <a:ext uri="{FF2B5EF4-FFF2-40B4-BE49-F238E27FC236}">
                <a16:creationId xmlns:a16="http://schemas.microsoft.com/office/drawing/2014/main" id="{3BDD945E-8F08-B742-A0ED-23FC7F95E05E}"/>
              </a:ext>
            </a:extLst>
          </p:cNvPr>
          <p:cNvSpPr>
            <a:spLocks noGrp="1"/>
          </p:cNvSpPr>
          <p:nvPr>
            <p:ph type="body" sz="quarter" idx="13"/>
          </p:nvPr>
        </p:nvSpPr>
        <p:spPr/>
        <p:txBody>
          <a:bodyPr/>
          <a:lstStyle/>
          <a:p>
            <a:r>
              <a:rPr lang="de-DE" dirty="0"/>
              <a:t>Die Positionen </a:t>
            </a:r>
            <a:r>
              <a:rPr lang="de-DE" b="1" dirty="0"/>
              <a:t>neben einer funktionellen Gruppe</a:t>
            </a:r>
            <a:r>
              <a:rPr lang="de-DE" dirty="0"/>
              <a:t> werden mit griechischen kleinen Buchstaben bezeichnet.</a:t>
            </a:r>
          </a:p>
          <a:p>
            <a:r>
              <a:rPr lang="de-DE" b="1" dirty="0"/>
              <a:t>Achtung </a:t>
            </a:r>
            <a:r>
              <a:rPr lang="de-DE" dirty="0"/>
              <a:t>bei Kohlenstoffen, die </a:t>
            </a:r>
            <a:r>
              <a:rPr lang="de-DE" b="1" dirty="0"/>
              <a:t>mit zur funktionellen Gruppe</a:t>
            </a:r>
            <a:r>
              <a:rPr lang="de-DE" dirty="0"/>
              <a:t> gehören! (z. B. </a:t>
            </a:r>
            <a:r>
              <a:rPr lang="de-DE" dirty="0" err="1"/>
              <a:t>Carbonyle</a:t>
            </a:r>
            <a:r>
              <a:rPr lang="de-DE" dirty="0"/>
              <a:t>, Carbonsäuren, …) </a:t>
            </a:r>
          </a:p>
          <a:p>
            <a:r>
              <a:rPr lang="de-DE" dirty="0"/>
              <a:t>Es werden keine </a:t>
            </a:r>
            <a:r>
              <a:rPr lang="de-DE" b="1" dirty="0"/>
              <a:t>Richtungen</a:t>
            </a:r>
            <a:r>
              <a:rPr lang="de-DE" dirty="0"/>
              <a:t> unterschieden</a:t>
            </a:r>
          </a:p>
        </p:txBody>
      </p:sp>
      <p:sp>
        <p:nvSpPr>
          <p:cNvPr id="9" name="Datumsplatzhalter 8">
            <a:extLst>
              <a:ext uri="{FF2B5EF4-FFF2-40B4-BE49-F238E27FC236}">
                <a16:creationId xmlns:a16="http://schemas.microsoft.com/office/drawing/2014/main" id="{4C3E8153-E240-E12E-05C9-CC2D2E55E5D1}"/>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390398C3-1503-A151-E0F2-4A34DE11D630}"/>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CA257320-1A2E-08BD-3588-AECFACD7B44B}"/>
              </a:ext>
            </a:extLst>
          </p:cNvPr>
          <p:cNvSpPr>
            <a:spLocks noGrp="1"/>
          </p:cNvSpPr>
          <p:nvPr>
            <p:ph type="sldNum" sz="quarter" idx="16"/>
          </p:nvPr>
        </p:nvSpPr>
        <p:spPr/>
        <p:txBody>
          <a:bodyPr/>
          <a:lstStyle/>
          <a:p>
            <a:fld id="{6FBDD224-CFE5-420E-A51B-C49F1872CE04}" type="slidenum">
              <a:rPr lang="de-DE" altLang="de-DE" smtClean="0"/>
              <a:pPr/>
              <a:t>115</a:t>
            </a:fld>
            <a:endParaRPr lang="de-DE" altLang="de-DE"/>
          </a:p>
        </p:txBody>
      </p:sp>
      <p:pic>
        <p:nvPicPr>
          <p:cNvPr id="8" name="Grafik 7">
            <a:extLst>
              <a:ext uri="{FF2B5EF4-FFF2-40B4-BE49-F238E27FC236}">
                <a16:creationId xmlns:a16="http://schemas.microsoft.com/office/drawing/2014/main" id="{02EC59FD-CF2D-AD43-824A-4267E7B751E3}"/>
              </a:ext>
            </a:extLst>
          </p:cNvPr>
          <p:cNvPicPr>
            <a:picLocks noChangeAspect="1"/>
          </p:cNvPicPr>
          <p:nvPr/>
        </p:nvPicPr>
        <p:blipFill>
          <a:blip r:embed="rId2"/>
          <a:stretch>
            <a:fillRect/>
          </a:stretch>
        </p:blipFill>
        <p:spPr>
          <a:xfrm>
            <a:off x="2767800" y="2012032"/>
            <a:ext cx="6477000" cy="736600"/>
          </a:xfrm>
          <a:prstGeom prst="rect">
            <a:avLst/>
          </a:prstGeom>
        </p:spPr>
      </p:pic>
      <p:pic>
        <p:nvPicPr>
          <p:cNvPr id="10" name="Grafik 9" descr="Ein Bild, das Text, drinnen, Nachthimmel enthält.&#10;&#10;Automatisch generierte Beschreibung">
            <a:extLst>
              <a:ext uri="{FF2B5EF4-FFF2-40B4-BE49-F238E27FC236}">
                <a16:creationId xmlns:a16="http://schemas.microsoft.com/office/drawing/2014/main" id="{DD88565D-48DF-4A4D-B7E9-A714F14ED450}"/>
              </a:ext>
            </a:extLst>
          </p:cNvPr>
          <p:cNvPicPr>
            <a:picLocks noChangeAspect="1"/>
          </p:cNvPicPr>
          <p:nvPr/>
        </p:nvPicPr>
        <p:blipFill>
          <a:blip r:embed="rId3"/>
          <a:stretch>
            <a:fillRect/>
          </a:stretch>
        </p:blipFill>
        <p:spPr>
          <a:xfrm>
            <a:off x="3775912" y="3108672"/>
            <a:ext cx="4572000" cy="2768600"/>
          </a:xfrm>
          <a:prstGeom prst="rect">
            <a:avLst/>
          </a:prstGeom>
        </p:spPr>
      </p:pic>
    </p:spTree>
    <p:extLst>
      <p:ext uri="{BB962C8B-B14F-4D97-AF65-F5344CB8AC3E}">
        <p14:creationId xmlns:p14="http://schemas.microsoft.com/office/powerpoint/2010/main" val="14773240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F13B6-F7EC-354A-93F2-EE72F910C6F1}"/>
              </a:ext>
            </a:extLst>
          </p:cNvPr>
          <p:cNvSpPr>
            <a:spLocks noGrp="1"/>
          </p:cNvSpPr>
          <p:nvPr>
            <p:ph type="title"/>
          </p:nvPr>
        </p:nvSpPr>
        <p:spPr/>
        <p:txBody>
          <a:bodyPr/>
          <a:lstStyle/>
          <a:p>
            <a:r>
              <a:rPr lang="de-DE" dirty="0"/>
              <a:t>Substitutionsmuster</a:t>
            </a:r>
          </a:p>
        </p:txBody>
      </p:sp>
      <p:sp>
        <p:nvSpPr>
          <p:cNvPr id="3" name="Inhaltsplatzhalter 2">
            <a:extLst>
              <a:ext uri="{FF2B5EF4-FFF2-40B4-BE49-F238E27FC236}">
                <a16:creationId xmlns:a16="http://schemas.microsoft.com/office/drawing/2014/main" id="{3D3785CE-AD6C-4548-A4BA-DE4E2ECB60C7}"/>
              </a:ext>
            </a:extLst>
          </p:cNvPr>
          <p:cNvSpPr>
            <a:spLocks noGrp="1"/>
          </p:cNvSpPr>
          <p:nvPr>
            <p:ph type="body" sz="quarter" idx="13"/>
          </p:nvPr>
        </p:nvSpPr>
        <p:spPr/>
        <p:txBody>
          <a:bodyPr/>
          <a:lstStyle/>
          <a:p>
            <a:r>
              <a:rPr lang="de-DE" dirty="0"/>
              <a:t>Die </a:t>
            </a:r>
            <a:r>
              <a:rPr lang="de-DE" b="1" dirty="0"/>
              <a:t>Substitutionsmuster </a:t>
            </a:r>
            <a:r>
              <a:rPr lang="de-DE" dirty="0"/>
              <a:t>einiger funktionelle Gruppen oder Strukturen werden auf eine bestimmte Art und Weise </a:t>
            </a:r>
            <a:r>
              <a:rPr lang="de-DE" dirty="0" err="1"/>
              <a:t>bennant</a:t>
            </a:r>
            <a:r>
              <a:rPr lang="de-DE" dirty="0"/>
              <a:t>.</a:t>
            </a:r>
          </a:p>
          <a:p>
            <a:pPr marL="0" indent="0">
              <a:buNone/>
            </a:pPr>
            <a:endParaRPr lang="de-DE" dirty="0"/>
          </a:p>
          <a:p>
            <a:pPr marL="0" indent="0">
              <a:buNone/>
            </a:pPr>
            <a:r>
              <a:rPr lang="de-DE" b="1" dirty="0"/>
              <a:t>Primär, Sekundär, Tertiär, </a:t>
            </a:r>
            <a:r>
              <a:rPr lang="de-DE" b="1" dirty="0" err="1"/>
              <a:t>Quarternär</a:t>
            </a:r>
            <a:endParaRPr lang="de-DE" b="1" dirty="0"/>
          </a:p>
          <a:p>
            <a:r>
              <a:rPr lang="de-DE" dirty="0"/>
              <a:t>Gibt die </a:t>
            </a:r>
            <a:r>
              <a:rPr lang="de-DE" b="1" dirty="0"/>
              <a:t>Anzahl </a:t>
            </a:r>
            <a:r>
              <a:rPr lang="de-DE" dirty="0"/>
              <a:t>der Substituenten wieder.</a:t>
            </a:r>
          </a:p>
          <a:p>
            <a:r>
              <a:rPr lang="de-DE" dirty="0"/>
              <a:t>Für </a:t>
            </a:r>
            <a:r>
              <a:rPr lang="de-DE" b="1" dirty="0"/>
              <a:t>Alkohole </a:t>
            </a:r>
            <a:r>
              <a:rPr lang="de-DE" dirty="0"/>
              <a:t>wird das </a:t>
            </a:r>
            <a:r>
              <a:rPr lang="de-DE" b="1" dirty="0"/>
              <a:t>benachbarte C – Atom</a:t>
            </a:r>
            <a:r>
              <a:rPr lang="de-DE" dirty="0"/>
              <a:t> betrachtet, da Alkohole immer nur eine Bindung zu einem C eingehen:</a:t>
            </a:r>
          </a:p>
          <a:p>
            <a:endParaRPr lang="de-DE" dirty="0"/>
          </a:p>
          <a:p>
            <a:endParaRPr lang="de-DE" dirty="0"/>
          </a:p>
          <a:p>
            <a:pPr marL="0" indent="0">
              <a:buNone/>
            </a:pPr>
            <a:endParaRPr lang="de-DE" dirty="0"/>
          </a:p>
          <a:p>
            <a:pPr marL="0" indent="0">
              <a:buNone/>
            </a:pPr>
            <a:endParaRPr lang="de-DE" dirty="0"/>
          </a:p>
          <a:p>
            <a:r>
              <a:rPr lang="de-DE" dirty="0"/>
              <a:t>Für </a:t>
            </a:r>
            <a:r>
              <a:rPr lang="de-DE" b="1" dirty="0" err="1"/>
              <a:t>Carbeniumionen</a:t>
            </a:r>
            <a:r>
              <a:rPr lang="de-DE" b="1" dirty="0"/>
              <a:t> </a:t>
            </a:r>
            <a:r>
              <a:rPr lang="de-DE" dirty="0"/>
              <a:t>und </a:t>
            </a:r>
            <a:r>
              <a:rPr lang="de-DE" b="1" dirty="0"/>
              <a:t>Amine</a:t>
            </a:r>
            <a:r>
              <a:rPr lang="de-DE" dirty="0"/>
              <a:t> wird die Zahl der </a:t>
            </a:r>
            <a:r>
              <a:rPr lang="de-DE" b="1" dirty="0"/>
              <a:t>Alkylsubstituenten </a:t>
            </a:r>
            <a:r>
              <a:rPr lang="de-DE" dirty="0"/>
              <a:t>betrachtet:</a:t>
            </a:r>
          </a:p>
          <a:p>
            <a:endParaRPr lang="de-DE" dirty="0"/>
          </a:p>
          <a:p>
            <a:endParaRPr lang="de-DE" dirty="0"/>
          </a:p>
          <a:p>
            <a:endParaRPr lang="de-DE" dirty="0"/>
          </a:p>
          <a:p>
            <a:endParaRPr lang="de-DE" dirty="0"/>
          </a:p>
          <a:p>
            <a:endParaRPr lang="de-DE" dirty="0"/>
          </a:p>
          <a:p>
            <a:endParaRPr lang="de-DE" dirty="0"/>
          </a:p>
          <a:p>
            <a:pPr marL="0" indent="0">
              <a:buNone/>
            </a:pPr>
            <a:r>
              <a:rPr lang="de-DE" b="1" dirty="0"/>
              <a:t>Ipso, </a:t>
            </a:r>
            <a:r>
              <a:rPr lang="de-DE" b="1" dirty="0" err="1"/>
              <a:t>Ortho</a:t>
            </a:r>
            <a:r>
              <a:rPr lang="de-DE" b="1" dirty="0"/>
              <a:t>, </a:t>
            </a:r>
            <a:r>
              <a:rPr lang="de-DE" b="1" dirty="0" err="1"/>
              <a:t>Meta</a:t>
            </a:r>
            <a:r>
              <a:rPr lang="de-DE" b="1" dirty="0"/>
              <a:t>, Para</a:t>
            </a:r>
          </a:p>
          <a:p>
            <a:r>
              <a:rPr lang="de-DE" dirty="0"/>
              <a:t>An </a:t>
            </a:r>
            <a:r>
              <a:rPr lang="de-DE" dirty="0" err="1"/>
              <a:t>einkerningen</a:t>
            </a:r>
            <a:r>
              <a:rPr lang="de-DE" dirty="0"/>
              <a:t> (ein Ring) </a:t>
            </a:r>
            <a:r>
              <a:rPr lang="de-DE" b="1" dirty="0"/>
              <a:t>Aromaten </a:t>
            </a:r>
            <a:r>
              <a:rPr lang="de-DE" dirty="0"/>
              <a:t>können </a:t>
            </a:r>
            <a:r>
              <a:rPr lang="de-DE" b="1" dirty="0"/>
              <a:t>in Relation zu einem Substituenten</a:t>
            </a:r>
            <a:r>
              <a:rPr lang="de-DE" dirty="0"/>
              <a:t> die Positionen wie folgt benannt werden:</a:t>
            </a:r>
          </a:p>
        </p:txBody>
      </p:sp>
      <p:sp>
        <p:nvSpPr>
          <p:cNvPr id="14" name="Datumsplatzhalter 13">
            <a:extLst>
              <a:ext uri="{FF2B5EF4-FFF2-40B4-BE49-F238E27FC236}">
                <a16:creationId xmlns:a16="http://schemas.microsoft.com/office/drawing/2014/main" id="{0E6A15A2-FA1F-2470-C19C-E5CD2E13ED58}"/>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44933085-A827-0FE3-1625-D399B0EC7140}"/>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4EDB435C-18DC-08E5-7964-35D5445D7DB9}"/>
              </a:ext>
            </a:extLst>
          </p:cNvPr>
          <p:cNvSpPr>
            <a:spLocks noGrp="1"/>
          </p:cNvSpPr>
          <p:nvPr>
            <p:ph type="sldNum" sz="quarter" idx="16"/>
          </p:nvPr>
        </p:nvSpPr>
        <p:spPr/>
        <p:txBody>
          <a:bodyPr/>
          <a:lstStyle/>
          <a:p>
            <a:fld id="{6FBDD224-CFE5-420E-A51B-C49F1872CE04}" type="slidenum">
              <a:rPr lang="de-DE" altLang="de-DE" smtClean="0"/>
              <a:pPr/>
              <a:t>116</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7874DC9A-75D3-9B4D-97C6-2DD6B7AD9E13}"/>
              </a:ext>
            </a:extLst>
          </p:cNvPr>
          <p:cNvPicPr>
            <a:picLocks noChangeAspect="1"/>
          </p:cNvPicPr>
          <p:nvPr/>
        </p:nvPicPr>
        <p:blipFill>
          <a:blip r:embed="rId2"/>
          <a:stretch>
            <a:fillRect/>
          </a:stretch>
        </p:blipFill>
        <p:spPr>
          <a:xfrm>
            <a:off x="4259796" y="2308581"/>
            <a:ext cx="2952328" cy="776928"/>
          </a:xfrm>
          <a:prstGeom prst="rect">
            <a:avLst/>
          </a:prstGeom>
        </p:spPr>
      </p:pic>
      <p:pic>
        <p:nvPicPr>
          <p:cNvPr id="9" name="Grafik 8" descr="Ein Bild, das Text, Uhr, Messanzeige enthält.&#10;&#10;Automatisch generierte Beschreibung">
            <a:extLst>
              <a:ext uri="{FF2B5EF4-FFF2-40B4-BE49-F238E27FC236}">
                <a16:creationId xmlns:a16="http://schemas.microsoft.com/office/drawing/2014/main" id="{786C1BD4-2A07-304B-AE7B-7399AC90D58F}"/>
              </a:ext>
            </a:extLst>
          </p:cNvPr>
          <p:cNvPicPr>
            <a:picLocks noChangeAspect="1"/>
          </p:cNvPicPr>
          <p:nvPr/>
        </p:nvPicPr>
        <p:blipFill rotWithShape="1">
          <a:blip r:embed="rId3"/>
          <a:srcRect t="35867"/>
          <a:stretch/>
        </p:blipFill>
        <p:spPr>
          <a:xfrm>
            <a:off x="5750608" y="3470610"/>
            <a:ext cx="4682456" cy="1411355"/>
          </a:xfrm>
          <a:prstGeom prst="rect">
            <a:avLst/>
          </a:prstGeom>
        </p:spPr>
      </p:pic>
      <p:pic>
        <p:nvPicPr>
          <p:cNvPr id="10" name="Grafik 9" descr="Ein Bild, das Text, Uhr, Messanzeige enthält.&#10;&#10;Automatisch generierte Beschreibung">
            <a:extLst>
              <a:ext uri="{FF2B5EF4-FFF2-40B4-BE49-F238E27FC236}">
                <a16:creationId xmlns:a16="http://schemas.microsoft.com/office/drawing/2014/main" id="{A32CAB1C-E308-0841-BC44-A358FE9F9226}"/>
              </a:ext>
            </a:extLst>
          </p:cNvPr>
          <p:cNvPicPr>
            <a:picLocks noChangeAspect="1"/>
          </p:cNvPicPr>
          <p:nvPr/>
        </p:nvPicPr>
        <p:blipFill rotWithShape="1">
          <a:blip r:embed="rId3"/>
          <a:srcRect r="13554" b="58672"/>
          <a:stretch/>
        </p:blipFill>
        <p:spPr>
          <a:xfrm>
            <a:off x="989003" y="3691870"/>
            <a:ext cx="4215515" cy="947171"/>
          </a:xfrm>
          <a:prstGeom prst="rect">
            <a:avLst/>
          </a:prstGeom>
        </p:spPr>
      </p:pic>
      <p:pic>
        <p:nvPicPr>
          <p:cNvPr id="12" name="Grafik 11" descr="Ein Bild, das Text, Gerät, Messanzeige, Anzeige enthält.&#10;&#10;Automatisch generierte Beschreibung">
            <a:extLst>
              <a:ext uri="{FF2B5EF4-FFF2-40B4-BE49-F238E27FC236}">
                <a16:creationId xmlns:a16="http://schemas.microsoft.com/office/drawing/2014/main" id="{5FDF449E-17D2-B648-A293-19A92E23C567}"/>
              </a:ext>
            </a:extLst>
          </p:cNvPr>
          <p:cNvPicPr>
            <a:picLocks noChangeAspect="1"/>
          </p:cNvPicPr>
          <p:nvPr/>
        </p:nvPicPr>
        <p:blipFill>
          <a:blip r:embed="rId4"/>
          <a:stretch>
            <a:fillRect/>
          </a:stretch>
        </p:blipFill>
        <p:spPr>
          <a:xfrm>
            <a:off x="3791744" y="5574727"/>
            <a:ext cx="3888433" cy="800559"/>
          </a:xfrm>
          <a:prstGeom prst="rect">
            <a:avLst/>
          </a:prstGeom>
        </p:spPr>
      </p:pic>
      <p:pic>
        <p:nvPicPr>
          <p:cNvPr id="5" name="Grafik 4">
            <a:extLst>
              <a:ext uri="{FF2B5EF4-FFF2-40B4-BE49-F238E27FC236}">
                <a16:creationId xmlns:a16="http://schemas.microsoft.com/office/drawing/2014/main" id="{FE731E71-D6B5-DDC8-6268-0C469E6E5B9C}"/>
              </a:ext>
            </a:extLst>
          </p:cNvPr>
          <p:cNvPicPr>
            <a:picLocks noChangeAspect="1"/>
          </p:cNvPicPr>
          <p:nvPr/>
        </p:nvPicPr>
        <p:blipFill>
          <a:blip r:embed="rId5"/>
          <a:stretch>
            <a:fillRect/>
          </a:stretch>
        </p:blipFill>
        <p:spPr>
          <a:xfrm>
            <a:off x="9814686" y="3648670"/>
            <a:ext cx="108000" cy="86399"/>
          </a:xfrm>
          <a:prstGeom prst="rect">
            <a:avLst/>
          </a:prstGeom>
        </p:spPr>
      </p:pic>
      <p:pic>
        <p:nvPicPr>
          <p:cNvPr id="13" name="Grafik 12">
            <a:extLst>
              <a:ext uri="{FF2B5EF4-FFF2-40B4-BE49-F238E27FC236}">
                <a16:creationId xmlns:a16="http://schemas.microsoft.com/office/drawing/2014/main" id="{A81D5F01-6331-0ED9-901B-89598B266FCB}"/>
              </a:ext>
            </a:extLst>
          </p:cNvPr>
          <p:cNvPicPr>
            <a:picLocks noChangeAspect="1"/>
          </p:cNvPicPr>
          <p:nvPr/>
        </p:nvPicPr>
        <p:blipFill>
          <a:blip r:embed="rId5"/>
          <a:stretch>
            <a:fillRect/>
          </a:stretch>
        </p:blipFill>
        <p:spPr>
          <a:xfrm rot="17611990">
            <a:off x="9214160" y="4249781"/>
            <a:ext cx="108000" cy="86399"/>
          </a:xfrm>
          <a:prstGeom prst="rect">
            <a:avLst/>
          </a:prstGeom>
        </p:spPr>
      </p:pic>
    </p:spTree>
    <p:extLst>
      <p:ext uri="{BB962C8B-B14F-4D97-AF65-F5344CB8AC3E}">
        <p14:creationId xmlns:p14="http://schemas.microsoft.com/office/powerpoint/2010/main" val="4759216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4B165-C880-9D42-A5EC-5F6011EDAC54}"/>
              </a:ext>
            </a:extLst>
          </p:cNvPr>
          <p:cNvSpPr>
            <a:spLocks noGrp="1"/>
          </p:cNvSpPr>
          <p:nvPr>
            <p:ph type="title"/>
          </p:nvPr>
        </p:nvSpPr>
        <p:spPr/>
        <p:txBody>
          <a:bodyPr/>
          <a:lstStyle/>
          <a:p>
            <a:r>
              <a:rPr lang="de-DE" dirty="0"/>
              <a:t>Stellung von Doppelbindungen</a:t>
            </a:r>
          </a:p>
        </p:txBody>
      </p:sp>
      <p:sp>
        <p:nvSpPr>
          <p:cNvPr id="3" name="Inhaltsplatzhalter 2">
            <a:extLst>
              <a:ext uri="{FF2B5EF4-FFF2-40B4-BE49-F238E27FC236}">
                <a16:creationId xmlns:a16="http://schemas.microsoft.com/office/drawing/2014/main" id="{19B64AF3-7831-844D-8981-934A2F7F5C6D}"/>
              </a:ext>
            </a:extLst>
          </p:cNvPr>
          <p:cNvSpPr>
            <a:spLocks noGrp="1"/>
          </p:cNvSpPr>
          <p:nvPr>
            <p:ph type="body" sz="quarter" idx="13"/>
          </p:nvPr>
        </p:nvSpPr>
        <p:spPr/>
        <p:txBody>
          <a:bodyPr/>
          <a:lstStyle/>
          <a:p>
            <a:r>
              <a:rPr lang="de-DE" dirty="0"/>
              <a:t>Doppelbindungen können </a:t>
            </a:r>
            <a:r>
              <a:rPr lang="de-DE" b="1" dirty="0"/>
              <a:t>isoliert</a:t>
            </a:r>
            <a:r>
              <a:rPr lang="de-DE" dirty="0"/>
              <a:t>, </a:t>
            </a:r>
            <a:r>
              <a:rPr lang="de-DE" b="1" dirty="0"/>
              <a:t>kumuliert</a:t>
            </a:r>
            <a:r>
              <a:rPr lang="de-DE" dirty="0"/>
              <a:t> oder </a:t>
            </a:r>
            <a:r>
              <a:rPr lang="de-DE" b="1" dirty="0"/>
              <a:t>konjugiert </a:t>
            </a:r>
            <a:r>
              <a:rPr lang="de-DE" dirty="0"/>
              <a:t>vorkommen.</a:t>
            </a:r>
          </a:p>
          <a:p>
            <a:r>
              <a:rPr lang="de-DE" dirty="0"/>
              <a:t>Konjugierte Doppelbindungen können </a:t>
            </a:r>
            <a:r>
              <a:rPr lang="de-DE" b="1" dirty="0" err="1"/>
              <a:t>Mesomerien</a:t>
            </a:r>
            <a:r>
              <a:rPr lang="de-DE" dirty="0"/>
              <a:t> ausbilden</a:t>
            </a:r>
          </a:p>
          <a:p>
            <a:endParaRPr lang="de-DE" dirty="0"/>
          </a:p>
          <a:p>
            <a:endParaRPr lang="de-DE" dirty="0"/>
          </a:p>
          <a:p>
            <a:pPr marL="0" indent="0">
              <a:buNone/>
            </a:pPr>
            <a:endParaRPr lang="de-DE" dirty="0"/>
          </a:p>
          <a:p>
            <a:pPr marL="0" indent="0">
              <a:buNone/>
            </a:pPr>
            <a:endParaRPr lang="de-DE" dirty="0"/>
          </a:p>
          <a:p>
            <a:endParaRPr lang="de-DE" dirty="0"/>
          </a:p>
          <a:p>
            <a:r>
              <a:rPr lang="de-DE" dirty="0"/>
              <a:t>Man unterscheidet außerdem </a:t>
            </a:r>
            <a:r>
              <a:rPr lang="de-DE" b="1" dirty="0" err="1"/>
              <a:t>vinylische</a:t>
            </a:r>
            <a:r>
              <a:rPr lang="de-DE" b="1" dirty="0"/>
              <a:t> </a:t>
            </a:r>
            <a:r>
              <a:rPr lang="de-DE" dirty="0"/>
              <a:t>und </a:t>
            </a:r>
            <a:r>
              <a:rPr lang="de-DE" b="1" dirty="0" err="1"/>
              <a:t>allylische</a:t>
            </a:r>
            <a:r>
              <a:rPr lang="de-DE" b="1" dirty="0"/>
              <a:t> </a:t>
            </a:r>
            <a:r>
              <a:rPr lang="de-DE" dirty="0"/>
              <a:t>Stellungen</a:t>
            </a:r>
          </a:p>
        </p:txBody>
      </p:sp>
      <p:sp>
        <p:nvSpPr>
          <p:cNvPr id="10" name="Datumsplatzhalter 9">
            <a:extLst>
              <a:ext uri="{FF2B5EF4-FFF2-40B4-BE49-F238E27FC236}">
                <a16:creationId xmlns:a16="http://schemas.microsoft.com/office/drawing/2014/main" id="{EDCC3E76-00C3-1FDA-AB49-F7851D31E206}"/>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C54386F4-A750-3654-C89D-3435827A44A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E8FD95A3-20B2-D638-BD04-AE826EFC678B}"/>
              </a:ext>
            </a:extLst>
          </p:cNvPr>
          <p:cNvSpPr>
            <a:spLocks noGrp="1"/>
          </p:cNvSpPr>
          <p:nvPr>
            <p:ph type="sldNum" sz="quarter" idx="16"/>
          </p:nvPr>
        </p:nvSpPr>
        <p:spPr/>
        <p:txBody>
          <a:bodyPr/>
          <a:lstStyle/>
          <a:p>
            <a:fld id="{6FBDD224-CFE5-420E-A51B-C49F1872CE04}" type="slidenum">
              <a:rPr lang="de-DE" altLang="de-DE" smtClean="0"/>
              <a:pPr/>
              <a:t>117</a:t>
            </a:fld>
            <a:endParaRPr lang="de-DE" altLang="de-DE"/>
          </a:p>
        </p:txBody>
      </p:sp>
      <p:pic>
        <p:nvPicPr>
          <p:cNvPr id="7" name="Grafik 6">
            <a:extLst>
              <a:ext uri="{FF2B5EF4-FFF2-40B4-BE49-F238E27FC236}">
                <a16:creationId xmlns:a16="http://schemas.microsoft.com/office/drawing/2014/main" id="{7A6407EC-3CA2-BD48-B557-67D6AE9F9206}"/>
              </a:ext>
            </a:extLst>
          </p:cNvPr>
          <p:cNvPicPr>
            <a:picLocks noChangeAspect="1"/>
          </p:cNvPicPr>
          <p:nvPr/>
        </p:nvPicPr>
        <p:blipFill>
          <a:blip r:embed="rId2"/>
          <a:stretch>
            <a:fillRect/>
          </a:stretch>
        </p:blipFill>
        <p:spPr>
          <a:xfrm>
            <a:off x="2999656" y="2060848"/>
            <a:ext cx="5295900" cy="73660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06E951A4-34A7-5A4A-9370-CA3C1C3812DA}"/>
              </a:ext>
            </a:extLst>
          </p:cNvPr>
          <p:cNvPicPr>
            <a:picLocks noChangeAspect="1"/>
          </p:cNvPicPr>
          <p:nvPr/>
        </p:nvPicPr>
        <p:blipFill>
          <a:blip r:embed="rId3"/>
          <a:stretch>
            <a:fillRect/>
          </a:stretch>
        </p:blipFill>
        <p:spPr>
          <a:xfrm>
            <a:off x="4079776" y="3501008"/>
            <a:ext cx="3975100" cy="2324100"/>
          </a:xfrm>
          <a:prstGeom prst="rect">
            <a:avLst/>
          </a:prstGeom>
        </p:spPr>
      </p:pic>
    </p:spTree>
    <p:extLst>
      <p:ext uri="{BB962C8B-B14F-4D97-AF65-F5344CB8AC3E}">
        <p14:creationId xmlns:p14="http://schemas.microsoft.com/office/powerpoint/2010/main" val="10765725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7C760-5493-77A9-B335-DAA5C44E916B}"/>
              </a:ext>
            </a:extLst>
          </p:cNvPr>
          <p:cNvSpPr>
            <a:spLocks noGrp="1"/>
          </p:cNvSpPr>
          <p:nvPr>
            <p:ph type="title"/>
          </p:nvPr>
        </p:nvSpPr>
        <p:spPr/>
        <p:txBody>
          <a:bodyPr/>
          <a:lstStyle/>
          <a:p>
            <a:r>
              <a:rPr lang="de-DE" dirty="0"/>
              <a:t>Stereochemie</a:t>
            </a:r>
          </a:p>
        </p:txBody>
      </p:sp>
      <p:sp>
        <p:nvSpPr>
          <p:cNvPr id="3" name="Textplatzhalter 2">
            <a:extLst>
              <a:ext uri="{FF2B5EF4-FFF2-40B4-BE49-F238E27FC236}">
                <a16:creationId xmlns:a16="http://schemas.microsoft.com/office/drawing/2014/main" id="{07E2AC3B-39C4-F16D-8AD6-35DB2D7F24E8}"/>
              </a:ext>
            </a:extLst>
          </p:cNvPr>
          <p:cNvSpPr>
            <a:spLocks noGrp="1"/>
          </p:cNvSpPr>
          <p:nvPr>
            <p:ph type="body" idx="1"/>
          </p:nvPr>
        </p:nvSpPr>
        <p:spPr/>
        <p:txBody>
          <a:bodyPr/>
          <a:lstStyle/>
          <a:p>
            <a:r>
              <a:rPr lang="de-DE" dirty="0"/>
              <a:t>Prioritäten nach CIP, Stereo vs. Regio, Selektivität und Spezifität, sterische Hinderung, Konstitutionsisomere, Konformere, Newman – Projektion, Konfigurationen, E und Z, Sesselkonfiguration, cis und trans, Stabilität von Konformeren, Chiralität, R und S, Symmetrieelemente, Enantiomere, Diastereomere, Fischer – Projektion, </a:t>
            </a:r>
            <a:r>
              <a:rPr lang="de-DE" dirty="0" err="1"/>
              <a:t>Epimere</a:t>
            </a:r>
            <a:endParaRPr lang="de-DE" dirty="0"/>
          </a:p>
        </p:txBody>
      </p:sp>
      <p:sp>
        <p:nvSpPr>
          <p:cNvPr id="4" name="Datumsplatzhalter 3">
            <a:extLst>
              <a:ext uri="{FF2B5EF4-FFF2-40B4-BE49-F238E27FC236}">
                <a16:creationId xmlns:a16="http://schemas.microsoft.com/office/drawing/2014/main" id="{B03C5587-DBEE-EB01-7B30-23CD0AA256B9}"/>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22DFE0B7-2837-16F7-7CE4-A91D63DFDF8A}"/>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716749DF-B1B2-6E85-68DE-74F9DB4E2472}"/>
              </a:ext>
            </a:extLst>
          </p:cNvPr>
          <p:cNvSpPr>
            <a:spLocks noGrp="1"/>
          </p:cNvSpPr>
          <p:nvPr>
            <p:ph type="sldNum" sz="quarter" idx="12"/>
          </p:nvPr>
        </p:nvSpPr>
        <p:spPr/>
        <p:txBody>
          <a:bodyPr/>
          <a:lstStyle/>
          <a:p>
            <a:fld id="{C705F5F1-9457-49D1-866F-BB23D9D6F52D}" type="slidenum">
              <a:rPr lang="de-DE" altLang="de-DE" smtClean="0"/>
              <a:pPr/>
              <a:t>118</a:t>
            </a:fld>
            <a:endParaRPr lang="de-DE" altLang="de-DE"/>
          </a:p>
        </p:txBody>
      </p:sp>
    </p:spTree>
    <p:extLst>
      <p:ext uri="{BB962C8B-B14F-4D97-AF65-F5344CB8AC3E}">
        <p14:creationId xmlns:p14="http://schemas.microsoft.com/office/powerpoint/2010/main" val="421731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A9306-84E5-8F70-6651-ECDD7E23B1FC}"/>
              </a:ext>
            </a:extLst>
          </p:cNvPr>
          <p:cNvSpPr>
            <a:spLocks noGrp="1"/>
          </p:cNvSpPr>
          <p:nvPr>
            <p:ph type="title"/>
          </p:nvPr>
        </p:nvSpPr>
        <p:spPr/>
        <p:txBody>
          <a:bodyPr/>
          <a:lstStyle/>
          <a:p>
            <a:r>
              <a:rPr lang="de-DE" dirty="0"/>
              <a:t>Das Atom</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23DE1EF-B3F8-79E8-99DB-78FDBB4646EE}"/>
                  </a:ext>
                </a:extLst>
              </p:cNvPr>
              <p:cNvSpPr>
                <a:spLocks noGrp="1"/>
              </p:cNvSpPr>
              <p:nvPr>
                <p:ph type="body" sz="quarter" idx="13"/>
              </p:nvPr>
            </p:nvSpPr>
            <p:spPr/>
            <p:txBody>
              <a:bodyPr/>
              <a:lstStyle/>
              <a:p>
                <a:r>
                  <a:rPr lang="de-DE" dirty="0"/>
                  <a:t>Das Wort Atom kommt vom griechischen </a:t>
                </a:r>
                <a:r>
                  <a:rPr lang="de-DE" dirty="0" err="1"/>
                  <a:t>atomos</a:t>
                </a:r>
                <a:r>
                  <a:rPr lang="de-DE" dirty="0"/>
                  <a:t> („unteilbar“). Ganz im Gegensatz zur Wortherkunft ist das Atom jedoch nicht die kleinste Teilcheneinheit, die wir kennen.</a:t>
                </a:r>
              </a:p>
              <a:p>
                <a:r>
                  <a:rPr lang="de-DE" dirty="0"/>
                  <a:t>Ein Atom ist diejenige Einheit, die wir einer </a:t>
                </a:r>
                <a:r>
                  <a:rPr lang="de-DE" b="1" dirty="0"/>
                  <a:t>Elementsorte</a:t>
                </a:r>
                <a:r>
                  <a:rPr lang="de-DE" dirty="0"/>
                  <a:t> zuordnen können.</a:t>
                </a:r>
              </a:p>
              <a:p>
                <a:r>
                  <a:rPr lang="de-DE" dirty="0"/>
                  <a:t>Ein Atom besteht aus </a:t>
                </a:r>
                <a:r>
                  <a:rPr lang="de-DE" b="1" dirty="0"/>
                  <a:t>Protonen </a:t>
                </a:r>
                <a:r>
                  <a:rPr lang="de-DE" dirty="0"/>
                  <a:t>(H</a:t>
                </a:r>
                <a:r>
                  <a:rPr lang="de-DE" baseline="30000" dirty="0"/>
                  <a:t>+</a:t>
                </a:r>
                <a:r>
                  <a:rPr lang="de-DE" dirty="0"/>
                  <a:t>, p</a:t>
                </a:r>
                <a:r>
                  <a:rPr lang="de-DE" baseline="30000" dirty="0"/>
                  <a:t>+</a:t>
                </a:r>
                <a:r>
                  <a:rPr lang="de-DE" dirty="0"/>
                  <a:t> in der Physik auch üblich), </a:t>
                </a:r>
                <a:r>
                  <a:rPr lang="de-DE" b="1" dirty="0"/>
                  <a:t>Elektronen</a:t>
                </a:r>
                <a:r>
                  <a:rPr lang="de-DE" dirty="0"/>
                  <a:t> (</a:t>
                </a:r>
                <a:r>
                  <a:rPr lang="de-DE" dirty="0" err="1"/>
                  <a:t>e</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 </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 </m:t>
                    </m:r>
                  </m:oMath>
                </a14:m>
                <a:r>
                  <a:rPr lang="de-DE" dirty="0"/>
                  <a:t>) und </a:t>
                </a:r>
                <a:r>
                  <a:rPr lang="de-DE" b="1" dirty="0"/>
                  <a:t>Neutronen</a:t>
                </a:r>
                <a:r>
                  <a:rPr lang="de-DE" dirty="0"/>
                  <a:t> (</a:t>
                </a:r>
                <a:r>
                  <a:rPr lang="de-DE" dirty="0" err="1"/>
                  <a:t>n</a:t>
                </a:r>
                <a:r>
                  <a:rPr lang="de-DE" dirty="0"/>
                  <a:t>) – das sind die sogenannten </a:t>
                </a:r>
                <a:r>
                  <a:rPr lang="de-DE" b="1" dirty="0"/>
                  <a:t>Elementarteilchen</a:t>
                </a:r>
                <a:r>
                  <a:rPr lang="de-DE" dirty="0"/>
                  <a:t>. Protonen sind positiv geladen, Elektronen negativ, Neutronen ungeladen.</a:t>
                </a:r>
              </a:p>
              <a:p>
                <a:r>
                  <a:rPr lang="de-DE" dirty="0"/>
                  <a:t>Das Atom kann grob in </a:t>
                </a:r>
                <a:r>
                  <a:rPr lang="de-DE" b="1" dirty="0"/>
                  <a:t>Kern</a:t>
                </a:r>
                <a:r>
                  <a:rPr lang="de-DE" dirty="0"/>
                  <a:t> und </a:t>
                </a:r>
                <a:r>
                  <a:rPr lang="de-DE" b="1" dirty="0"/>
                  <a:t>Hülle </a:t>
                </a:r>
                <a:r>
                  <a:rPr lang="de-DE" dirty="0"/>
                  <a:t>eingeteilt werden. Im Kern sitzen Protonen und Neutronen, in der Hülle die Elektronen. Der Kern macht den Hauptteil der Atommasse aus, die Hülle den größten Teil des Volumens.</a:t>
                </a:r>
              </a:p>
              <a:p>
                <a:r>
                  <a:rPr lang="de-DE" dirty="0"/>
                  <a:t>Das Element eines Atoms wird durch die </a:t>
                </a:r>
                <a:r>
                  <a:rPr lang="de-DE" b="1" dirty="0"/>
                  <a:t>Anzahl seiner Protonen </a:t>
                </a:r>
                <a:r>
                  <a:rPr lang="de-DE" dirty="0"/>
                  <a:t>bestimmt.</a:t>
                </a:r>
              </a:p>
              <a:p>
                <a:endParaRPr lang="de-DE" dirty="0"/>
              </a:p>
              <a:p>
                <a:r>
                  <a:rPr lang="de-DE" dirty="0"/>
                  <a:t>Über die Jahre gab es viele Modelle, die den Atombau erklären sollten. Ein besonders Anschauliches ist das </a:t>
                </a:r>
                <a:r>
                  <a:rPr lang="de-DE" b="1" dirty="0" err="1"/>
                  <a:t>Bohr‘sche</a:t>
                </a:r>
                <a:r>
                  <a:rPr lang="de-DE" b="1" dirty="0"/>
                  <a:t> Schalenmodell</a:t>
                </a:r>
                <a:r>
                  <a:rPr lang="de-DE" dirty="0"/>
                  <a:t>. Es Teilt die Atomhülle in mehrere </a:t>
                </a:r>
                <a:r>
                  <a:rPr lang="de-DE" b="1" dirty="0"/>
                  <a:t>Schalen</a:t>
                </a:r>
                <a:r>
                  <a:rPr lang="de-DE" dirty="0"/>
                  <a:t>, das sind </a:t>
                </a:r>
                <a:r>
                  <a:rPr lang="de-DE" b="1" dirty="0"/>
                  <a:t>„Bahnen“</a:t>
                </a:r>
                <a:r>
                  <a:rPr lang="de-DE" dirty="0"/>
                  <a:t>, auf denen sich die Elektronen befinden. Die Elektronen in der äußersten Schale bezeichnet man als </a:t>
                </a:r>
                <a:r>
                  <a:rPr lang="de-DE" b="1" dirty="0"/>
                  <a:t>Valenzelektronen</a:t>
                </a:r>
                <a:r>
                  <a:rPr lang="de-DE" dirty="0"/>
                  <a:t>. </a:t>
                </a:r>
              </a:p>
              <a:p>
                <a:endParaRPr lang="de-DE" dirty="0"/>
              </a:p>
              <a:p>
                <a:endParaRPr lang="de-DE" dirty="0"/>
              </a:p>
              <a:p>
                <a:endParaRPr lang="de-DE" dirty="0"/>
              </a:p>
              <a:p>
                <a:endParaRPr lang="de-DE" dirty="0"/>
              </a:p>
              <a:p>
                <a:pPr marL="0" indent="0">
                  <a:buNone/>
                </a:pPr>
                <a:endParaRPr lang="de-DE" dirty="0"/>
              </a:p>
              <a:p>
                <a:pPr marL="0" indent="0">
                  <a:buNone/>
                </a:pPr>
                <a:endParaRPr lang="de-DE" dirty="0"/>
              </a:p>
              <a:p>
                <a:endParaRPr lang="de-DE" sz="900" dirty="0"/>
              </a:p>
              <a:p>
                <a:endParaRPr lang="de-DE" dirty="0"/>
              </a:p>
              <a:p>
                <a:r>
                  <a:rPr lang="de-DE" dirty="0"/>
                  <a:t>Heute geht man eher vom </a:t>
                </a:r>
                <a:r>
                  <a:rPr lang="de-DE" b="1" dirty="0"/>
                  <a:t>Orbitalmodell </a:t>
                </a:r>
                <a:r>
                  <a:rPr lang="de-DE" dirty="0"/>
                  <a:t>aus, die Elektronen befinden sich nicht auf bestimmten Bahnen um den Kern, sondern an willkürlichen Orten. Es gibt jedoch Bereiche, in denen die Elektronen besonders wahrscheinlich zu finden sind, die </a:t>
                </a:r>
                <a:r>
                  <a:rPr lang="de-DE" b="1" dirty="0"/>
                  <a:t>Orbitale</a:t>
                </a:r>
                <a:r>
                  <a:rPr lang="de-DE" dirty="0"/>
                  <a:t>. </a:t>
                </a:r>
              </a:p>
            </p:txBody>
          </p:sp>
        </mc:Choice>
        <mc:Fallback xmlns="">
          <p:sp>
            <p:nvSpPr>
              <p:cNvPr id="3" name="Inhaltsplatzhalter 2">
                <a:extLst>
                  <a:ext uri="{FF2B5EF4-FFF2-40B4-BE49-F238E27FC236}">
                    <a16:creationId xmlns:a16="http://schemas.microsoft.com/office/drawing/2014/main" id="{223DE1EF-B3F8-79E8-99DB-78FDBB4646E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1008" b="-1942"/>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4C86660B-02E3-9BF5-A656-167D63BE7FBD}"/>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FDD9B687-1824-353A-AE3D-44C4874D37B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E58B014D-FD74-D348-3718-6BEA0A1EC21B}"/>
              </a:ext>
            </a:extLst>
          </p:cNvPr>
          <p:cNvSpPr>
            <a:spLocks noGrp="1"/>
          </p:cNvSpPr>
          <p:nvPr>
            <p:ph type="sldNum" sz="quarter" idx="16"/>
          </p:nvPr>
        </p:nvSpPr>
        <p:spPr/>
        <p:txBody>
          <a:bodyPr/>
          <a:lstStyle/>
          <a:p>
            <a:fld id="{6FBDD224-CFE5-420E-A51B-C49F1872CE04}" type="slidenum">
              <a:rPr lang="de-DE" altLang="de-DE" smtClean="0"/>
              <a:pPr/>
              <a:t>11</a:t>
            </a:fld>
            <a:endParaRPr lang="de-DE" altLang="de-DE"/>
          </a:p>
        </p:txBody>
      </p:sp>
      <p:pic>
        <p:nvPicPr>
          <p:cNvPr id="7" name="Grafik 6">
            <a:extLst>
              <a:ext uri="{FF2B5EF4-FFF2-40B4-BE49-F238E27FC236}">
                <a16:creationId xmlns:a16="http://schemas.microsoft.com/office/drawing/2014/main" id="{FFF20D13-7068-50E4-1162-A541511293B1}"/>
              </a:ext>
            </a:extLst>
          </p:cNvPr>
          <p:cNvPicPr>
            <a:picLocks noChangeAspect="1"/>
          </p:cNvPicPr>
          <p:nvPr/>
        </p:nvPicPr>
        <p:blipFill>
          <a:blip r:embed="rId3"/>
          <a:stretch>
            <a:fillRect/>
          </a:stretch>
        </p:blipFill>
        <p:spPr>
          <a:xfrm>
            <a:off x="5087888" y="3816737"/>
            <a:ext cx="1735632" cy="1656184"/>
          </a:xfrm>
          <a:prstGeom prst="rect">
            <a:avLst/>
          </a:prstGeom>
        </p:spPr>
      </p:pic>
    </p:spTree>
    <p:extLst>
      <p:ext uri="{BB962C8B-B14F-4D97-AF65-F5344CB8AC3E}">
        <p14:creationId xmlns:p14="http://schemas.microsoft.com/office/powerpoint/2010/main" val="13703221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FEC28-5618-0045-ACC2-97FC3F677933}"/>
              </a:ext>
            </a:extLst>
          </p:cNvPr>
          <p:cNvSpPr>
            <a:spLocks noGrp="1"/>
          </p:cNvSpPr>
          <p:nvPr>
            <p:ph type="title"/>
          </p:nvPr>
        </p:nvSpPr>
        <p:spPr/>
        <p:txBody>
          <a:bodyPr/>
          <a:lstStyle/>
          <a:p>
            <a:r>
              <a:rPr lang="de-DE" dirty="0"/>
              <a:t>Prioritäten nach Cahn – Ingold – Prelog (CIP)</a:t>
            </a:r>
          </a:p>
        </p:txBody>
      </p:sp>
      <p:sp>
        <p:nvSpPr>
          <p:cNvPr id="3" name="Inhaltsplatzhalter 2">
            <a:extLst>
              <a:ext uri="{FF2B5EF4-FFF2-40B4-BE49-F238E27FC236}">
                <a16:creationId xmlns:a16="http://schemas.microsoft.com/office/drawing/2014/main" id="{781856ED-AA09-A64F-BD6F-0944639F42A9}"/>
              </a:ext>
            </a:extLst>
          </p:cNvPr>
          <p:cNvSpPr>
            <a:spLocks noGrp="1"/>
          </p:cNvSpPr>
          <p:nvPr>
            <p:ph type="body" sz="quarter" idx="13"/>
          </p:nvPr>
        </p:nvSpPr>
        <p:spPr/>
        <p:txBody>
          <a:bodyPr/>
          <a:lstStyle/>
          <a:p>
            <a:r>
              <a:rPr lang="de-DE" dirty="0"/>
              <a:t>Um Stereodeskriptoren einheitlich verwenden zu können, werden Substituenten mit </a:t>
            </a:r>
            <a:r>
              <a:rPr lang="de-DE" b="1" dirty="0"/>
              <a:t>Prioritäten </a:t>
            </a:r>
            <a:r>
              <a:rPr lang="de-DE" dirty="0"/>
              <a:t>nach dem sogenannten </a:t>
            </a:r>
            <a:r>
              <a:rPr lang="de-DE" b="1" dirty="0"/>
              <a:t>CIP </a:t>
            </a:r>
            <a:r>
              <a:rPr lang="de-DE" dirty="0"/>
              <a:t>(Cahn – Ingold – Prelog) vergeben. Hier werden die </a:t>
            </a:r>
            <a:r>
              <a:rPr lang="de-DE" b="1" dirty="0"/>
              <a:t>Atommassen</a:t>
            </a:r>
            <a:r>
              <a:rPr lang="de-DE" dirty="0"/>
              <a:t> der Nachbarn verglichen: </a:t>
            </a:r>
          </a:p>
          <a:p>
            <a:endParaRPr lang="de-DE" dirty="0"/>
          </a:p>
          <a:p>
            <a:endParaRPr lang="de-DE" dirty="0"/>
          </a:p>
          <a:p>
            <a:endParaRPr lang="de-DE" dirty="0"/>
          </a:p>
          <a:p>
            <a:endParaRPr lang="de-DE" dirty="0"/>
          </a:p>
          <a:p>
            <a:endParaRPr lang="de-DE" dirty="0"/>
          </a:p>
          <a:p>
            <a:r>
              <a:rPr lang="de-DE" dirty="0"/>
              <a:t>Sind zwei Nachbaratome gleich schwer, werden wiederum deren </a:t>
            </a:r>
            <a:r>
              <a:rPr lang="de-DE" b="1" dirty="0"/>
              <a:t>Nachbaratome</a:t>
            </a:r>
            <a:r>
              <a:rPr lang="de-DE" dirty="0"/>
              <a:t> (hier in Klammern gezeigt) verglichen</a:t>
            </a:r>
          </a:p>
          <a:p>
            <a:r>
              <a:rPr lang="de-DE" dirty="0"/>
              <a:t>Vorgehen in diesem Fall: die Nachbarn nach absteigender Masse sortieren. Die erste Position, an der sich ein Unterschied ergibt, entscheidet. </a:t>
            </a:r>
          </a:p>
          <a:p>
            <a:endParaRPr lang="de-DE" dirty="0"/>
          </a:p>
          <a:p>
            <a:endParaRPr lang="de-DE" dirty="0"/>
          </a:p>
          <a:p>
            <a:endParaRPr lang="de-DE" dirty="0"/>
          </a:p>
          <a:p>
            <a:endParaRPr lang="de-DE" dirty="0"/>
          </a:p>
          <a:p>
            <a:endParaRPr lang="de-DE" dirty="0"/>
          </a:p>
          <a:p>
            <a:endParaRPr lang="de-DE" dirty="0"/>
          </a:p>
          <a:p>
            <a:endParaRPr lang="de-DE" dirty="0"/>
          </a:p>
        </p:txBody>
      </p:sp>
      <p:sp>
        <p:nvSpPr>
          <p:cNvPr id="10" name="Datumsplatzhalter 9">
            <a:extLst>
              <a:ext uri="{FF2B5EF4-FFF2-40B4-BE49-F238E27FC236}">
                <a16:creationId xmlns:a16="http://schemas.microsoft.com/office/drawing/2014/main" id="{FBB481CF-5827-65E6-5683-A58CC554FF59}"/>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BD36966-D4F7-5241-6815-F2A2D8F00AE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64DFD657-0ED5-1E5A-7056-7AB3CA730EEB}"/>
              </a:ext>
            </a:extLst>
          </p:cNvPr>
          <p:cNvSpPr>
            <a:spLocks noGrp="1"/>
          </p:cNvSpPr>
          <p:nvPr>
            <p:ph type="sldNum" sz="quarter" idx="16"/>
          </p:nvPr>
        </p:nvSpPr>
        <p:spPr/>
        <p:txBody>
          <a:bodyPr/>
          <a:lstStyle/>
          <a:p>
            <a:fld id="{6FBDD224-CFE5-420E-A51B-C49F1872CE04}" type="slidenum">
              <a:rPr lang="de-DE" altLang="de-DE" smtClean="0"/>
              <a:pPr/>
              <a:t>119</a:t>
            </a:fld>
            <a:endParaRPr lang="de-DE" altLang="de-DE"/>
          </a:p>
        </p:txBody>
      </p:sp>
      <p:pic>
        <p:nvPicPr>
          <p:cNvPr id="7" name="Grafik 6">
            <a:extLst>
              <a:ext uri="{FF2B5EF4-FFF2-40B4-BE49-F238E27FC236}">
                <a16:creationId xmlns:a16="http://schemas.microsoft.com/office/drawing/2014/main" id="{1A86CC70-4DE2-D646-ABEF-0E3A3344AC67}"/>
              </a:ext>
            </a:extLst>
          </p:cNvPr>
          <p:cNvPicPr>
            <a:picLocks noChangeAspect="1"/>
          </p:cNvPicPr>
          <p:nvPr/>
        </p:nvPicPr>
        <p:blipFill>
          <a:blip r:embed="rId2"/>
          <a:stretch>
            <a:fillRect/>
          </a:stretch>
        </p:blipFill>
        <p:spPr>
          <a:xfrm>
            <a:off x="537585" y="1594339"/>
            <a:ext cx="5280499" cy="996022"/>
          </a:xfrm>
          <a:prstGeom prst="rect">
            <a:avLst/>
          </a:prstGeom>
        </p:spPr>
      </p:pic>
      <p:pic>
        <p:nvPicPr>
          <p:cNvPr id="9" name="Grafik 8">
            <a:extLst>
              <a:ext uri="{FF2B5EF4-FFF2-40B4-BE49-F238E27FC236}">
                <a16:creationId xmlns:a16="http://schemas.microsoft.com/office/drawing/2014/main" id="{27456C3B-9F24-504A-BDB8-B42B0E877DCE}"/>
              </a:ext>
            </a:extLst>
          </p:cNvPr>
          <p:cNvPicPr>
            <a:picLocks noChangeAspect="1"/>
          </p:cNvPicPr>
          <p:nvPr/>
        </p:nvPicPr>
        <p:blipFill>
          <a:blip r:embed="rId3"/>
          <a:stretch>
            <a:fillRect/>
          </a:stretch>
        </p:blipFill>
        <p:spPr>
          <a:xfrm>
            <a:off x="6095999" y="1594340"/>
            <a:ext cx="5271259" cy="996022"/>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12E1808B-0E54-DC43-AE84-D85F27B16FB1}"/>
              </a:ext>
            </a:extLst>
          </p:cNvPr>
          <p:cNvPicPr>
            <a:picLocks noChangeAspect="1"/>
          </p:cNvPicPr>
          <p:nvPr/>
        </p:nvPicPr>
        <p:blipFill rotWithShape="1">
          <a:blip r:embed="rId4"/>
          <a:srcRect r="57626"/>
          <a:stretch/>
        </p:blipFill>
        <p:spPr>
          <a:xfrm>
            <a:off x="3746247" y="3306216"/>
            <a:ext cx="4699504" cy="2988345"/>
          </a:xfrm>
          <a:prstGeom prst="rect">
            <a:avLst/>
          </a:prstGeom>
        </p:spPr>
      </p:pic>
    </p:spTree>
    <p:extLst>
      <p:ext uri="{BB962C8B-B14F-4D97-AF65-F5344CB8AC3E}">
        <p14:creationId xmlns:p14="http://schemas.microsoft.com/office/powerpoint/2010/main" val="41099364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e 12">
            <a:extLst>
              <a:ext uri="{FF2B5EF4-FFF2-40B4-BE49-F238E27FC236}">
                <a16:creationId xmlns:a16="http://schemas.microsoft.com/office/drawing/2014/main" id="{DBCE18A6-32DB-2042-A7BA-D48A2E11C3FE}"/>
              </a:ext>
            </a:extLst>
          </p:cNvPr>
          <p:cNvGraphicFramePr>
            <a:graphicFrameLocks noGrp="1"/>
          </p:cNvGraphicFramePr>
          <p:nvPr>
            <p:extLst>
              <p:ext uri="{D42A27DB-BD31-4B8C-83A1-F6EECF244321}">
                <p14:modId xmlns:p14="http://schemas.microsoft.com/office/powerpoint/2010/main" val="2993116253"/>
              </p:ext>
            </p:extLst>
          </p:nvPr>
        </p:nvGraphicFramePr>
        <p:xfrm>
          <a:off x="459712" y="1324837"/>
          <a:ext cx="11306175" cy="4510308"/>
        </p:xfrm>
        <a:graphic>
          <a:graphicData uri="http://schemas.openxmlformats.org/drawingml/2006/table">
            <a:tbl>
              <a:tblPr firstRow="1" bandRow="1">
                <a:tableStyleId>{2D5ABB26-0587-4C30-8999-92F81FD0307C}</a:tableStyleId>
              </a:tblPr>
              <a:tblGrid>
                <a:gridCol w="1685611">
                  <a:extLst>
                    <a:ext uri="{9D8B030D-6E8A-4147-A177-3AD203B41FA5}">
                      <a16:colId xmlns:a16="http://schemas.microsoft.com/office/drawing/2014/main" val="1923102509"/>
                    </a:ext>
                  </a:extLst>
                </a:gridCol>
                <a:gridCol w="4810282">
                  <a:extLst>
                    <a:ext uri="{9D8B030D-6E8A-4147-A177-3AD203B41FA5}">
                      <a16:colId xmlns:a16="http://schemas.microsoft.com/office/drawing/2014/main" val="1247920538"/>
                    </a:ext>
                  </a:extLst>
                </a:gridCol>
                <a:gridCol w="4810282">
                  <a:extLst>
                    <a:ext uri="{9D8B030D-6E8A-4147-A177-3AD203B41FA5}">
                      <a16:colId xmlns:a16="http://schemas.microsoft.com/office/drawing/2014/main" val="3752014410"/>
                    </a:ext>
                  </a:extLst>
                </a:gridCol>
              </a:tblGrid>
              <a:tr h="421899">
                <a:tc>
                  <a:txBody>
                    <a:bodyPr/>
                    <a:lstStyle/>
                    <a:p>
                      <a:endParaRPr lang="de-DE" sz="1350" dirty="0">
                        <a:solidFill>
                          <a:schemeClr val="tx2"/>
                        </a:solidFill>
                        <a:latin typeface="Avenir Next LT Pro" panose="020B0504020202020204" pitchFamily="34" charset="77"/>
                      </a:endParaRPr>
                    </a:p>
                  </a:txBody>
                  <a:tcPr/>
                </a:tc>
                <a:tc>
                  <a:txBody>
                    <a:bodyPr/>
                    <a:lstStyle/>
                    <a:p>
                      <a:r>
                        <a:rPr lang="de-DE" sz="1350" b="1" dirty="0">
                          <a:solidFill>
                            <a:schemeClr val="tx2"/>
                          </a:solidFill>
                          <a:latin typeface="Avenir Next LT Pro" panose="020B0504020202020204" pitchFamily="34" charset="77"/>
                        </a:rPr>
                        <a:t>- selektiv</a:t>
                      </a:r>
                    </a:p>
                  </a:txBody>
                  <a:tcPr/>
                </a:tc>
                <a:tc>
                  <a:txBody>
                    <a:bodyPr/>
                    <a:lstStyle/>
                    <a:p>
                      <a:r>
                        <a:rPr lang="de-DE" sz="1350" b="1" dirty="0">
                          <a:solidFill>
                            <a:schemeClr val="tx2"/>
                          </a:solidFill>
                          <a:latin typeface="Avenir Next LT Pro" panose="020B0504020202020204" pitchFamily="34" charset="77"/>
                        </a:rPr>
                        <a:t>- spezifisch</a:t>
                      </a:r>
                    </a:p>
                  </a:txBody>
                  <a:tcPr/>
                </a:tc>
                <a:extLst>
                  <a:ext uri="{0D108BD9-81ED-4DB2-BD59-A6C34878D82A}">
                    <a16:rowId xmlns:a16="http://schemas.microsoft.com/office/drawing/2014/main" val="4015346598"/>
                  </a:ext>
                </a:extLst>
              </a:tr>
              <a:tr h="642128">
                <a:tc>
                  <a:txBody>
                    <a:bodyPr/>
                    <a:lstStyle/>
                    <a:p>
                      <a:endParaRPr lang="de-DE" sz="1350" dirty="0">
                        <a:solidFill>
                          <a:schemeClr val="tx2"/>
                        </a:solidFill>
                        <a:latin typeface="Avenir Next LT Pro" panose="020B0504020202020204" pitchFamily="34" charset="77"/>
                      </a:endParaRPr>
                    </a:p>
                  </a:txBody>
                  <a:tcPr/>
                </a:tc>
                <a:tc>
                  <a:txBody>
                    <a:bodyPr/>
                    <a:lstStyle/>
                    <a:p>
                      <a:r>
                        <a:rPr lang="de-DE" sz="1200" b="0" dirty="0">
                          <a:solidFill>
                            <a:schemeClr val="accent6"/>
                          </a:solidFill>
                          <a:latin typeface="Avenir Next LT Pro" panose="020B0504020202020204" pitchFamily="34" charset="77"/>
                        </a:rPr>
                        <a:t>Die Reaktion bevorzugt einer Variante unter mehreren</a:t>
                      </a:r>
                    </a:p>
                  </a:txBody>
                  <a:tcPr/>
                </a:tc>
                <a:tc>
                  <a:txBody>
                    <a:bodyPr/>
                    <a:lstStyle/>
                    <a:p>
                      <a:r>
                        <a:rPr lang="de-DE" sz="1200" b="0" kern="1200" dirty="0">
                          <a:solidFill>
                            <a:schemeClr val="accent6"/>
                          </a:solidFill>
                          <a:latin typeface="Avenir Next LT Pro" panose="020B0504020202020204" pitchFamily="34" charset="77"/>
                          <a:ea typeface="+mn-ea"/>
                          <a:cs typeface="+mn-cs"/>
                        </a:rPr>
                        <a:t>Die Reaktion erlaubt nur eine Variante unter mehreren</a:t>
                      </a:r>
                    </a:p>
                  </a:txBody>
                  <a:tcPr/>
                </a:tc>
                <a:extLst>
                  <a:ext uri="{0D108BD9-81ED-4DB2-BD59-A6C34878D82A}">
                    <a16:rowId xmlns:a16="http://schemas.microsoft.com/office/drawing/2014/main" val="1755051037"/>
                  </a:ext>
                </a:extLst>
              </a:tr>
              <a:tr h="647410">
                <a:tc>
                  <a:txBody>
                    <a:bodyPr/>
                    <a:lstStyle/>
                    <a:p>
                      <a:r>
                        <a:rPr lang="de-DE" sz="1350" b="1" dirty="0">
                          <a:solidFill>
                            <a:schemeClr val="tx2"/>
                          </a:solidFill>
                          <a:latin typeface="Avenir Next LT Pro" panose="020B0504020202020204" pitchFamily="34" charset="77"/>
                        </a:rPr>
                        <a:t>Stereo -</a:t>
                      </a:r>
                    </a:p>
                  </a:txBody>
                  <a:tcPr/>
                </a:tc>
                <a:tc rowSpan="2">
                  <a:txBody>
                    <a:bodyPr/>
                    <a:lstStyle/>
                    <a:p>
                      <a:r>
                        <a:rPr lang="de-DE" sz="1350" dirty="0">
                          <a:solidFill>
                            <a:schemeClr val="tx2"/>
                          </a:solidFill>
                          <a:latin typeface="Avenir Next LT Pro" panose="020B0504020202020204" pitchFamily="34" charset="77"/>
                        </a:rPr>
                        <a:t>Es sind theoretisch mehrere Geometrien denkbar, davon ist eine bevorzugt</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350" dirty="0">
                          <a:solidFill>
                            <a:schemeClr val="tx2"/>
                          </a:solidFill>
                          <a:latin typeface="Avenir Next LT Pro" panose="020B0504020202020204" pitchFamily="34" charset="77"/>
                        </a:rPr>
                        <a:t>Es sind theoretisch mehrere Geometrien denkbar, davon kann aber nur eine entstehen</a:t>
                      </a:r>
                    </a:p>
                  </a:txBody>
                  <a:tcPr/>
                </a:tc>
                <a:extLst>
                  <a:ext uri="{0D108BD9-81ED-4DB2-BD59-A6C34878D82A}">
                    <a16:rowId xmlns:a16="http://schemas.microsoft.com/office/drawing/2014/main" val="2330710499"/>
                  </a:ext>
                </a:extLst>
              </a:tr>
              <a:tr h="1040409">
                <a:tc>
                  <a:txBody>
                    <a:bodyPr/>
                    <a:lstStyle/>
                    <a:p>
                      <a:r>
                        <a:rPr lang="de-DE" sz="1200" b="0" kern="1200" dirty="0">
                          <a:solidFill>
                            <a:schemeClr val="accent6"/>
                          </a:solidFill>
                          <a:latin typeface="Avenir Next LT Pro" panose="020B0504020202020204" pitchFamily="34" charset="77"/>
                          <a:ea typeface="+mn-ea"/>
                          <a:cs typeface="+mn-cs"/>
                        </a:rPr>
                        <a:t>Diskussion der entstehenden Geometrie</a:t>
                      </a:r>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2767076647"/>
                  </a:ext>
                </a:extLst>
              </a:tr>
              <a:tr h="718053">
                <a:tc>
                  <a:txBody>
                    <a:bodyPr/>
                    <a:lstStyle/>
                    <a:p>
                      <a:r>
                        <a:rPr lang="de-DE" sz="1350" b="1" dirty="0" err="1">
                          <a:solidFill>
                            <a:schemeClr val="tx2"/>
                          </a:solidFill>
                          <a:latin typeface="Avenir Next LT Pro" panose="020B0504020202020204" pitchFamily="34" charset="77"/>
                        </a:rPr>
                        <a:t>Regio</a:t>
                      </a:r>
                      <a:r>
                        <a:rPr lang="de-DE" sz="1350" b="1" dirty="0">
                          <a:solidFill>
                            <a:schemeClr val="tx2"/>
                          </a:solidFill>
                          <a:latin typeface="Avenir Next LT Pro" panose="020B0504020202020204" pitchFamily="34" charset="77"/>
                        </a:rPr>
                        <a:t> -</a:t>
                      </a:r>
                    </a:p>
                  </a:txBody>
                  <a:tcPr/>
                </a:tc>
                <a:tc rowSpan="2">
                  <a:txBody>
                    <a:bodyPr/>
                    <a:lstStyle/>
                    <a:p>
                      <a:r>
                        <a:rPr lang="de-DE" sz="1350" dirty="0">
                          <a:solidFill>
                            <a:schemeClr val="tx2"/>
                          </a:solidFill>
                          <a:latin typeface="Avenir Next LT Pro" panose="020B0504020202020204" pitchFamily="34" charset="77"/>
                        </a:rPr>
                        <a:t>Es sind mehrere Angriffsstellen denkbar, davon ist eine bevorzugt.</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350" dirty="0">
                          <a:solidFill>
                            <a:schemeClr val="tx2"/>
                          </a:solidFill>
                          <a:latin typeface="Avenir Next LT Pro" panose="020B0504020202020204" pitchFamily="34" charset="77"/>
                        </a:rPr>
                        <a:t>Es sind mehrere Angriffsstellen denkbar, es kann aber nur eine entstehen</a:t>
                      </a:r>
                    </a:p>
                    <a:p>
                      <a:endParaRPr lang="de-DE" sz="1350" dirty="0">
                        <a:solidFill>
                          <a:schemeClr val="tx2"/>
                        </a:solidFill>
                        <a:latin typeface="Avenir Next LT Pro" panose="020B0504020202020204" pitchFamily="34" charset="77"/>
                      </a:endParaRPr>
                    </a:p>
                  </a:txBody>
                  <a:tcPr/>
                </a:tc>
                <a:extLst>
                  <a:ext uri="{0D108BD9-81ED-4DB2-BD59-A6C34878D82A}">
                    <a16:rowId xmlns:a16="http://schemas.microsoft.com/office/drawing/2014/main" val="3161815435"/>
                  </a:ext>
                </a:extLst>
              </a:tr>
              <a:tr h="1040409">
                <a:tc>
                  <a:txBody>
                    <a:bodyPr/>
                    <a:lstStyle/>
                    <a:p>
                      <a:r>
                        <a:rPr lang="de-DE" sz="1200" b="0" kern="1200" dirty="0">
                          <a:solidFill>
                            <a:schemeClr val="accent6"/>
                          </a:solidFill>
                          <a:latin typeface="Avenir Next LT Pro" panose="020B0504020202020204" pitchFamily="34" charset="77"/>
                          <a:ea typeface="+mn-ea"/>
                          <a:cs typeface="+mn-cs"/>
                        </a:rPr>
                        <a:t>Diskussion des Angriffspunktes im Molekül</a:t>
                      </a:r>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2181046431"/>
                  </a:ext>
                </a:extLst>
              </a:tr>
            </a:tbl>
          </a:graphicData>
        </a:graphic>
      </p:graphicFrame>
      <p:sp>
        <p:nvSpPr>
          <p:cNvPr id="2" name="Titel 1">
            <a:extLst>
              <a:ext uri="{FF2B5EF4-FFF2-40B4-BE49-F238E27FC236}">
                <a16:creationId xmlns:a16="http://schemas.microsoft.com/office/drawing/2014/main" id="{4D4FEC28-5618-0045-ACC2-97FC3F677933}"/>
              </a:ext>
            </a:extLst>
          </p:cNvPr>
          <p:cNvSpPr>
            <a:spLocks noGrp="1"/>
          </p:cNvSpPr>
          <p:nvPr>
            <p:ph type="title"/>
          </p:nvPr>
        </p:nvSpPr>
        <p:spPr/>
        <p:txBody>
          <a:bodyPr/>
          <a:lstStyle/>
          <a:p>
            <a:r>
              <a:rPr lang="de-DE" dirty="0"/>
              <a:t>Stereo und Regio, Selektiv und Spezifisch</a:t>
            </a:r>
          </a:p>
        </p:txBody>
      </p:sp>
      <p:sp>
        <p:nvSpPr>
          <p:cNvPr id="3" name="Inhaltsplatzhalter 2">
            <a:extLst>
              <a:ext uri="{FF2B5EF4-FFF2-40B4-BE49-F238E27FC236}">
                <a16:creationId xmlns:a16="http://schemas.microsoft.com/office/drawing/2014/main" id="{781856ED-AA09-A64F-BD6F-0944639F42A9}"/>
              </a:ext>
            </a:extLst>
          </p:cNvPr>
          <p:cNvSpPr>
            <a:spLocks noGrp="1"/>
          </p:cNvSpPr>
          <p:nvPr>
            <p:ph type="body" sz="quarter" idx="13"/>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p:txBody>
      </p:sp>
      <p:sp>
        <p:nvSpPr>
          <p:cNvPr id="10" name="Datumsplatzhalter 9">
            <a:extLst>
              <a:ext uri="{FF2B5EF4-FFF2-40B4-BE49-F238E27FC236}">
                <a16:creationId xmlns:a16="http://schemas.microsoft.com/office/drawing/2014/main" id="{FBB481CF-5827-65E6-5683-A58CC554FF59}"/>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BD36966-D4F7-5241-6815-F2A2D8F00AE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64DFD657-0ED5-1E5A-7056-7AB3CA730EEB}"/>
              </a:ext>
            </a:extLst>
          </p:cNvPr>
          <p:cNvSpPr>
            <a:spLocks noGrp="1"/>
          </p:cNvSpPr>
          <p:nvPr>
            <p:ph type="sldNum" sz="quarter" idx="16"/>
          </p:nvPr>
        </p:nvSpPr>
        <p:spPr/>
        <p:txBody>
          <a:bodyPr/>
          <a:lstStyle/>
          <a:p>
            <a:fld id="{6FBDD224-CFE5-420E-A51B-C49F1872CE04}" type="slidenum">
              <a:rPr lang="de-DE" altLang="de-DE" smtClean="0"/>
              <a:pPr/>
              <a:t>120</a:t>
            </a:fld>
            <a:endParaRPr lang="de-DE" altLang="de-DE"/>
          </a:p>
        </p:txBody>
      </p:sp>
      <p:pic>
        <p:nvPicPr>
          <p:cNvPr id="14" name="Grafik 13">
            <a:extLst>
              <a:ext uri="{FF2B5EF4-FFF2-40B4-BE49-F238E27FC236}">
                <a16:creationId xmlns:a16="http://schemas.microsoft.com/office/drawing/2014/main" id="{9B8BAF5C-84AE-A745-A4F7-EBBA0940FCFE}"/>
              </a:ext>
            </a:extLst>
          </p:cNvPr>
          <p:cNvPicPr>
            <a:picLocks noChangeAspect="1"/>
          </p:cNvPicPr>
          <p:nvPr/>
        </p:nvPicPr>
        <p:blipFill>
          <a:blip r:embed="rId2"/>
          <a:stretch>
            <a:fillRect/>
          </a:stretch>
        </p:blipFill>
        <p:spPr>
          <a:xfrm>
            <a:off x="2281209" y="3071445"/>
            <a:ext cx="4193812" cy="667804"/>
          </a:xfrm>
          <a:prstGeom prst="rect">
            <a:avLst/>
          </a:prstGeom>
        </p:spPr>
      </p:pic>
      <p:pic>
        <p:nvPicPr>
          <p:cNvPr id="16" name="Grafik 15">
            <a:extLst>
              <a:ext uri="{FF2B5EF4-FFF2-40B4-BE49-F238E27FC236}">
                <a16:creationId xmlns:a16="http://schemas.microsoft.com/office/drawing/2014/main" id="{75845463-9B40-5B45-87C7-D6BF2EB86AC2}"/>
              </a:ext>
            </a:extLst>
          </p:cNvPr>
          <p:cNvPicPr>
            <a:picLocks noChangeAspect="1"/>
          </p:cNvPicPr>
          <p:nvPr/>
        </p:nvPicPr>
        <p:blipFill>
          <a:blip r:embed="rId3"/>
          <a:stretch>
            <a:fillRect/>
          </a:stretch>
        </p:blipFill>
        <p:spPr>
          <a:xfrm>
            <a:off x="7115786" y="3071445"/>
            <a:ext cx="4368539" cy="667804"/>
          </a:xfrm>
          <a:prstGeom prst="rect">
            <a:avLst/>
          </a:prstGeom>
        </p:spPr>
      </p:pic>
      <p:pic>
        <p:nvPicPr>
          <p:cNvPr id="18" name="Grafik 17">
            <a:extLst>
              <a:ext uri="{FF2B5EF4-FFF2-40B4-BE49-F238E27FC236}">
                <a16:creationId xmlns:a16="http://schemas.microsoft.com/office/drawing/2014/main" id="{504A67EE-2990-C242-9E92-D359C5C24D1C}"/>
              </a:ext>
            </a:extLst>
          </p:cNvPr>
          <p:cNvPicPr>
            <a:picLocks noChangeAspect="1"/>
          </p:cNvPicPr>
          <p:nvPr/>
        </p:nvPicPr>
        <p:blipFill>
          <a:blip r:embed="rId4"/>
          <a:stretch>
            <a:fillRect/>
          </a:stretch>
        </p:blipFill>
        <p:spPr>
          <a:xfrm>
            <a:off x="2281209" y="4754785"/>
            <a:ext cx="4193812" cy="797736"/>
          </a:xfrm>
          <a:prstGeom prst="rect">
            <a:avLst/>
          </a:prstGeom>
        </p:spPr>
      </p:pic>
      <p:pic>
        <p:nvPicPr>
          <p:cNvPr id="20" name="Grafik 19">
            <a:extLst>
              <a:ext uri="{FF2B5EF4-FFF2-40B4-BE49-F238E27FC236}">
                <a16:creationId xmlns:a16="http://schemas.microsoft.com/office/drawing/2014/main" id="{32AA5895-B8DA-8742-99E8-573A88F349A8}"/>
              </a:ext>
            </a:extLst>
          </p:cNvPr>
          <p:cNvPicPr>
            <a:picLocks noChangeAspect="1"/>
          </p:cNvPicPr>
          <p:nvPr/>
        </p:nvPicPr>
        <p:blipFill>
          <a:blip r:embed="rId5"/>
          <a:stretch>
            <a:fillRect/>
          </a:stretch>
        </p:blipFill>
        <p:spPr>
          <a:xfrm>
            <a:off x="7232683" y="4754785"/>
            <a:ext cx="4134744" cy="797736"/>
          </a:xfrm>
          <a:prstGeom prst="rect">
            <a:avLst/>
          </a:prstGeom>
        </p:spPr>
      </p:pic>
    </p:spTree>
    <p:extLst>
      <p:ext uri="{BB962C8B-B14F-4D97-AF65-F5344CB8AC3E}">
        <p14:creationId xmlns:p14="http://schemas.microsoft.com/office/powerpoint/2010/main" val="17938257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27775-C333-AA43-B2C8-125D68DCCFBF}"/>
              </a:ext>
            </a:extLst>
          </p:cNvPr>
          <p:cNvSpPr>
            <a:spLocks noGrp="1"/>
          </p:cNvSpPr>
          <p:nvPr>
            <p:ph type="title"/>
          </p:nvPr>
        </p:nvSpPr>
        <p:spPr/>
        <p:txBody>
          <a:bodyPr/>
          <a:lstStyle/>
          <a:p>
            <a:r>
              <a:rPr lang="de-DE" dirty="0" err="1"/>
              <a:t>Sterische</a:t>
            </a:r>
            <a:r>
              <a:rPr lang="de-DE" dirty="0"/>
              <a:t> Hinderung</a:t>
            </a:r>
          </a:p>
        </p:txBody>
      </p:sp>
      <p:sp>
        <p:nvSpPr>
          <p:cNvPr id="3" name="Inhaltsplatzhalter 2">
            <a:extLst>
              <a:ext uri="{FF2B5EF4-FFF2-40B4-BE49-F238E27FC236}">
                <a16:creationId xmlns:a16="http://schemas.microsoft.com/office/drawing/2014/main" id="{31A4AA7C-9FD3-874F-AFEA-B9C6AC0FB10A}"/>
              </a:ext>
            </a:extLst>
          </p:cNvPr>
          <p:cNvSpPr>
            <a:spLocks noGrp="1"/>
          </p:cNvSpPr>
          <p:nvPr>
            <p:ph type="body" sz="quarter" idx="13"/>
          </p:nvPr>
        </p:nvSpPr>
        <p:spPr/>
        <p:txBody>
          <a:bodyPr/>
          <a:lstStyle/>
          <a:p>
            <a:r>
              <a:rPr lang="de-DE" dirty="0"/>
              <a:t>Ein wichtiges chemisches Konzept ist das der</a:t>
            </a:r>
            <a:r>
              <a:rPr lang="de-DE" b="1" dirty="0"/>
              <a:t> </a:t>
            </a:r>
            <a:r>
              <a:rPr lang="de-DE" b="1" dirty="0" err="1"/>
              <a:t>sterischen</a:t>
            </a:r>
            <a:r>
              <a:rPr lang="de-DE" b="1" dirty="0"/>
              <a:t> Hinderung</a:t>
            </a:r>
            <a:r>
              <a:rPr lang="de-DE" dirty="0"/>
              <a:t>.</a:t>
            </a:r>
          </a:p>
          <a:p>
            <a:r>
              <a:rPr lang="de-DE" dirty="0"/>
              <a:t>Es beschreibt die </a:t>
            </a:r>
            <a:r>
              <a:rPr lang="de-DE" b="1" dirty="0"/>
              <a:t>räumliche Zugänglichkeit </a:t>
            </a:r>
            <a:r>
              <a:rPr lang="de-DE" dirty="0"/>
              <a:t>eines Moleküls.</a:t>
            </a:r>
          </a:p>
          <a:p>
            <a:r>
              <a:rPr lang="de-DE" b="1" dirty="0"/>
              <a:t>Große Reste</a:t>
            </a:r>
            <a:r>
              <a:rPr lang="de-DE" dirty="0"/>
              <a:t> erschweren den Kontakt zwischen Atomen, sodass oft </a:t>
            </a:r>
            <a:r>
              <a:rPr lang="de-DE" b="1" dirty="0"/>
              <a:t>Reaktionen behindert </a:t>
            </a:r>
            <a:r>
              <a:rPr lang="de-DE" dirty="0"/>
              <a:t>werden oder bestimmte </a:t>
            </a:r>
            <a:r>
              <a:rPr lang="de-DE" b="1" dirty="0" err="1"/>
              <a:t>Konformationen</a:t>
            </a:r>
            <a:r>
              <a:rPr lang="de-DE" b="1" dirty="0"/>
              <a:t> energetisch ungünstig </a:t>
            </a:r>
            <a:r>
              <a:rPr lang="de-DE" dirty="0"/>
              <a:t>sind</a:t>
            </a:r>
          </a:p>
          <a:p>
            <a:r>
              <a:rPr lang="de-DE" dirty="0"/>
              <a:t>Große Reste sind typischerweise </a:t>
            </a:r>
            <a:r>
              <a:rPr lang="de-DE" b="1" dirty="0"/>
              <a:t>verzweigte Alkylreste</a:t>
            </a:r>
            <a:r>
              <a:rPr lang="de-DE" dirty="0"/>
              <a:t>, </a:t>
            </a:r>
            <a:r>
              <a:rPr lang="de-DE" b="1" dirty="0"/>
              <a:t>Halogensubstituenten</a:t>
            </a:r>
            <a:r>
              <a:rPr lang="de-DE" dirty="0"/>
              <a:t> und </a:t>
            </a:r>
            <a:r>
              <a:rPr lang="de-DE" b="1" dirty="0"/>
              <a:t>funktionelle Gruppen</a:t>
            </a:r>
          </a:p>
          <a:p>
            <a:endParaRPr lang="de-DE" b="1" dirty="0"/>
          </a:p>
          <a:p>
            <a:endParaRPr lang="de-DE" b="1" dirty="0"/>
          </a:p>
          <a:p>
            <a:endParaRPr lang="de-DE" b="1" dirty="0"/>
          </a:p>
          <a:p>
            <a:endParaRPr lang="de-DE" b="1" dirty="0"/>
          </a:p>
          <a:p>
            <a:endParaRPr lang="de-DE" b="1" dirty="0"/>
          </a:p>
          <a:p>
            <a:endParaRPr lang="de-DE" b="1" dirty="0"/>
          </a:p>
          <a:p>
            <a:pPr marL="0" indent="0">
              <a:buNone/>
            </a:pPr>
            <a:endParaRPr lang="de-DE" b="1" dirty="0"/>
          </a:p>
          <a:p>
            <a:endParaRPr lang="de-DE" b="1" dirty="0"/>
          </a:p>
          <a:p>
            <a:r>
              <a:rPr lang="de-DE" dirty="0"/>
              <a:t>Da die </a:t>
            </a:r>
            <a:r>
              <a:rPr lang="de-DE" b="1" dirty="0"/>
              <a:t>Skelettschreibweise</a:t>
            </a:r>
            <a:r>
              <a:rPr lang="de-DE" dirty="0"/>
              <a:t> die </a:t>
            </a:r>
            <a:r>
              <a:rPr lang="de-DE" b="1" dirty="0"/>
              <a:t>Größenverhältnisse </a:t>
            </a:r>
            <a:r>
              <a:rPr lang="de-DE" dirty="0"/>
              <a:t>nicht gut darstellt, kann man </a:t>
            </a:r>
            <a:r>
              <a:rPr lang="de-DE" dirty="0" err="1"/>
              <a:t>sterische</a:t>
            </a:r>
            <a:r>
              <a:rPr lang="de-DE" dirty="0"/>
              <a:t> Hinderung besonders gut im </a:t>
            </a:r>
            <a:r>
              <a:rPr lang="de-DE" b="1" dirty="0" err="1"/>
              <a:t>Schalottenmodell</a:t>
            </a:r>
            <a:r>
              <a:rPr lang="de-DE" b="1" dirty="0"/>
              <a:t> </a:t>
            </a:r>
            <a:r>
              <a:rPr lang="de-DE" dirty="0"/>
              <a:t>erkennen.</a:t>
            </a:r>
          </a:p>
        </p:txBody>
      </p:sp>
      <p:sp>
        <p:nvSpPr>
          <p:cNvPr id="12" name="Datumsplatzhalter 11">
            <a:extLst>
              <a:ext uri="{FF2B5EF4-FFF2-40B4-BE49-F238E27FC236}">
                <a16:creationId xmlns:a16="http://schemas.microsoft.com/office/drawing/2014/main" id="{E3DBC980-C32D-8019-77ED-85AB3774AE9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539CEF45-623F-DA5F-8D49-D52D8E7126F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68887A31-71EB-AB6F-DDE3-2111E21F7E6A}"/>
              </a:ext>
            </a:extLst>
          </p:cNvPr>
          <p:cNvSpPr>
            <a:spLocks noGrp="1"/>
          </p:cNvSpPr>
          <p:nvPr>
            <p:ph type="sldNum" sz="quarter" idx="16"/>
          </p:nvPr>
        </p:nvSpPr>
        <p:spPr/>
        <p:txBody>
          <a:bodyPr/>
          <a:lstStyle/>
          <a:p>
            <a:fld id="{6FBDD224-CFE5-420E-A51B-C49F1872CE04}" type="slidenum">
              <a:rPr lang="de-DE" altLang="de-DE" smtClean="0"/>
              <a:pPr/>
              <a:t>121</a:t>
            </a:fld>
            <a:endParaRPr lang="de-DE" altLang="de-DE"/>
          </a:p>
        </p:txBody>
      </p:sp>
      <p:pic>
        <p:nvPicPr>
          <p:cNvPr id="7" name="Grafik 6" descr="Ein Bild, das Licht, dunkel, Nacht enthält.&#10;&#10;Automatisch generierte Beschreibung">
            <a:extLst>
              <a:ext uri="{FF2B5EF4-FFF2-40B4-BE49-F238E27FC236}">
                <a16:creationId xmlns:a16="http://schemas.microsoft.com/office/drawing/2014/main" id="{431CAE42-497F-4E4F-BF45-CE57A5386E56}"/>
              </a:ext>
            </a:extLst>
          </p:cNvPr>
          <p:cNvPicPr>
            <a:picLocks noChangeAspect="1"/>
          </p:cNvPicPr>
          <p:nvPr/>
        </p:nvPicPr>
        <p:blipFill rotWithShape="1">
          <a:blip r:embed="rId2"/>
          <a:srcRect b="42838"/>
          <a:stretch/>
        </p:blipFill>
        <p:spPr>
          <a:xfrm>
            <a:off x="2855641" y="2448327"/>
            <a:ext cx="3992147" cy="1656184"/>
          </a:xfrm>
          <a:prstGeom prst="rect">
            <a:avLst/>
          </a:prstGeom>
        </p:spPr>
      </p:pic>
      <p:pic>
        <p:nvPicPr>
          <p:cNvPr id="8" name="Grafik 7" descr="Ein Bild, das Licht, dunkel, Nacht enthält.&#10;&#10;Automatisch generierte Beschreibung">
            <a:extLst>
              <a:ext uri="{FF2B5EF4-FFF2-40B4-BE49-F238E27FC236}">
                <a16:creationId xmlns:a16="http://schemas.microsoft.com/office/drawing/2014/main" id="{8EC240B7-5F88-CD41-9312-28FA701A2BE1}"/>
              </a:ext>
            </a:extLst>
          </p:cNvPr>
          <p:cNvPicPr>
            <a:picLocks noChangeAspect="1"/>
          </p:cNvPicPr>
          <p:nvPr/>
        </p:nvPicPr>
        <p:blipFill rotWithShape="1">
          <a:blip r:embed="rId2"/>
          <a:srcRect l="26126" t="56105" r="27172" b="-2657"/>
          <a:stretch/>
        </p:blipFill>
        <p:spPr>
          <a:xfrm>
            <a:off x="6960096" y="2664351"/>
            <a:ext cx="1864426" cy="1348772"/>
          </a:xfrm>
          <a:prstGeom prst="rect">
            <a:avLst/>
          </a:prstGeom>
        </p:spPr>
      </p:pic>
      <p:sp>
        <p:nvSpPr>
          <p:cNvPr id="9" name="Textfeld 8">
            <a:extLst>
              <a:ext uri="{FF2B5EF4-FFF2-40B4-BE49-F238E27FC236}">
                <a16:creationId xmlns:a16="http://schemas.microsoft.com/office/drawing/2014/main" id="{E62A2DAF-AA6B-7647-8D92-2681AD409265}"/>
              </a:ext>
            </a:extLst>
          </p:cNvPr>
          <p:cNvSpPr txBox="1"/>
          <p:nvPr/>
        </p:nvSpPr>
        <p:spPr>
          <a:xfrm>
            <a:off x="7068108" y="6055626"/>
            <a:ext cx="2736304" cy="307777"/>
          </a:xfrm>
          <a:prstGeom prst="rect">
            <a:avLst/>
          </a:prstGeom>
          <a:noFill/>
        </p:spPr>
        <p:txBody>
          <a:bodyPr wrap="square" rtlCol="0">
            <a:spAutoFit/>
          </a:bodyPr>
          <a:lstStyle/>
          <a:p>
            <a:r>
              <a:rPr lang="de-DE" sz="700" dirty="0" err="1">
                <a:solidFill>
                  <a:schemeClr val="bg1">
                    <a:lumMod val="50000"/>
                  </a:schemeClr>
                </a:solidFill>
                <a:latin typeface="Avenir Next LT Pro" panose="020B0504020202020204" pitchFamily="34" charset="77"/>
              </a:rPr>
              <a:t>By</a:t>
            </a:r>
            <a:r>
              <a:rPr lang="de-DE" sz="700" dirty="0">
                <a:solidFill>
                  <a:schemeClr val="bg1">
                    <a:lumMod val="50000"/>
                  </a:schemeClr>
                </a:solidFill>
                <a:latin typeface="Avenir Next LT Pro" panose="020B0504020202020204" pitchFamily="34" charset="77"/>
              </a:rPr>
              <a:t> </a:t>
            </a:r>
            <a:r>
              <a:rPr lang="de-DE" sz="700" dirty="0" err="1">
                <a:solidFill>
                  <a:schemeClr val="bg1">
                    <a:lumMod val="50000"/>
                  </a:schemeClr>
                </a:solidFill>
                <a:latin typeface="Avenir Next LT Pro" panose="020B0504020202020204" pitchFamily="34" charset="77"/>
              </a:rPr>
              <a:t>ProkopHapala</a:t>
            </a:r>
            <a:r>
              <a:rPr lang="de-DE" sz="700" dirty="0">
                <a:solidFill>
                  <a:schemeClr val="bg1">
                    <a:lumMod val="50000"/>
                  </a:schemeClr>
                </a:solidFill>
                <a:latin typeface="Avenir Next LT Pro" panose="020B0504020202020204" pitchFamily="34" charset="77"/>
              </a:rPr>
              <a:t>, CC BY-SA 3.0,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=3335607</a:t>
            </a:r>
          </a:p>
        </p:txBody>
      </p:sp>
      <p:pic>
        <p:nvPicPr>
          <p:cNvPr id="11" name="Grafik 10">
            <a:extLst>
              <a:ext uri="{FF2B5EF4-FFF2-40B4-BE49-F238E27FC236}">
                <a16:creationId xmlns:a16="http://schemas.microsoft.com/office/drawing/2014/main" id="{BE46D841-B0F5-BC46-900D-233959C01BED}"/>
              </a:ext>
            </a:extLst>
          </p:cNvPr>
          <p:cNvPicPr>
            <a:picLocks noChangeAspect="1"/>
          </p:cNvPicPr>
          <p:nvPr/>
        </p:nvPicPr>
        <p:blipFill>
          <a:blip r:embed="rId3"/>
          <a:stretch>
            <a:fillRect/>
          </a:stretch>
        </p:blipFill>
        <p:spPr>
          <a:xfrm>
            <a:off x="5123892" y="4831490"/>
            <a:ext cx="1944216" cy="1467883"/>
          </a:xfrm>
          <a:prstGeom prst="rect">
            <a:avLst/>
          </a:prstGeom>
        </p:spPr>
      </p:pic>
      <p:pic>
        <p:nvPicPr>
          <p:cNvPr id="18" name="Grafik 17" descr="Ein Bild, das Pfeil enthält.&#10;&#10;Automatisch generierte Beschreibung">
            <a:extLst>
              <a:ext uri="{FF2B5EF4-FFF2-40B4-BE49-F238E27FC236}">
                <a16:creationId xmlns:a16="http://schemas.microsoft.com/office/drawing/2014/main" id="{C7CC9136-C295-E34C-BB0F-9EF31B892295}"/>
              </a:ext>
            </a:extLst>
          </p:cNvPr>
          <p:cNvPicPr>
            <a:picLocks noChangeAspect="1"/>
          </p:cNvPicPr>
          <p:nvPr/>
        </p:nvPicPr>
        <p:blipFill>
          <a:blip r:embed="rId4"/>
          <a:stretch>
            <a:fillRect/>
          </a:stretch>
        </p:blipFill>
        <p:spPr>
          <a:xfrm>
            <a:off x="3380690" y="4950726"/>
            <a:ext cx="1346200" cy="1104900"/>
          </a:xfrm>
          <a:prstGeom prst="rect">
            <a:avLst/>
          </a:prstGeom>
        </p:spPr>
      </p:pic>
    </p:spTree>
    <p:extLst>
      <p:ext uri="{BB962C8B-B14F-4D97-AF65-F5344CB8AC3E}">
        <p14:creationId xmlns:p14="http://schemas.microsoft.com/office/powerpoint/2010/main" val="21930260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C3F63-DA20-AEA7-6174-2F2C120BC056}"/>
              </a:ext>
            </a:extLst>
          </p:cNvPr>
          <p:cNvSpPr>
            <a:spLocks noGrp="1"/>
          </p:cNvSpPr>
          <p:nvPr>
            <p:ph type="title"/>
          </p:nvPr>
        </p:nvSpPr>
        <p:spPr/>
        <p:txBody>
          <a:bodyPr/>
          <a:lstStyle/>
          <a:p>
            <a:r>
              <a:rPr lang="de-DE" dirty="0"/>
              <a:t>Isomere</a:t>
            </a:r>
          </a:p>
        </p:txBody>
      </p:sp>
      <p:sp>
        <p:nvSpPr>
          <p:cNvPr id="3" name="Inhaltsplatzhalter 2">
            <a:extLst>
              <a:ext uri="{FF2B5EF4-FFF2-40B4-BE49-F238E27FC236}">
                <a16:creationId xmlns:a16="http://schemas.microsoft.com/office/drawing/2014/main" id="{6E59A066-0689-12B8-5EB6-5B3CD492D8F7}"/>
              </a:ext>
            </a:extLst>
          </p:cNvPr>
          <p:cNvSpPr>
            <a:spLocks noGrp="1"/>
          </p:cNvSpPr>
          <p:nvPr>
            <p:ph type="body" sz="quarter" idx="13"/>
          </p:nvPr>
        </p:nvSpPr>
        <p:spPr/>
        <p:txBody>
          <a:bodyPr/>
          <a:lstStyle/>
          <a:p>
            <a:r>
              <a:rPr lang="de-DE" dirty="0"/>
              <a:t>(Stereo)Isomere sind </a:t>
            </a:r>
            <a:r>
              <a:rPr lang="de-DE" b="1" dirty="0"/>
              <a:t>Moleküle</a:t>
            </a:r>
            <a:r>
              <a:rPr lang="de-DE" dirty="0"/>
              <a:t>, die sich in </a:t>
            </a:r>
            <a:r>
              <a:rPr lang="de-DE" b="1" dirty="0"/>
              <a:t>Summenformel </a:t>
            </a:r>
            <a:r>
              <a:rPr lang="de-DE" dirty="0"/>
              <a:t>und </a:t>
            </a:r>
            <a:r>
              <a:rPr lang="de-DE" b="1" dirty="0"/>
              <a:t>Molekülmasse gleichen</a:t>
            </a:r>
            <a:r>
              <a:rPr lang="de-DE" dirty="0"/>
              <a:t>, jedoch eine anders </a:t>
            </a:r>
            <a:r>
              <a:rPr lang="de-DE" b="1" dirty="0"/>
              <a:t>verknüpft</a:t>
            </a:r>
            <a:r>
              <a:rPr lang="de-DE" dirty="0"/>
              <a:t> oder anders </a:t>
            </a:r>
            <a:r>
              <a:rPr lang="de-DE" b="1" dirty="0"/>
              <a:t>räumlich angeordnet </a:t>
            </a:r>
            <a:r>
              <a:rPr lang="de-DE" dirty="0"/>
              <a:t>sind:</a:t>
            </a:r>
          </a:p>
          <a:p>
            <a:endParaRPr lang="de-DE" dirty="0"/>
          </a:p>
        </p:txBody>
      </p:sp>
      <p:sp>
        <p:nvSpPr>
          <p:cNvPr id="8" name="Datumsplatzhalter 7">
            <a:extLst>
              <a:ext uri="{FF2B5EF4-FFF2-40B4-BE49-F238E27FC236}">
                <a16:creationId xmlns:a16="http://schemas.microsoft.com/office/drawing/2014/main" id="{C723CC9F-DE20-FCCC-D07E-9FE5653EF0E6}"/>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47BAF645-29DA-4FED-9382-3013B8EB13C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8B550428-D4FE-7A87-9E46-0D3C98E2CA97}"/>
              </a:ext>
            </a:extLst>
          </p:cNvPr>
          <p:cNvSpPr>
            <a:spLocks noGrp="1"/>
          </p:cNvSpPr>
          <p:nvPr>
            <p:ph type="sldNum" sz="quarter" idx="16"/>
          </p:nvPr>
        </p:nvSpPr>
        <p:spPr/>
        <p:txBody>
          <a:bodyPr/>
          <a:lstStyle/>
          <a:p>
            <a:fld id="{6FBDD224-CFE5-420E-A51B-C49F1872CE04}" type="slidenum">
              <a:rPr lang="de-DE" altLang="de-DE" smtClean="0"/>
              <a:pPr/>
              <a:t>122</a:t>
            </a:fld>
            <a:endParaRPr lang="de-DE" altLang="de-DE"/>
          </a:p>
        </p:txBody>
      </p:sp>
      <p:pic>
        <p:nvPicPr>
          <p:cNvPr id="1026" name="Picture 2" descr="undefined">
            <a:extLst>
              <a:ext uri="{FF2B5EF4-FFF2-40B4-BE49-F238E27FC236}">
                <a16:creationId xmlns:a16="http://schemas.microsoft.com/office/drawing/2014/main" id="{A89DD3C0-338C-229A-FD22-47566FBE4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811" y="1281447"/>
            <a:ext cx="7064377" cy="521142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0DE2B62-32A2-90DA-8B1D-84FAFAFA3774}"/>
              </a:ext>
            </a:extLst>
          </p:cNvPr>
          <p:cNvSpPr txBox="1"/>
          <p:nvPr/>
        </p:nvSpPr>
        <p:spPr>
          <a:xfrm>
            <a:off x="9244800" y="6154223"/>
            <a:ext cx="2865583" cy="307777"/>
          </a:xfrm>
          <a:prstGeom prst="rect">
            <a:avLst/>
          </a:prstGeom>
          <a:noFill/>
        </p:spPr>
        <p:txBody>
          <a:bodyPr wrap="square" rtlCol="0">
            <a:spAutoFit/>
          </a:bodyPr>
          <a:lstStyle/>
          <a:p>
            <a:r>
              <a:rPr lang="de-DE" sz="700" dirty="0" err="1">
                <a:solidFill>
                  <a:schemeClr val="bg1">
                    <a:lumMod val="50000"/>
                  </a:schemeClr>
                </a:solidFill>
                <a:latin typeface="Avenir Next LT Pro" panose="020B0504020202020204" pitchFamily="34" charset="77"/>
              </a:rPr>
              <a:t>Isomerism</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ball.svgIsomerism</a:t>
            </a:r>
            <a:r>
              <a:rPr lang="de-DE" sz="700" dirty="0">
                <a:solidFill>
                  <a:schemeClr val="bg1">
                    <a:lumMod val="50000"/>
                  </a:schemeClr>
                </a:solidFill>
                <a:latin typeface="Avenir Next LT Pro" panose="020B0504020202020204" pitchFamily="34" charset="77"/>
              </a:rPr>
              <a:t>-ball-</a:t>
            </a:r>
            <a:r>
              <a:rPr lang="de-DE" sz="700" dirty="0" err="1">
                <a:solidFill>
                  <a:schemeClr val="bg1">
                    <a:lumMod val="50000"/>
                  </a:schemeClr>
                </a:solidFill>
                <a:latin typeface="Avenir Next LT Pro" panose="020B0504020202020204" pitchFamily="34" charset="77"/>
              </a:rPr>
              <a:t>de.svg</a:t>
            </a:r>
            <a:r>
              <a:rPr lang="de-DE" sz="700" dirty="0">
                <a:solidFill>
                  <a:schemeClr val="bg1">
                    <a:lumMod val="50000"/>
                  </a:schemeClr>
                </a:solidFill>
                <a:latin typeface="Avenir Next LT Pro" panose="020B0504020202020204" pitchFamily="34" charset="77"/>
              </a:rPr>
              <a:t>, CC BY-SA 3.0,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=11812815</a:t>
            </a:r>
          </a:p>
        </p:txBody>
      </p:sp>
      <p:sp>
        <p:nvSpPr>
          <p:cNvPr id="9" name="Textfeld 8">
            <a:extLst>
              <a:ext uri="{FF2B5EF4-FFF2-40B4-BE49-F238E27FC236}">
                <a16:creationId xmlns:a16="http://schemas.microsoft.com/office/drawing/2014/main" id="{4951C9DE-60B0-2150-EB6D-5826081A6002}"/>
              </a:ext>
            </a:extLst>
          </p:cNvPr>
          <p:cNvSpPr txBox="1"/>
          <p:nvPr/>
        </p:nvSpPr>
        <p:spPr>
          <a:xfrm>
            <a:off x="1503904" y="2167631"/>
            <a:ext cx="1368152" cy="461665"/>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Unterschiedliche Verknüpfung</a:t>
            </a:r>
          </a:p>
        </p:txBody>
      </p:sp>
      <p:sp>
        <p:nvSpPr>
          <p:cNvPr id="10" name="Textfeld 9">
            <a:extLst>
              <a:ext uri="{FF2B5EF4-FFF2-40B4-BE49-F238E27FC236}">
                <a16:creationId xmlns:a16="http://schemas.microsoft.com/office/drawing/2014/main" id="{B6083E45-39DE-F1B8-1E6C-26F6157C9E5B}"/>
              </a:ext>
            </a:extLst>
          </p:cNvPr>
          <p:cNvSpPr txBox="1"/>
          <p:nvPr/>
        </p:nvSpPr>
        <p:spPr>
          <a:xfrm>
            <a:off x="8560724" y="2167630"/>
            <a:ext cx="1948938" cy="461665"/>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Gleiche Verknüpfung, anderer räumlicher Bau</a:t>
            </a:r>
          </a:p>
        </p:txBody>
      </p:sp>
      <p:sp>
        <p:nvSpPr>
          <p:cNvPr id="11" name="Textfeld 10">
            <a:extLst>
              <a:ext uri="{FF2B5EF4-FFF2-40B4-BE49-F238E27FC236}">
                <a16:creationId xmlns:a16="http://schemas.microsoft.com/office/drawing/2014/main" id="{33C0ED4D-76B9-250B-921B-ACC7CF7815FB}"/>
              </a:ext>
            </a:extLst>
          </p:cNvPr>
          <p:cNvSpPr txBox="1"/>
          <p:nvPr/>
        </p:nvSpPr>
        <p:spPr>
          <a:xfrm>
            <a:off x="9533577" y="3656327"/>
            <a:ext cx="2576806" cy="461665"/>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Unterscheiden sich durch Drehung um eine Einfachbindung</a:t>
            </a:r>
          </a:p>
        </p:txBody>
      </p:sp>
      <p:sp>
        <p:nvSpPr>
          <p:cNvPr id="12" name="Textfeld 11">
            <a:extLst>
              <a:ext uri="{FF2B5EF4-FFF2-40B4-BE49-F238E27FC236}">
                <a16:creationId xmlns:a16="http://schemas.microsoft.com/office/drawing/2014/main" id="{2724D54A-119B-80A9-6C92-025D9A362B91}"/>
              </a:ext>
            </a:extLst>
          </p:cNvPr>
          <p:cNvSpPr txBox="1"/>
          <p:nvPr/>
        </p:nvSpPr>
        <p:spPr>
          <a:xfrm>
            <a:off x="961474" y="3656327"/>
            <a:ext cx="2576806" cy="461665"/>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Bindungsbruch nötig, um sie ineinander zu überführen</a:t>
            </a:r>
          </a:p>
        </p:txBody>
      </p:sp>
      <p:sp>
        <p:nvSpPr>
          <p:cNvPr id="13" name="Textfeld 12">
            <a:extLst>
              <a:ext uri="{FF2B5EF4-FFF2-40B4-BE49-F238E27FC236}">
                <a16:creationId xmlns:a16="http://schemas.microsoft.com/office/drawing/2014/main" id="{02357673-8430-04E0-E3A3-6306C672B00D}"/>
              </a:ext>
            </a:extLst>
          </p:cNvPr>
          <p:cNvSpPr txBox="1"/>
          <p:nvPr/>
        </p:nvSpPr>
        <p:spPr>
          <a:xfrm>
            <a:off x="795477" y="4618242"/>
            <a:ext cx="1910582" cy="461665"/>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Verhalten sich wie Bild und Spiegelbild</a:t>
            </a:r>
          </a:p>
        </p:txBody>
      </p:sp>
      <p:sp>
        <p:nvSpPr>
          <p:cNvPr id="14" name="Textfeld 13">
            <a:extLst>
              <a:ext uri="{FF2B5EF4-FFF2-40B4-BE49-F238E27FC236}">
                <a16:creationId xmlns:a16="http://schemas.microsoft.com/office/drawing/2014/main" id="{2825084D-B5C0-DA0C-9E97-3DB14F78E36D}"/>
              </a:ext>
            </a:extLst>
          </p:cNvPr>
          <p:cNvSpPr txBox="1"/>
          <p:nvPr/>
        </p:nvSpPr>
        <p:spPr>
          <a:xfrm>
            <a:off x="7605433" y="5503585"/>
            <a:ext cx="1910582" cy="461665"/>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Verhalten sich nicht wie Bild und Spiegelbild</a:t>
            </a:r>
          </a:p>
        </p:txBody>
      </p:sp>
    </p:spTree>
    <p:extLst>
      <p:ext uri="{BB962C8B-B14F-4D97-AF65-F5344CB8AC3E}">
        <p14:creationId xmlns:p14="http://schemas.microsoft.com/office/powerpoint/2010/main" val="7231420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443D5-0061-BB4F-8A3A-823D41BED8DF}"/>
              </a:ext>
            </a:extLst>
          </p:cNvPr>
          <p:cNvSpPr>
            <a:spLocks noGrp="1"/>
          </p:cNvSpPr>
          <p:nvPr>
            <p:ph type="title"/>
          </p:nvPr>
        </p:nvSpPr>
        <p:spPr/>
        <p:txBody>
          <a:bodyPr/>
          <a:lstStyle/>
          <a:p>
            <a:r>
              <a:rPr lang="de-DE" dirty="0"/>
              <a:t>Konstitutionsisomere</a:t>
            </a:r>
          </a:p>
        </p:txBody>
      </p:sp>
      <p:sp>
        <p:nvSpPr>
          <p:cNvPr id="3" name="Inhaltsplatzhalter 2">
            <a:extLst>
              <a:ext uri="{FF2B5EF4-FFF2-40B4-BE49-F238E27FC236}">
                <a16:creationId xmlns:a16="http://schemas.microsoft.com/office/drawing/2014/main" id="{0F45F0BE-5C85-EE4C-B9C3-8C37256FE2CB}"/>
              </a:ext>
            </a:extLst>
          </p:cNvPr>
          <p:cNvSpPr>
            <a:spLocks noGrp="1"/>
          </p:cNvSpPr>
          <p:nvPr>
            <p:ph type="body" sz="quarter" idx="13"/>
          </p:nvPr>
        </p:nvSpPr>
        <p:spPr/>
        <p:txBody>
          <a:bodyPr/>
          <a:lstStyle/>
          <a:p>
            <a:r>
              <a:rPr lang="de-DE" b="1" dirty="0"/>
              <a:t>Konstitutionsisomere</a:t>
            </a:r>
            <a:r>
              <a:rPr lang="de-DE" dirty="0"/>
              <a:t> haben die gleiche Summenformel, aber eine unterschiedliche </a:t>
            </a:r>
            <a:r>
              <a:rPr lang="de-DE" b="1" dirty="0"/>
              <a:t>Bindungstopographie</a:t>
            </a:r>
            <a:r>
              <a:rPr lang="de-DE" dirty="0"/>
              <a:t>, die Atome sind also unterschiedlich miteinander Verknüpft.</a:t>
            </a:r>
          </a:p>
          <a:p>
            <a:r>
              <a:rPr lang="de-DE" dirty="0"/>
              <a:t>Konstitutionsisomere haben meist </a:t>
            </a:r>
            <a:r>
              <a:rPr lang="de-DE" b="1" dirty="0"/>
              <a:t>keine Ähnlichkeit </a:t>
            </a:r>
            <a:r>
              <a:rPr lang="de-DE" dirty="0"/>
              <a:t>in </a:t>
            </a:r>
            <a:r>
              <a:rPr lang="de-DE" b="1" dirty="0"/>
              <a:t>physikalischen </a:t>
            </a:r>
            <a:r>
              <a:rPr lang="de-DE" dirty="0"/>
              <a:t>und </a:t>
            </a:r>
            <a:r>
              <a:rPr lang="de-DE" b="1" dirty="0"/>
              <a:t>chemischen Eigenschaften</a:t>
            </a:r>
          </a:p>
          <a:p>
            <a:endParaRPr lang="de-DE" b="1" dirty="0"/>
          </a:p>
          <a:p>
            <a:r>
              <a:rPr lang="de-DE" dirty="0"/>
              <a:t>Beispiel: Konstitutionsisomere mit der Summenformel C</a:t>
            </a:r>
            <a:r>
              <a:rPr lang="de-DE" baseline="-25000" dirty="0"/>
              <a:t>4</a:t>
            </a:r>
            <a:r>
              <a:rPr lang="de-DE" dirty="0"/>
              <a:t>H</a:t>
            </a:r>
            <a:r>
              <a:rPr lang="de-DE" baseline="-25000" dirty="0"/>
              <a:t>10</a:t>
            </a:r>
            <a:r>
              <a:rPr lang="de-DE" dirty="0"/>
              <a:t>O</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b="1" dirty="0"/>
              <a:t>Achtung:</a:t>
            </a:r>
            <a:r>
              <a:rPr lang="de-DE" dirty="0"/>
              <a:t> Summenformeln werden oft so angegeben, dass man die funktionelle Gruppe ablesen kann; z.B. C</a:t>
            </a:r>
            <a:r>
              <a:rPr lang="de-DE" baseline="-25000" dirty="0"/>
              <a:t>6</a:t>
            </a:r>
            <a:r>
              <a:rPr lang="de-DE" dirty="0"/>
              <a:t>H</a:t>
            </a:r>
            <a:r>
              <a:rPr lang="de-DE" baseline="-25000" dirty="0"/>
              <a:t>6</a:t>
            </a:r>
            <a:r>
              <a:rPr lang="de-DE" dirty="0"/>
              <a:t>OH für Phenol, CH</a:t>
            </a:r>
            <a:r>
              <a:rPr lang="de-DE" baseline="-25000" dirty="0"/>
              <a:t>3</a:t>
            </a:r>
            <a:r>
              <a:rPr lang="de-DE" dirty="0"/>
              <a:t>COOH für Essigsäure, C</a:t>
            </a:r>
            <a:r>
              <a:rPr lang="de-DE" baseline="-25000" dirty="0"/>
              <a:t>2</a:t>
            </a:r>
            <a:r>
              <a:rPr lang="de-DE" dirty="0"/>
              <a:t>H</a:t>
            </a:r>
            <a:r>
              <a:rPr lang="de-DE" baseline="-25000" dirty="0"/>
              <a:t>5</a:t>
            </a:r>
            <a:r>
              <a:rPr lang="de-DE" dirty="0"/>
              <a:t>CHO für </a:t>
            </a:r>
            <a:r>
              <a:rPr lang="de-DE" dirty="0" err="1"/>
              <a:t>Propionaldehyd</a:t>
            </a:r>
            <a:r>
              <a:rPr lang="de-DE" dirty="0"/>
              <a:t> usw.</a:t>
            </a:r>
          </a:p>
        </p:txBody>
      </p:sp>
      <p:sp>
        <p:nvSpPr>
          <p:cNvPr id="9" name="Datumsplatzhalter 8">
            <a:extLst>
              <a:ext uri="{FF2B5EF4-FFF2-40B4-BE49-F238E27FC236}">
                <a16:creationId xmlns:a16="http://schemas.microsoft.com/office/drawing/2014/main" id="{0A7A4363-447B-151F-F71E-2E905DCD028B}"/>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5FC1EF00-68E1-FC74-F47B-FA15CFC11E7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31642AF8-2B63-1286-9E20-72B2D9E2D115}"/>
              </a:ext>
            </a:extLst>
          </p:cNvPr>
          <p:cNvSpPr>
            <a:spLocks noGrp="1"/>
          </p:cNvSpPr>
          <p:nvPr>
            <p:ph type="sldNum" sz="quarter" idx="16"/>
          </p:nvPr>
        </p:nvSpPr>
        <p:spPr/>
        <p:txBody>
          <a:bodyPr/>
          <a:lstStyle/>
          <a:p>
            <a:fld id="{6FBDD224-CFE5-420E-A51B-C49F1872CE04}" type="slidenum">
              <a:rPr lang="de-DE" altLang="de-DE" smtClean="0"/>
              <a:pPr/>
              <a:t>123</a:t>
            </a:fld>
            <a:endParaRPr lang="de-DE" altLang="de-DE"/>
          </a:p>
        </p:txBody>
      </p:sp>
      <p:pic>
        <p:nvPicPr>
          <p:cNvPr id="7" name="Grafik 6">
            <a:extLst>
              <a:ext uri="{FF2B5EF4-FFF2-40B4-BE49-F238E27FC236}">
                <a16:creationId xmlns:a16="http://schemas.microsoft.com/office/drawing/2014/main" id="{1D425125-4E23-FD47-BBD5-A59C7304D62A}"/>
              </a:ext>
            </a:extLst>
          </p:cNvPr>
          <p:cNvPicPr>
            <a:picLocks noChangeAspect="1"/>
          </p:cNvPicPr>
          <p:nvPr/>
        </p:nvPicPr>
        <p:blipFill>
          <a:blip r:embed="rId2"/>
          <a:stretch>
            <a:fillRect/>
          </a:stretch>
        </p:blipFill>
        <p:spPr>
          <a:xfrm>
            <a:off x="3693450" y="2649765"/>
            <a:ext cx="4838700" cy="1181100"/>
          </a:xfrm>
          <a:prstGeom prst="rect">
            <a:avLst/>
          </a:prstGeom>
        </p:spPr>
      </p:pic>
    </p:spTree>
    <p:extLst>
      <p:ext uri="{BB962C8B-B14F-4D97-AF65-F5344CB8AC3E}">
        <p14:creationId xmlns:p14="http://schemas.microsoft.com/office/powerpoint/2010/main" val="13456090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314B7-DC06-BF4E-202F-98CC996C55FB}"/>
              </a:ext>
            </a:extLst>
          </p:cNvPr>
          <p:cNvSpPr>
            <a:spLocks noGrp="1"/>
          </p:cNvSpPr>
          <p:nvPr>
            <p:ph type="title"/>
          </p:nvPr>
        </p:nvSpPr>
        <p:spPr/>
        <p:txBody>
          <a:bodyPr/>
          <a:lstStyle/>
          <a:p>
            <a:r>
              <a:rPr lang="de-DE" dirty="0"/>
              <a:t>Konstitutionsisomere Alkane</a:t>
            </a:r>
          </a:p>
        </p:txBody>
      </p:sp>
      <p:sp>
        <p:nvSpPr>
          <p:cNvPr id="3" name="Inhaltsplatzhalter 2">
            <a:extLst>
              <a:ext uri="{FF2B5EF4-FFF2-40B4-BE49-F238E27FC236}">
                <a16:creationId xmlns:a16="http://schemas.microsoft.com/office/drawing/2014/main" id="{D51F002A-FD6C-D026-2F52-F4446A557C03}"/>
              </a:ext>
            </a:extLst>
          </p:cNvPr>
          <p:cNvSpPr>
            <a:spLocks noGrp="1"/>
          </p:cNvSpPr>
          <p:nvPr>
            <p:ph type="body" sz="quarter" idx="13"/>
          </p:nvPr>
        </p:nvSpPr>
        <p:spPr/>
        <p:txBody>
          <a:bodyPr/>
          <a:lstStyle/>
          <a:p>
            <a:r>
              <a:rPr lang="de-DE" dirty="0"/>
              <a:t>Die einfachen, </a:t>
            </a:r>
            <a:r>
              <a:rPr lang="de-DE" b="1" dirty="0"/>
              <a:t>linearen </a:t>
            </a:r>
            <a:r>
              <a:rPr lang="de-DE" dirty="0"/>
              <a:t>Alkane werden auch als </a:t>
            </a:r>
            <a:r>
              <a:rPr lang="de-DE" b="1" dirty="0" err="1"/>
              <a:t>n</a:t>
            </a:r>
            <a:r>
              <a:rPr lang="de-DE" b="1" dirty="0"/>
              <a:t> – Alkane</a:t>
            </a:r>
            <a:r>
              <a:rPr lang="de-DE" dirty="0"/>
              <a:t> bezeichnet:</a:t>
            </a:r>
          </a:p>
          <a:p>
            <a:endParaRPr lang="de-DE" dirty="0"/>
          </a:p>
          <a:p>
            <a:endParaRPr lang="de-DE" dirty="0"/>
          </a:p>
          <a:p>
            <a:endParaRPr lang="de-DE" dirty="0"/>
          </a:p>
          <a:p>
            <a:r>
              <a:rPr lang="de-DE" dirty="0"/>
              <a:t>Einige niedere, </a:t>
            </a:r>
            <a:r>
              <a:rPr lang="de-DE" b="1" dirty="0"/>
              <a:t>verzweigte</a:t>
            </a:r>
            <a:r>
              <a:rPr lang="de-DE" dirty="0"/>
              <a:t> Alkane und deren Reste können neben ihrem IUPAC - Namen auch mit bestimmten Vorsilben + </a:t>
            </a:r>
            <a:r>
              <a:rPr lang="de-DE" dirty="0" err="1"/>
              <a:t>Alkanstammname</a:t>
            </a:r>
            <a:r>
              <a:rPr lang="de-DE" dirty="0"/>
              <a:t> benannt werden.</a:t>
            </a:r>
          </a:p>
        </p:txBody>
      </p:sp>
      <p:sp>
        <p:nvSpPr>
          <p:cNvPr id="10" name="Datumsplatzhalter 9">
            <a:extLst>
              <a:ext uri="{FF2B5EF4-FFF2-40B4-BE49-F238E27FC236}">
                <a16:creationId xmlns:a16="http://schemas.microsoft.com/office/drawing/2014/main" id="{1FC295FE-30BE-EC4D-CCB9-6E6E923EB5A1}"/>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25F342B0-0EEA-AC5C-151A-A62B874CDB3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133D46C4-104C-DF96-36D3-BB85FBA8A232}"/>
              </a:ext>
            </a:extLst>
          </p:cNvPr>
          <p:cNvSpPr>
            <a:spLocks noGrp="1"/>
          </p:cNvSpPr>
          <p:nvPr>
            <p:ph type="sldNum" sz="quarter" idx="16"/>
          </p:nvPr>
        </p:nvSpPr>
        <p:spPr/>
        <p:txBody>
          <a:bodyPr/>
          <a:lstStyle/>
          <a:p>
            <a:fld id="{6FBDD224-CFE5-420E-A51B-C49F1872CE04}" type="slidenum">
              <a:rPr lang="de-DE" altLang="de-DE" smtClean="0"/>
              <a:pPr/>
              <a:t>124</a:t>
            </a:fld>
            <a:endParaRPr lang="de-DE" altLang="de-DE"/>
          </a:p>
        </p:txBody>
      </p:sp>
      <p:pic>
        <p:nvPicPr>
          <p:cNvPr id="7" name="Grafik 6">
            <a:extLst>
              <a:ext uri="{FF2B5EF4-FFF2-40B4-BE49-F238E27FC236}">
                <a16:creationId xmlns:a16="http://schemas.microsoft.com/office/drawing/2014/main" id="{3FE03499-45D7-6994-E06A-3F99784045F9}"/>
              </a:ext>
            </a:extLst>
          </p:cNvPr>
          <p:cNvPicPr>
            <a:picLocks noChangeAspect="1"/>
          </p:cNvPicPr>
          <p:nvPr/>
        </p:nvPicPr>
        <p:blipFill>
          <a:blip r:embed="rId2"/>
          <a:stretch>
            <a:fillRect/>
          </a:stretch>
        </p:blipFill>
        <p:spPr>
          <a:xfrm>
            <a:off x="3187215" y="1209187"/>
            <a:ext cx="5188942" cy="666470"/>
          </a:xfrm>
          <a:prstGeom prst="rect">
            <a:avLst/>
          </a:prstGeom>
        </p:spPr>
      </p:pic>
      <p:pic>
        <p:nvPicPr>
          <p:cNvPr id="9" name="Grafik 8">
            <a:extLst>
              <a:ext uri="{FF2B5EF4-FFF2-40B4-BE49-F238E27FC236}">
                <a16:creationId xmlns:a16="http://schemas.microsoft.com/office/drawing/2014/main" id="{4C140DC8-90EA-22AF-30CE-280D2890F890}"/>
              </a:ext>
            </a:extLst>
          </p:cNvPr>
          <p:cNvPicPr>
            <a:picLocks noChangeAspect="1"/>
          </p:cNvPicPr>
          <p:nvPr/>
        </p:nvPicPr>
        <p:blipFill>
          <a:blip r:embed="rId3"/>
          <a:stretch>
            <a:fillRect/>
          </a:stretch>
        </p:blipFill>
        <p:spPr>
          <a:xfrm>
            <a:off x="803413" y="2668677"/>
            <a:ext cx="3384376" cy="603479"/>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E2FAB02F-C790-A902-8341-1F8838E463CC}"/>
              </a:ext>
            </a:extLst>
          </p:cNvPr>
          <p:cNvPicPr>
            <a:picLocks noChangeAspect="1"/>
          </p:cNvPicPr>
          <p:nvPr/>
        </p:nvPicPr>
        <p:blipFill>
          <a:blip r:embed="rId4"/>
          <a:stretch>
            <a:fillRect/>
          </a:stretch>
        </p:blipFill>
        <p:spPr>
          <a:xfrm>
            <a:off x="7174573" y="2743465"/>
            <a:ext cx="4249440" cy="2589503"/>
          </a:xfrm>
          <a:prstGeom prst="rect">
            <a:avLst/>
          </a:prstGeom>
        </p:spPr>
      </p:pic>
      <p:pic>
        <p:nvPicPr>
          <p:cNvPr id="13" name="Grafik 12">
            <a:extLst>
              <a:ext uri="{FF2B5EF4-FFF2-40B4-BE49-F238E27FC236}">
                <a16:creationId xmlns:a16="http://schemas.microsoft.com/office/drawing/2014/main" id="{5A6EFB2E-B082-D03F-2315-520B5AFAC5FE}"/>
              </a:ext>
            </a:extLst>
          </p:cNvPr>
          <p:cNvPicPr>
            <a:picLocks noChangeAspect="1"/>
          </p:cNvPicPr>
          <p:nvPr/>
        </p:nvPicPr>
        <p:blipFill>
          <a:blip r:embed="rId5"/>
          <a:stretch>
            <a:fillRect/>
          </a:stretch>
        </p:blipFill>
        <p:spPr>
          <a:xfrm>
            <a:off x="7246581" y="3247520"/>
            <a:ext cx="216024" cy="101658"/>
          </a:xfrm>
          <a:prstGeom prst="rect">
            <a:avLst/>
          </a:prstGeom>
        </p:spPr>
      </p:pic>
      <p:pic>
        <p:nvPicPr>
          <p:cNvPr id="14" name="Grafik 13">
            <a:extLst>
              <a:ext uri="{FF2B5EF4-FFF2-40B4-BE49-F238E27FC236}">
                <a16:creationId xmlns:a16="http://schemas.microsoft.com/office/drawing/2014/main" id="{939D25AF-557D-67CA-07F0-8813939122BC}"/>
              </a:ext>
            </a:extLst>
          </p:cNvPr>
          <p:cNvPicPr>
            <a:picLocks noChangeAspect="1"/>
          </p:cNvPicPr>
          <p:nvPr/>
        </p:nvPicPr>
        <p:blipFill>
          <a:blip r:embed="rId5"/>
          <a:stretch>
            <a:fillRect/>
          </a:stretch>
        </p:blipFill>
        <p:spPr>
          <a:xfrm>
            <a:off x="689978" y="3049724"/>
            <a:ext cx="261389" cy="123008"/>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279CE258-1C95-DA3A-6DA4-7BA5FE9ABCDF}"/>
              </a:ext>
            </a:extLst>
          </p:cNvPr>
          <p:cNvPicPr>
            <a:picLocks noChangeAspect="1"/>
          </p:cNvPicPr>
          <p:nvPr/>
        </p:nvPicPr>
        <p:blipFill>
          <a:blip r:embed="rId6"/>
          <a:stretch>
            <a:fillRect/>
          </a:stretch>
        </p:blipFill>
        <p:spPr>
          <a:xfrm>
            <a:off x="2420184" y="3821193"/>
            <a:ext cx="4391395" cy="2523600"/>
          </a:xfrm>
          <a:prstGeom prst="rect">
            <a:avLst/>
          </a:prstGeom>
        </p:spPr>
      </p:pic>
      <p:pic>
        <p:nvPicPr>
          <p:cNvPr id="17" name="Grafik 16">
            <a:extLst>
              <a:ext uri="{FF2B5EF4-FFF2-40B4-BE49-F238E27FC236}">
                <a16:creationId xmlns:a16="http://schemas.microsoft.com/office/drawing/2014/main" id="{8FD874F0-1B21-F552-185B-8E8AE865F845}"/>
              </a:ext>
            </a:extLst>
          </p:cNvPr>
          <p:cNvPicPr>
            <a:picLocks noChangeAspect="1"/>
          </p:cNvPicPr>
          <p:nvPr/>
        </p:nvPicPr>
        <p:blipFill>
          <a:blip r:embed="rId5"/>
          <a:stretch>
            <a:fillRect/>
          </a:stretch>
        </p:blipFill>
        <p:spPr>
          <a:xfrm>
            <a:off x="1811525" y="3028716"/>
            <a:ext cx="216024" cy="101658"/>
          </a:xfrm>
          <a:prstGeom prst="rect">
            <a:avLst/>
          </a:prstGeom>
        </p:spPr>
      </p:pic>
      <p:pic>
        <p:nvPicPr>
          <p:cNvPr id="18" name="Grafik 17">
            <a:extLst>
              <a:ext uri="{FF2B5EF4-FFF2-40B4-BE49-F238E27FC236}">
                <a16:creationId xmlns:a16="http://schemas.microsoft.com/office/drawing/2014/main" id="{465CB654-5F99-8557-D30C-FF52257DE9B9}"/>
              </a:ext>
            </a:extLst>
          </p:cNvPr>
          <p:cNvPicPr>
            <a:picLocks noChangeAspect="1"/>
          </p:cNvPicPr>
          <p:nvPr/>
        </p:nvPicPr>
        <p:blipFill>
          <a:blip r:embed="rId5"/>
          <a:stretch>
            <a:fillRect/>
          </a:stretch>
        </p:blipFill>
        <p:spPr>
          <a:xfrm>
            <a:off x="10054893" y="3247521"/>
            <a:ext cx="287528" cy="135309"/>
          </a:xfrm>
          <a:prstGeom prst="rect">
            <a:avLst/>
          </a:prstGeom>
        </p:spPr>
      </p:pic>
    </p:spTree>
    <p:extLst>
      <p:ext uri="{BB962C8B-B14F-4D97-AF65-F5344CB8AC3E}">
        <p14:creationId xmlns:p14="http://schemas.microsoft.com/office/powerpoint/2010/main" val="13214539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1D449-C670-F74E-B407-09F14D61C08C}"/>
              </a:ext>
            </a:extLst>
          </p:cNvPr>
          <p:cNvSpPr>
            <a:spLocks noGrp="1"/>
          </p:cNvSpPr>
          <p:nvPr>
            <p:ph type="title"/>
          </p:nvPr>
        </p:nvSpPr>
        <p:spPr/>
        <p:txBody>
          <a:bodyPr/>
          <a:lstStyle/>
          <a:p>
            <a:r>
              <a:rPr lang="de-DE" dirty="0"/>
              <a:t>Konformere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6E530EF-5E2B-0840-9B49-EDBC85394C1B}"/>
                  </a:ext>
                </a:extLst>
              </p:cNvPr>
              <p:cNvSpPr>
                <a:spLocks noGrp="1"/>
              </p:cNvSpPr>
              <p:nvPr>
                <p:ph type="body" sz="quarter" idx="13"/>
              </p:nvPr>
            </p:nvSpPr>
            <p:spPr/>
            <p:txBody>
              <a:bodyPr/>
              <a:lstStyle/>
              <a:p>
                <a:r>
                  <a:rPr lang="de-DE" b="1" dirty="0"/>
                  <a:t>Konformere </a:t>
                </a:r>
                <a:r>
                  <a:rPr lang="de-DE" dirty="0"/>
                  <a:t>sind Moleküle mit gleicher Summenformel und gleicher Bindungssituation, die sich durch Drehung um eine Einfachbindung ineinander überführen lassen.</a:t>
                </a:r>
              </a:p>
              <a:p>
                <a:r>
                  <a:rPr lang="de-DE" dirty="0"/>
                  <a:t>Sie werden oft in der </a:t>
                </a:r>
                <a:r>
                  <a:rPr lang="de-DE" b="1" dirty="0"/>
                  <a:t>Newman – Projektion </a:t>
                </a:r>
                <a:r>
                  <a:rPr lang="de-DE" dirty="0"/>
                  <a:t>oder in der </a:t>
                </a:r>
                <a:r>
                  <a:rPr lang="de-DE" b="1" dirty="0"/>
                  <a:t>Sägebockschreibweise</a:t>
                </a:r>
                <a:r>
                  <a:rPr lang="de-DE" dirty="0"/>
                  <a:t> dargestellt.</a:t>
                </a:r>
              </a:p>
              <a:p>
                <a:endParaRPr lang="de-DE" dirty="0"/>
              </a:p>
              <a:p>
                <a:endParaRPr lang="de-DE" dirty="0"/>
              </a:p>
              <a:p>
                <a:pPr marL="0" indent="0">
                  <a:buNone/>
                </a:pPr>
                <a:endParaRPr lang="de-DE" dirty="0"/>
              </a:p>
              <a:p>
                <a:endParaRPr lang="de-DE" dirty="0"/>
              </a:p>
              <a:p>
                <a:r>
                  <a:rPr lang="de-DE" dirty="0"/>
                  <a:t>Die Energie, die zur Rotation nötig ist, liegt bei etwa 12 </a:t>
                </a:r>
                <a14:m>
                  <m:oMath xmlns:m="http://schemas.openxmlformats.org/officeDocument/2006/math">
                    <m:f>
                      <m:fPr>
                        <m:ctrlPr>
                          <a:rPr lang="de-DE" b="0" i="1" smtClean="0">
                            <a:latin typeface="Cambria Math" panose="02040503050406030204" pitchFamily="18" charset="0"/>
                          </a:rPr>
                        </m:ctrlPr>
                      </m:fPr>
                      <m:num>
                        <m:r>
                          <a:rPr lang="de-DE" b="0" i="1" smtClean="0">
                            <a:latin typeface="Cambria Math" panose="02040503050406030204" pitchFamily="18" charset="0"/>
                          </a:rPr>
                          <m:t>𝑘𝐽</m:t>
                        </m:r>
                      </m:num>
                      <m:den>
                        <m:r>
                          <a:rPr lang="de-DE" b="0" i="1" smtClean="0">
                            <a:latin typeface="Cambria Math" panose="02040503050406030204" pitchFamily="18" charset="0"/>
                          </a:rPr>
                          <m:t>𝑚𝑜𝑙</m:t>
                        </m:r>
                      </m:den>
                    </m:f>
                  </m:oMath>
                </a14:m>
                <a:r>
                  <a:rPr lang="de-DE" dirty="0"/>
                  <a:t>. Das ist so niedrig, dass es normalerweise </a:t>
                </a:r>
                <a:r>
                  <a:rPr lang="de-DE" b="1" dirty="0"/>
                  <a:t>permanent</a:t>
                </a:r>
                <a:r>
                  <a:rPr lang="de-DE" dirty="0"/>
                  <a:t> geschieht.</a:t>
                </a:r>
              </a:p>
              <a:p>
                <a:r>
                  <a:rPr lang="de-DE" dirty="0"/>
                  <a:t>Die </a:t>
                </a:r>
                <a:r>
                  <a:rPr lang="de-DE" b="1" dirty="0"/>
                  <a:t>stabilste Anordnung </a:t>
                </a:r>
                <a:r>
                  <a:rPr lang="de-DE" dirty="0"/>
                  <a:t>ist die, bei der die Reste (vor allem die großen) möglichst weit voneinander entfernt sind</a:t>
                </a:r>
              </a:p>
              <a:p>
                <a:endParaRPr lang="de-DE" dirty="0"/>
              </a:p>
            </p:txBody>
          </p:sp>
        </mc:Choice>
        <mc:Fallback xmlns="">
          <p:sp>
            <p:nvSpPr>
              <p:cNvPr id="3" name="Inhaltsplatzhalter 2">
                <a:extLst>
                  <a:ext uri="{FF2B5EF4-FFF2-40B4-BE49-F238E27FC236}">
                    <a16:creationId xmlns:a16="http://schemas.microsoft.com/office/drawing/2014/main" id="{96E530EF-5E2B-0840-9B49-EDBC85394C1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11" name="Datumsplatzhalter 10">
            <a:extLst>
              <a:ext uri="{FF2B5EF4-FFF2-40B4-BE49-F238E27FC236}">
                <a16:creationId xmlns:a16="http://schemas.microsoft.com/office/drawing/2014/main" id="{BEDB255B-6B5C-472D-D0F8-92338A28068B}"/>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6BF33C0-5D72-7CD3-9ED8-A45CD565103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C13D63D-B3A2-93EA-9609-08DC2452686E}"/>
              </a:ext>
            </a:extLst>
          </p:cNvPr>
          <p:cNvSpPr>
            <a:spLocks noGrp="1"/>
          </p:cNvSpPr>
          <p:nvPr>
            <p:ph type="sldNum" sz="quarter" idx="16"/>
          </p:nvPr>
        </p:nvSpPr>
        <p:spPr/>
        <p:txBody>
          <a:bodyPr/>
          <a:lstStyle/>
          <a:p>
            <a:fld id="{6FBDD224-CFE5-420E-A51B-C49F1872CE04}" type="slidenum">
              <a:rPr lang="de-DE" altLang="de-DE" smtClean="0"/>
              <a:pPr/>
              <a:t>125</a:t>
            </a:fld>
            <a:endParaRPr lang="de-DE" altLang="de-DE"/>
          </a:p>
        </p:txBody>
      </p:sp>
      <p:pic>
        <p:nvPicPr>
          <p:cNvPr id="7" name="Grafik 6">
            <a:extLst>
              <a:ext uri="{FF2B5EF4-FFF2-40B4-BE49-F238E27FC236}">
                <a16:creationId xmlns:a16="http://schemas.microsoft.com/office/drawing/2014/main" id="{616850BC-DAF3-4F47-A9A3-4C7D1B8B1561}"/>
              </a:ext>
            </a:extLst>
          </p:cNvPr>
          <p:cNvPicPr>
            <a:picLocks noChangeAspect="1"/>
          </p:cNvPicPr>
          <p:nvPr/>
        </p:nvPicPr>
        <p:blipFill rotWithShape="1">
          <a:blip r:embed="rId3"/>
          <a:srcRect b="45827"/>
          <a:stretch/>
        </p:blipFill>
        <p:spPr>
          <a:xfrm>
            <a:off x="2533016" y="1916387"/>
            <a:ext cx="2736304" cy="792979"/>
          </a:xfrm>
          <a:prstGeom prst="rect">
            <a:avLst/>
          </a:prstGeom>
        </p:spPr>
      </p:pic>
      <p:pic>
        <p:nvPicPr>
          <p:cNvPr id="8" name="Grafik 7">
            <a:extLst>
              <a:ext uri="{FF2B5EF4-FFF2-40B4-BE49-F238E27FC236}">
                <a16:creationId xmlns:a16="http://schemas.microsoft.com/office/drawing/2014/main" id="{EBE3F8CF-1988-BE4F-84BB-E1AD172C3502}"/>
              </a:ext>
            </a:extLst>
          </p:cNvPr>
          <p:cNvPicPr>
            <a:picLocks noChangeAspect="1"/>
          </p:cNvPicPr>
          <p:nvPr/>
        </p:nvPicPr>
        <p:blipFill rotWithShape="1">
          <a:blip r:embed="rId3"/>
          <a:srcRect l="-423" t="54964" r="-2274" b="-1617"/>
          <a:stretch/>
        </p:blipFill>
        <p:spPr>
          <a:xfrm>
            <a:off x="5845384" y="1916386"/>
            <a:ext cx="2810088" cy="682906"/>
          </a:xfrm>
          <a:prstGeom prst="rect">
            <a:avLst/>
          </a:prstGeom>
        </p:spPr>
      </p:pic>
      <p:pic>
        <p:nvPicPr>
          <p:cNvPr id="10" name="Grafik 9">
            <a:extLst>
              <a:ext uri="{FF2B5EF4-FFF2-40B4-BE49-F238E27FC236}">
                <a16:creationId xmlns:a16="http://schemas.microsoft.com/office/drawing/2014/main" id="{7FDCE2E0-E34E-9945-8309-9439634863F8}"/>
              </a:ext>
            </a:extLst>
          </p:cNvPr>
          <p:cNvPicPr>
            <a:picLocks noChangeAspect="1"/>
          </p:cNvPicPr>
          <p:nvPr/>
        </p:nvPicPr>
        <p:blipFill>
          <a:blip r:embed="rId4"/>
          <a:stretch>
            <a:fillRect/>
          </a:stretch>
        </p:blipFill>
        <p:spPr>
          <a:xfrm>
            <a:off x="3143672" y="3645024"/>
            <a:ext cx="5511800" cy="1143000"/>
          </a:xfrm>
          <a:prstGeom prst="rect">
            <a:avLst/>
          </a:prstGeom>
        </p:spPr>
      </p:pic>
    </p:spTree>
    <p:extLst>
      <p:ext uri="{BB962C8B-B14F-4D97-AF65-F5344CB8AC3E}">
        <p14:creationId xmlns:p14="http://schemas.microsoft.com/office/powerpoint/2010/main" val="28130189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1318B8-4267-6490-1122-0468B9B949A5}"/>
              </a:ext>
            </a:extLst>
          </p:cNvPr>
          <p:cNvSpPr>
            <a:spLocks noGrp="1"/>
          </p:cNvSpPr>
          <p:nvPr>
            <p:ph type="title"/>
          </p:nvPr>
        </p:nvSpPr>
        <p:spPr/>
        <p:txBody>
          <a:bodyPr/>
          <a:lstStyle/>
          <a:p>
            <a:r>
              <a:rPr lang="de-DE" dirty="0"/>
              <a:t>Die Newman - Projektion</a:t>
            </a:r>
          </a:p>
        </p:txBody>
      </p:sp>
      <p:sp>
        <p:nvSpPr>
          <p:cNvPr id="10" name="Textplatzhalter 9">
            <a:extLst>
              <a:ext uri="{FF2B5EF4-FFF2-40B4-BE49-F238E27FC236}">
                <a16:creationId xmlns:a16="http://schemas.microsoft.com/office/drawing/2014/main" id="{4BF76022-1FCF-2BFE-A239-76D9570D3002}"/>
              </a:ext>
            </a:extLst>
          </p:cNvPr>
          <p:cNvSpPr>
            <a:spLocks noGrp="1"/>
          </p:cNvSpPr>
          <p:nvPr>
            <p:ph type="body" sz="quarter" idx="13"/>
          </p:nvPr>
        </p:nvSpPr>
        <p:spPr/>
        <p:txBody>
          <a:bodyPr/>
          <a:lstStyle/>
          <a:p>
            <a:r>
              <a:rPr lang="de-DE" dirty="0"/>
              <a:t>Die Newman – Projektion wird verwendet, um </a:t>
            </a:r>
            <a:r>
              <a:rPr lang="de-DE" b="1" dirty="0"/>
              <a:t>Konformere</a:t>
            </a:r>
            <a:r>
              <a:rPr lang="de-DE" dirty="0"/>
              <a:t> geschickt darzustellen.</a:t>
            </a:r>
          </a:p>
          <a:p>
            <a:r>
              <a:rPr lang="de-DE" dirty="0"/>
              <a:t>Man erkennt gut, wenn sich </a:t>
            </a:r>
            <a:r>
              <a:rPr lang="de-DE" b="1" dirty="0"/>
              <a:t>Substituenten nahe </a:t>
            </a:r>
            <a:r>
              <a:rPr lang="de-DE" dirty="0"/>
              <a:t>sind und sich </a:t>
            </a:r>
            <a:r>
              <a:rPr lang="de-DE" b="1" dirty="0"/>
              <a:t>sterisch abstoßen </a:t>
            </a:r>
            <a:r>
              <a:rPr lang="de-DE" dirty="0"/>
              <a:t>könnten.</a:t>
            </a:r>
          </a:p>
          <a:p>
            <a:r>
              <a:rPr lang="de-DE" dirty="0"/>
              <a:t>Die Newman – Projektion blickt immer </a:t>
            </a:r>
            <a:r>
              <a:rPr lang="de-DE" b="1" dirty="0"/>
              <a:t>von vorne auf eine Einfachbindung</a:t>
            </a:r>
            <a:r>
              <a:rPr lang="de-DE" dirty="0"/>
              <a:t>. Mit Strichen zur Mitte eines Kreises sind die Reste des vorderen C gezeigt, mit Strichen zum Kreisrand sind die Reste des hinteren C gezeigt:</a:t>
            </a:r>
          </a:p>
          <a:p>
            <a:endParaRPr lang="de-DE" b="1" dirty="0"/>
          </a:p>
          <a:p>
            <a:endParaRPr lang="de-DE" b="1" dirty="0"/>
          </a:p>
          <a:p>
            <a:endParaRPr lang="de-DE" b="1" dirty="0"/>
          </a:p>
          <a:p>
            <a:endParaRPr lang="de-DE" b="1" dirty="0"/>
          </a:p>
          <a:p>
            <a:endParaRPr lang="de-DE" b="1" dirty="0"/>
          </a:p>
          <a:p>
            <a:endParaRPr lang="de-DE" b="1" dirty="0"/>
          </a:p>
          <a:p>
            <a:endParaRPr lang="de-DE" b="1" dirty="0"/>
          </a:p>
          <a:p>
            <a:r>
              <a:rPr lang="de-DE" dirty="0"/>
              <a:t>Eine höhere </a:t>
            </a:r>
            <a:r>
              <a:rPr lang="de-DE" b="1" dirty="0"/>
              <a:t>sterische Abstoßung </a:t>
            </a:r>
            <a:r>
              <a:rPr lang="de-DE" dirty="0"/>
              <a:t>ergibt sich, wenn (große) </a:t>
            </a:r>
            <a:r>
              <a:rPr lang="de-DE" b="1" dirty="0"/>
              <a:t>Reste</a:t>
            </a:r>
            <a:r>
              <a:rPr lang="de-DE" dirty="0"/>
              <a:t> </a:t>
            </a:r>
            <a:r>
              <a:rPr lang="de-DE" b="1" dirty="0" err="1"/>
              <a:t>hintereinanter</a:t>
            </a:r>
            <a:r>
              <a:rPr lang="de-DE" dirty="0"/>
              <a:t> stehen:</a:t>
            </a:r>
          </a:p>
          <a:p>
            <a:endParaRPr lang="de-DE" dirty="0"/>
          </a:p>
        </p:txBody>
      </p:sp>
      <p:sp>
        <p:nvSpPr>
          <p:cNvPr id="9" name="Datumsplatzhalter 8">
            <a:extLst>
              <a:ext uri="{FF2B5EF4-FFF2-40B4-BE49-F238E27FC236}">
                <a16:creationId xmlns:a16="http://schemas.microsoft.com/office/drawing/2014/main" id="{832E71BD-1B3D-D3CC-6217-FE47FF90053F}"/>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E373C09B-B2E8-0341-C7E6-46FA21A5939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3E16C798-EE3B-DC32-C8E0-83EC1EB51EBE}"/>
              </a:ext>
            </a:extLst>
          </p:cNvPr>
          <p:cNvSpPr>
            <a:spLocks noGrp="1"/>
          </p:cNvSpPr>
          <p:nvPr>
            <p:ph type="sldNum" sz="quarter" idx="16"/>
          </p:nvPr>
        </p:nvSpPr>
        <p:spPr/>
        <p:txBody>
          <a:bodyPr/>
          <a:lstStyle/>
          <a:p>
            <a:fld id="{6FBDD224-CFE5-420E-A51B-C49F1872CE04}" type="slidenum">
              <a:rPr lang="de-DE" altLang="de-DE" smtClean="0"/>
              <a:pPr/>
              <a:t>126</a:t>
            </a:fld>
            <a:endParaRPr lang="de-DE" altLang="de-DE"/>
          </a:p>
        </p:txBody>
      </p:sp>
      <p:pic>
        <p:nvPicPr>
          <p:cNvPr id="4" name="Grafik 3">
            <a:extLst>
              <a:ext uri="{FF2B5EF4-FFF2-40B4-BE49-F238E27FC236}">
                <a16:creationId xmlns:a16="http://schemas.microsoft.com/office/drawing/2014/main" id="{63B15891-F9FE-B924-F9B8-4FF1F1708F11}"/>
              </a:ext>
            </a:extLst>
          </p:cNvPr>
          <p:cNvPicPr>
            <a:picLocks noChangeAspect="1"/>
          </p:cNvPicPr>
          <p:nvPr/>
        </p:nvPicPr>
        <p:blipFill>
          <a:blip r:embed="rId2"/>
          <a:stretch>
            <a:fillRect/>
          </a:stretch>
        </p:blipFill>
        <p:spPr>
          <a:xfrm>
            <a:off x="3384797" y="2108200"/>
            <a:ext cx="5232400" cy="1320800"/>
          </a:xfrm>
          <a:prstGeom prst="rect">
            <a:avLst/>
          </a:prstGeom>
        </p:spPr>
      </p:pic>
      <p:pic>
        <p:nvPicPr>
          <p:cNvPr id="8" name="Grafik 7">
            <a:extLst>
              <a:ext uri="{FF2B5EF4-FFF2-40B4-BE49-F238E27FC236}">
                <a16:creationId xmlns:a16="http://schemas.microsoft.com/office/drawing/2014/main" id="{044618F8-DC02-EA19-ED04-258EC12AF460}"/>
              </a:ext>
            </a:extLst>
          </p:cNvPr>
          <p:cNvPicPr>
            <a:picLocks noChangeAspect="1"/>
          </p:cNvPicPr>
          <p:nvPr/>
        </p:nvPicPr>
        <p:blipFill>
          <a:blip r:embed="rId3"/>
          <a:stretch>
            <a:fillRect/>
          </a:stretch>
        </p:blipFill>
        <p:spPr>
          <a:xfrm>
            <a:off x="3495606" y="4071721"/>
            <a:ext cx="5234388" cy="1715472"/>
          </a:xfrm>
          <a:prstGeom prst="rect">
            <a:avLst/>
          </a:prstGeom>
        </p:spPr>
      </p:pic>
    </p:spTree>
    <p:extLst>
      <p:ext uri="{BB962C8B-B14F-4D97-AF65-F5344CB8AC3E}">
        <p14:creationId xmlns:p14="http://schemas.microsoft.com/office/powerpoint/2010/main" val="25727740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A5193-4EA2-7D2F-E417-795623F6E7DE}"/>
              </a:ext>
            </a:extLst>
          </p:cNvPr>
          <p:cNvSpPr>
            <a:spLocks noGrp="1"/>
          </p:cNvSpPr>
          <p:nvPr>
            <p:ph type="title"/>
          </p:nvPr>
        </p:nvSpPr>
        <p:spPr/>
        <p:txBody>
          <a:bodyPr/>
          <a:lstStyle/>
          <a:p>
            <a:r>
              <a:rPr lang="de-DE" dirty="0"/>
              <a:t>E - und Z - Konfiguration</a:t>
            </a:r>
          </a:p>
        </p:txBody>
      </p:sp>
      <p:sp>
        <p:nvSpPr>
          <p:cNvPr id="10" name="Textplatzhalter 9">
            <a:extLst>
              <a:ext uri="{FF2B5EF4-FFF2-40B4-BE49-F238E27FC236}">
                <a16:creationId xmlns:a16="http://schemas.microsoft.com/office/drawing/2014/main" id="{AC1E420D-709D-3005-1A73-A64BDB67099A}"/>
              </a:ext>
            </a:extLst>
          </p:cNvPr>
          <p:cNvSpPr>
            <a:spLocks noGrp="1"/>
          </p:cNvSpPr>
          <p:nvPr>
            <p:ph type="body" sz="quarter" idx="13"/>
          </p:nvPr>
        </p:nvSpPr>
        <p:spPr/>
        <p:txBody>
          <a:bodyPr/>
          <a:lstStyle/>
          <a:p>
            <a:r>
              <a:rPr lang="de-DE" dirty="0"/>
              <a:t>Die E / Z – Nomenklatur wird für </a:t>
            </a:r>
            <a:r>
              <a:rPr lang="de-DE" b="1" dirty="0"/>
              <a:t>Doppelbindungen </a:t>
            </a:r>
            <a:r>
              <a:rPr lang="de-DE" dirty="0"/>
              <a:t>verwendet.</a:t>
            </a:r>
          </a:p>
          <a:p>
            <a:pPr fontAlgn="auto"/>
            <a:r>
              <a:rPr lang="de-DE" dirty="0"/>
              <a:t>Die Präfixe zeigen, auf welcher </a:t>
            </a:r>
            <a:r>
              <a:rPr lang="de-DE" b="1" dirty="0"/>
              <a:t>Seite</a:t>
            </a:r>
            <a:r>
              <a:rPr lang="de-DE" dirty="0"/>
              <a:t> der Doppelbindung der </a:t>
            </a:r>
            <a:r>
              <a:rPr lang="de-DE" b="1" dirty="0"/>
              <a:t>höchstpriorisierte Rest </a:t>
            </a:r>
            <a:r>
              <a:rPr lang="de-DE" dirty="0"/>
              <a:t>(nach CIP)</a:t>
            </a:r>
            <a:r>
              <a:rPr lang="de-DE" b="1" dirty="0"/>
              <a:t> </a:t>
            </a:r>
            <a:r>
              <a:rPr lang="de-DE" dirty="0"/>
              <a:t>liegt. </a:t>
            </a:r>
          </a:p>
          <a:p>
            <a:pPr fontAlgn="auto"/>
            <a:r>
              <a:rPr lang="de-DE" dirty="0"/>
              <a:t>Jede Doppelbindung ist </a:t>
            </a:r>
            <a:r>
              <a:rPr lang="de-DE" b="1" dirty="0"/>
              <a:t>eindeutig </a:t>
            </a:r>
            <a:r>
              <a:rPr lang="de-DE" dirty="0"/>
              <a:t>entweder E –  oder Z – konfiguriert. E und Z sind daher </a:t>
            </a:r>
            <a:r>
              <a:rPr lang="de-DE" b="1" dirty="0"/>
              <a:t>absolute Stereodeskriptoren </a:t>
            </a:r>
            <a:r>
              <a:rPr lang="de-DE" dirty="0">
                <a:solidFill>
                  <a:schemeClr val="accent6"/>
                </a:solidFill>
              </a:rPr>
              <a:t>(vgl. cis / trans)</a:t>
            </a:r>
            <a:endParaRPr lang="de-DE" dirty="0"/>
          </a:p>
          <a:p>
            <a:pPr fontAlgn="auto"/>
            <a:r>
              <a:rPr lang="de-DE" dirty="0"/>
              <a:t>Die Seiten müssen jeweils zwei </a:t>
            </a:r>
            <a:r>
              <a:rPr lang="de-DE" b="1" dirty="0"/>
              <a:t>unterschiedliche </a:t>
            </a:r>
            <a:r>
              <a:rPr lang="de-DE" dirty="0"/>
              <a:t>Reste tragen.</a:t>
            </a:r>
          </a:p>
          <a:p>
            <a:pPr fontAlgn="auto"/>
            <a:r>
              <a:rPr lang="de-DE" dirty="0"/>
              <a:t>Die Seiten werden </a:t>
            </a:r>
            <a:r>
              <a:rPr lang="de-DE" b="1" dirty="0"/>
              <a:t>unabhängig </a:t>
            </a:r>
            <a:r>
              <a:rPr lang="de-DE" dirty="0"/>
              <a:t>voneinander Priorisiert (Es ist also egal, ob links und rechts zwei gleiche Reste liegen).</a:t>
            </a:r>
          </a:p>
          <a:p>
            <a:pPr fontAlgn="auto"/>
            <a:r>
              <a:rPr lang="de-DE" b="1" dirty="0"/>
              <a:t>E</a:t>
            </a:r>
            <a:r>
              <a:rPr lang="de-DE" dirty="0"/>
              <a:t> steht für </a:t>
            </a:r>
            <a:r>
              <a:rPr lang="de-DE" b="1" dirty="0"/>
              <a:t>entgegen</a:t>
            </a:r>
            <a:r>
              <a:rPr lang="de-DE" dirty="0"/>
              <a:t>, </a:t>
            </a:r>
            <a:r>
              <a:rPr lang="de-DE" b="1" dirty="0"/>
              <a:t>Z</a:t>
            </a:r>
            <a:r>
              <a:rPr lang="de-DE" dirty="0"/>
              <a:t> für </a:t>
            </a:r>
            <a:r>
              <a:rPr lang="de-DE" b="1" dirty="0"/>
              <a:t>zusammen</a:t>
            </a:r>
            <a:r>
              <a:rPr lang="de-DE" dirty="0"/>
              <a:t>.</a:t>
            </a:r>
            <a:endParaRPr lang="de-DE" b="1" dirty="0"/>
          </a:p>
          <a:p>
            <a:pPr fontAlgn="auto"/>
            <a:endParaRPr lang="de-DE" dirty="0"/>
          </a:p>
          <a:p>
            <a:endParaRPr lang="de-DE" dirty="0"/>
          </a:p>
        </p:txBody>
      </p:sp>
      <p:sp>
        <p:nvSpPr>
          <p:cNvPr id="9" name="Datumsplatzhalter 8">
            <a:extLst>
              <a:ext uri="{FF2B5EF4-FFF2-40B4-BE49-F238E27FC236}">
                <a16:creationId xmlns:a16="http://schemas.microsoft.com/office/drawing/2014/main" id="{BBDCA5DF-16C5-682B-3D61-F492CCD42A30}"/>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5645DAB3-AD63-B630-0901-847EF24E0A7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D83A4D48-A818-EB9B-79CC-9D30CD9F27DB}"/>
              </a:ext>
            </a:extLst>
          </p:cNvPr>
          <p:cNvSpPr>
            <a:spLocks noGrp="1"/>
          </p:cNvSpPr>
          <p:nvPr>
            <p:ph type="sldNum" sz="quarter" idx="16"/>
          </p:nvPr>
        </p:nvSpPr>
        <p:spPr/>
        <p:txBody>
          <a:bodyPr/>
          <a:lstStyle/>
          <a:p>
            <a:fld id="{6FBDD224-CFE5-420E-A51B-C49F1872CE04}" type="slidenum">
              <a:rPr lang="de-DE" altLang="de-DE" smtClean="0"/>
              <a:pPr/>
              <a:t>127</a:t>
            </a:fld>
            <a:endParaRPr lang="de-DE" altLang="de-DE"/>
          </a:p>
        </p:txBody>
      </p:sp>
      <p:pic>
        <p:nvPicPr>
          <p:cNvPr id="4" name="Grafik 3" descr="Ein Bild, das Text, Gerät, Anzeige, Systemsteuerung enthält.&#10;&#10;Automatisch generierte Beschreibung">
            <a:extLst>
              <a:ext uri="{FF2B5EF4-FFF2-40B4-BE49-F238E27FC236}">
                <a16:creationId xmlns:a16="http://schemas.microsoft.com/office/drawing/2014/main" id="{54BAB6A8-16D2-57C9-EB36-616E4B70556F}"/>
              </a:ext>
            </a:extLst>
          </p:cNvPr>
          <p:cNvPicPr>
            <a:picLocks noChangeAspect="1"/>
          </p:cNvPicPr>
          <p:nvPr/>
        </p:nvPicPr>
        <p:blipFill>
          <a:blip r:embed="rId2"/>
          <a:stretch>
            <a:fillRect/>
          </a:stretch>
        </p:blipFill>
        <p:spPr>
          <a:xfrm>
            <a:off x="4206433" y="2518639"/>
            <a:ext cx="3310647" cy="3551423"/>
          </a:xfrm>
          <a:prstGeom prst="rect">
            <a:avLst/>
          </a:prstGeom>
        </p:spPr>
      </p:pic>
    </p:spTree>
    <p:extLst>
      <p:ext uri="{BB962C8B-B14F-4D97-AF65-F5344CB8AC3E}">
        <p14:creationId xmlns:p14="http://schemas.microsoft.com/office/powerpoint/2010/main" val="10524432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7411A-558B-CA49-A761-426A0FA97AF3}"/>
              </a:ext>
            </a:extLst>
          </p:cNvPr>
          <p:cNvSpPr>
            <a:spLocks noGrp="1"/>
          </p:cNvSpPr>
          <p:nvPr>
            <p:ph type="title"/>
          </p:nvPr>
        </p:nvSpPr>
        <p:spPr/>
        <p:txBody>
          <a:bodyPr/>
          <a:lstStyle/>
          <a:p>
            <a:r>
              <a:rPr lang="de-DE" dirty="0" err="1"/>
              <a:t>Sesselkonformation</a:t>
            </a:r>
            <a:endParaRPr lang="de-DE" dirty="0"/>
          </a:p>
        </p:txBody>
      </p:sp>
      <p:sp>
        <p:nvSpPr>
          <p:cNvPr id="3" name="Inhaltsplatzhalter 2">
            <a:extLst>
              <a:ext uri="{FF2B5EF4-FFF2-40B4-BE49-F238E27FC236}">
                <a16:creationId xmlns:a16="http://schemas.microsoft.com/office/drawing/2014/main" id="{BA6943E9-3078-084E-A4E3-92F95CF97A14}"/>
              </a:ext>
            </a:extLst>
          </p:cNvPr>
          <p:cNvSpPr>
            <a:spLocks noGrp="1"/>
          </p:cNvSpPr>
          <p:nvPr>
            <p:ph type="body" sz="quarter" idx="13"/>
          </p:nvPr>
        </p:nvSpPr>
        <p:spPr/>
        <p:txBody>
          <a:bodyPr/>
          <a:lstStyle/>
          <a:p>
            <a:r>
              <a:rPr lang="de-DE" b="1" dirty="0"/>
              <a:t>Sechs- </a:t>
            </a:r>
            <a:r>
              <a:rPr lang="de-DE" dirty="0"/>
              <a:t>und </a:t>
            </a:r>
            <a:r>
              <a:rPr lang="de-DE" b="1" dirty="0"/>
              <a:t>Fünfringe </a:t>
            </a:r>
            <a:r>
              <a:rPr lang="de-DE" dirty="0"/>
              <a:t>sind eigentlich </a:t>
            </a:r>
            <a:r>
              <a:rPr lang="de-DE" b="1" dirty="0"/>
              <a:t>nicht planar</a:t>
            </a:r>
            <a:r>
              <a:rPr lang="de-DE" dirty="0"/>
              <a:t>, es werden, um die </a:t>
            </a:r>
            <a:r>
              <a:rPr lang="de-DE" b="1" dirty="0"/>
              <a:t>Ringspannung</a:t>
            </a:r>
            <a:r>
              <a:rPr lang="de-DE" dirty="0"/>
              <a:t> zu verkleinern (Annäherung an den Tetraederwinkel) Atome aus der Ebene hinausgeklappt</a:t>
            </a:r>
          </a:p>
          <a:p>
            <a:endParaRPr lang="de-DE" b="1" dirty="0"/>
          </a:p>
          <a:p>
            <a:endParaRPr lang="de-DE" b="1" dirty="0"/>
          </a:p>
          <a:p>
            <a:endParaRPr lang="de-DE" b="1" dirty="0"/>
          </a:p>
          <a:p>
            <a:r>
              <a:rPr lang="de-DE" dirty="0"/>
              <a:t>In dieser </a:t>
            </a:r>
            <a:r>
              <a:rPr lang="de-DE" b="1" dirty="0" err="1"/>
              <a:t>Sesselkonformation</a:t>
            </a:r>
            <a:r>
              <a:rPr lang="de-DE" dirty="0"/>
              <a:t> können Substituenten entweder </a:t>
            </a:r>
            <a:r>
              <a:rPr lang="de-DE" b="1" dirty="0"/>
              <a:t>axial </a:t>
            </a:r>
            <a:r>
              <a:rPr lang="de-DE" dirty="0"/>
              <a:t>(oben und unten)</a:t>
            </a:r>
            <a:r>
              <a:rPr lang="de-DE" b="1" dirty="0"/>
              <a:t> </a:t>
            </a:r>
            <a:r>
              <a:rPr lang="de-DE" dirty="0"/>
              <a:t>oder </a:t>
            </a:r>
            <a:r>
              <a:rPr lang="de-DE" b="1" dirty="0"/>
              <a:t>äquatorial</a:t>
            </a:r>
            <a:r>
              <a:rPr lang="de-DE" dirty="0"/>
              <a:t> (in der Ebene) stehen</a:t>
            </a:r>
          </a:p>
          <a:p>
            <a:endParaRPr lang="de-DE" dirty="0"/>
          </a:p>
          <a:p>
            <a:endParaRPr lang="de-DE" dirty="0"/>
          </a:p>
          <a:p>
            <a:endParaRPr lang="de-DE" dirty="0"/>
          </a:p>
          <a:p>
            <a:endParaRPr lang="de-DE" dirty="0"/>
          </a:p>
          <a:p>
            <a:endParaRPr lang="de-DE" dirty="0"/>
          </a:p>
          <a:p>
            <a:endParaRPr lang="de-DE" dirty="0"/>
          </a:p>
          <a:p>
            <a:r>
              <a:rPr lang="de-DE" dirty="0"/>
              <a:t>Bei einem </a:t>
            </a:r>
            <a:r>
              <a:rPr lang="de-DE" b="1" dirty="0" err="1"/>
              <a:t>Ringflip</a:t>
            </a:r>
            <a:r>
              <a:rPr lang="de-DE" b="1" dirty="0"/>
              <a:t> tauschen</a:t>
            </a:r>
            <a:r>
              <a:rPr lang="de-DE" dirty="0"/>
              <a:t> die beiden aus der Ebene herausgeklappten C – Atome die Seiten (Übergang von der blauen zur roten Seite) Es kehren sich die Richtungen (axial – äquatorial) aller Substituenten um.</a:t>
            </a:r>
          </a:p>
          <a:p>
            <a:r>
              <a:rPr lang="de-DE" dirty="0"/>
              <a:t>Neben der </a:t>
            </a:r>
            <a:r>
              <a:rPr lang="de-DE" dirty="0" err="1"/>
              <a:t>Sesselkonformation</a:t>
            </a:r>
            <a:r>
              <a:rPr lang="de-DE" dirty="0"/>
              <a:t> können Sechsringe auch in der </a:t>
            </a:r>
            <a:r>
              <a:rPr lang="de-DE" b="1" dirty="0"/>
              <a:t>Wannenform</a:t>
            </a:r>
            <a:r>
              <a:rPr lang="de-DE" dirty="0"/>
              <a:t> oder der </a:t>
            </a:r>
            <a:r>
              <a:rPr lang="de-DE" b="1" dirty="0"/>
              <a:t>Twist – </a:t>
            </a:r>
            <a:r>
              <a:rPr lang="de-DE" b="1" dirty="0" err="1"/>
              <a:t>Konformation</a:t>
            </a:r>
            <a:r>
              <a:rPr lang="de-DE" dirty="0"/>
              <a:t> vorliegen. Diese sind energetisch wegen sterischer Hinderung und Ringspannung ungünstig.</a:t>
            </a:r>
          </a:p>
          <a:p>
            <a:endParaRPr lang="de-DE" dirty="0"/>
          </a:p>
          <a:p>
            <a:endParaRPr lang="de-DE" dirty="0"/>
          </a:p>
          <a:p>
            <a:pPr marL="0" indent="0">
              <a:buNone/>
            </a:pPr>
            <a:endParaRPr lang="de-DE" dirty="0"/>
          </a:p>
          <a:p>
            <a:endParaRPr lang="de-DE" dirty="0"/>
          </a:p>
          <a:p>
            <a:r>
              <a:rPr lang="de-DE" dirty="0"/>
              <a:t>Die Twist – </a:t>
            </a:r>
            <a:r>
              <a:rPr lang="de-DE" dirty="0" err="1"/>
              <a:t>Konformation</a:t>
            </a:r>
            <a:r>
              <a:rPr lang="de-DE" dirty="0"/>
              <a:t> ist der Übergangszustand bei einem Ring - Flip</a:t>
            </a:r>
          </a:p>
          <a:p>
            <a:endParaRPr lang="de-DE" dirty="0"/>
          </a:p>
        </p:txBody>
      </p:sp>
      <p:sp>
        <p:nvSpPr>
          <p:cNvPr id="10" name="Datumsplatzhalter 9">
            <a:extLst>
              <a:ext uri="{FF2B5EF4-FFF2-40B4-BE49-F238E27FC236}">
                <a16:creationId xmlns:a16="http://schemas.microsoft.com/office/drawing/2014/main" id="{25D64A71-96E7-6E56-332A-2CC63FE6B91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25675407-E32F-B346-B006-6509D332759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04CA87AC-306A-3EE1-288A-508E484DF0EC}"/>
              </a:ext>
            </a:extLst>
          </p:cNvPr>
          <p:cNvSpPr>
            <a:spLocks noGrp="1"/>
          </p:cNvSpPr>
          <p:nvPr>
            <p:ph type="sldNum" sz="quarter" idx="16"/>
          </p:nvPr>
        </p:nvSpPr>
        <p:spPr/>
        <p:txBody>
          <a:bodyPr/>
          <a:lstStyle/>
          <a:p>
            <a:fld id="{6FBDD224-CFE5-420E-A51B-C49F1872CE04}" type="slidenum">
              <a:rPr lang="de-DE" altLang="de-DE" smtClean="0"/>
              <a:pPr/>
              <a:t>128</a:t>
            </a:fld>
            <a:endParaRPr lang="de-DE" altLang="de-DE"/>
          </a:p>
        </p:txBody>
      </p:sp>
      <p:pic>
        <p:nvPicPr>
          <p:cNvPr id="7" name="Grafik 6">
            <a:extLst>
              <a:ext uri="{FF2B5EF4-FFF2-40B4-BE49-F238E27FC236}">
                <a16:creationId xmlns:a16="http://schemas.microsoft.com/office/drawing/2014/main" id="{93ECC750-2C05-D243-88C5-952537AAA708}"/>
              </a:ext>
            </a:extLst>
          </p:cNvPr>
          <p:cNvPicPr>
            <a:picLocks noChangeAspect="1"/>
          </p:cNvPicPr>
          <p:nvPr/>
        </p:nvPicPr>
        <p:blipFill>
          <a:blip r:embed="rId2"/>
          <a:stretch>
            <a:fillRect/>
          </a:stretch>
        </p:blipFill>
        <p:spPr>
          <a:xfrm>
            <a:off x="1464596" y="1355785"/>
            <a:ext cx="8825371" cy="854068"/>
          </a:xfrm>
          <a:prstGeom prst="rect">
            <a:avLst/>
          </a:prstGeom>
        </p:spPr>
      </p:pic>
      <p:pic>
        <p:nvPicPr>
          <p:cNvPr id="9" name="Grafik 8" descr="Ein Bild, das Text, drinnen, Gerät, Anzeige enthält.&#10;&#10;Automatisch generierte Beschreibung">
            <a:extLst>
              <a:ext uri="{FF2B5EF4-FFF2-40B4-BE49-F238E27FC236}">
                <a16:creationId xmlns:a16="http://schemas.microsoft.com/office/drawing/2014/main" id="{71637D89-EFCD-1240-B68D-109F2E5CB3CC}"/>
              </a:ext>
            </a:extLst>
          </p:cNvPr>
          <p:cNvPicPr>
            <a:picLocks noChangeAspect="1"/>
          </p:cNvPicPr>
          <p:nvPr/>
        </p:nvPicPr>
        <p:blipFill>
          <a:blip r:embed="rId3"/>
          <a:stretch>
            <a:fillRect/>
          </a:stretch>
        </p:blipFill>
        <p:spPr>
          <a:xfrm>
            <a:off x="4661898" y="2622972"/>
            <a:ext cx="5245100" cy="1104900"/>
          </a:xfrm>
          <a:prstGeom prst="rect">
            <a:avLst/>
          </a:prstGeom>
        </p:spPr>
      </p:pic>
      <p:pic>
        <p:nvPicPr>
          <p:cNvPr id="6" name="Grafik 5">
            <a:extLst>
              <a:ext uri="{FF2B5EF4-FFF2-40B4-BE49-F238E27FC236}">
                <a16:creationId xmlns:a16="http://schemas.microsoft.com/office/drawing/2014/main" id="{7DACFF41-B56B-1B33-B8EA-005A9B0A3365}"/>
              </a:ext>
            </a:extLst>
          </p:cNvPr>
          <p:cNvPicPr>
            <a:picLocks noChangeAspect="1"/>
          </p:cNvPicPr>
          <p:nvPr/>
        </p:nvPicPr>
        <p:blipFill rotWithShape="1">
          <a:blip r:embed="rId4"/>
          <a:srcRect l="11485" t="2539" r="13333" b="6398"/>
          <a:stretch/>
        </p:blipFill>
        <p:spPr>
          <a:xfrm rot="16200000">
            <a:off x="1320542" y="2263529"/>
            <a:ext cx="1140692" cy="1787994"/>
          </a:xfrm>
          <a:prstGeom prst="rect">
            <a:avLst/>
          </a:prstGeom>
        </p:spPr>
      </p:pic>
      <p:sp>
        <p:nvSpPr>
          <p:cNvPr id="8" name="Textfeld 7">
            <a:extLst>
              <a:ext uri="{FF2B5EF4-FFF2-40B4-BE49-F238E27FC236}">
                <a16:creationId xmlns:a16="http://schemas.microsoft.com/office/drawing/2014/main" id="{9782E4A5-1498-B07D-2C61-1F9FB30ED96F}"/>
              </a:ext>
            </a:extLst>
          </p:cNvPr>
          <p:cNvSpPr txBox="1"/>
          <p:nvPr/>
        </p:nvSpPr>
        <p:spPr>
          <a:xfrm>
            <a:off x="520414" y="3718511"/>
            <a:ext cx="269779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Beyer/Walter </a:t>
            </a:r>
            <a:r>
              <a:rPr lang="de-DE" sz="700" i="1" dirty="0">
                <a:solidFill>
                  <a:schemeClr val="bg1">
                    <a:lumMod val="50000"/>
                  </a:schemeClr>
                </a:solidFill>
                <a:latin typeface="Avenir Next LT Pro" panose="020B0504020202020204" pitchFamily="34" charset="77"/>
              </a:rPr>
              <a:t>Organische Chemie;</a:t>
            </a:r>
            <a:r>
              <a:rPr lang="de-DE" sz="700" dirty="0">
                <a:solidFill>
                  <a:schemeClr val="bg1">
                    <a:lumMod val="50000"/>
                  </a:schemeClr>
                </a:solidFill>
                <a:latin typeface="Avenir Next LT Pro" panose="020B0504020202020204" pitchFamily="34" charset="77"/>
              </a:rPr>
              <a:t> Hirzel Verlag, 25. Auflage</a:t>
            </a:r>
          </a:p>
        </p:txBody>
      </p:sp>
      <p:pic>
        <p:nvPicPr>
          <p:cNvPr id="13" name="Grafik 12">
            <a:extLst>
              <a:ext uri="{FF2B5EF4-FFF2-40B4-BE49-F238E27FC236}">
                <a16:creationId xmlns:a16="http://schemas.microsoft.com/office/drawing/2014/main" id="{2EA76FE0-59BC-AF12-C886-A3627AB69FBD}"/>
              </a:ext>
            </a:extLst>
          </p:cNvPr>
          <p:cNvPicPr>
            <a:picLocks noChangeAspect="1"/>
          </p:cNvPicPr>
          <p:nvPr/>
        </p:nvPicPr>
        <p:blipFill rotWithShape="1">
          <a:blip r:embed="rId5"/>
          <a:srcRect l="32896" t="7795" r="33364" b="5774"/>
          <a:stretch/>
        </p:blipFill>
        <p:spPr>
          <a:xfrm rot="16200000">
            <a:off x="5622181" y="3787326"/>
            <a:ext cx="981237" cy="3252927"/>
          </a:xfrm>
          <a:prstGeom prst="rect">
            <a:avLst/>
          </a:prstGeom>
        </p:spPr>
      </p:pic>
      <p:sp>
        <p:nvSpPr>
          <p:cNvPr id="14" name="Textfeld 13">
            <a:extLst>
              <a:ext uri="{FF2B5EF4-FFF2-40B4-BE49-F238E27FC236}">
                <a16:creationId xmlns:a16="http://schemas.microsoft.com/office/drawing/2014/main" id="{96D6730C-B032-0AE8-A55A-9E89312FB373}"/>
              </a:ext>
            </a:extLst>
          </p:cNvPr>
          <p:cNvSpPr txBox="1"/>
          <p:nvPr/>
        </p:nvSpPr>
        <p:spPr>
          <a:xfrm>
            <a:off x="7739263" y="5677217"/>
            <a:ext cx="269779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Beyer/Walter </a:t>
            </a:r>
            <a:r>
              <a:rPr lang="de-DE" sz="700" i="1" dirty="0">
                <a:solidFill>
                  <a:schemeClr val="bg1">
                    <a:lumMod val="50000"/>
                  </a:schemeClr>
                </a:solidFill>
                <a:latin typeface="Avenir Next LT Pro" panose="020B0504020202020204" pitchFamily="34" charset="77"/>
              </a:rPr>
              <a:t>Organische Chemie;</a:t>
            </a:r>
            <a:r>
              <a:rPr lang="de-DE" sz="700" dirty="0">
                <a:solidFill>
                  <a:schemeClr val="bg1">
                    <a:lumMod val="50000"/>
                  </a:schemeClr>
                </a:solidFill>
                <a:latin typeface="Avenir Next LT Pro" panose="020B0504020202020204" pitchFamily="34" charset="77"/>
              </a:rPr>
              <a:t> Hirzel Verlag, 25. Auflage</a:t>
            </a:r>
          </a:p>
        </p:txBody>
      </p:sp>
    </p:spTree>
    <p:extLst>
      <p:ext uri="{BB962C8B-B14F-4D97-AF65-F5344CB8AC3E}">
        <p14:creationId xmlns:p14="http://schemas.microsoft.com/office/powerpoint/2010/main" val="30544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B743C-BC3D-9FAA-F2F1-C7EEB66537A3}"/>
              </a:ext>
            </a:extLst>
          </p:cNvPr>
          <p:cNvSpPr>
            <a:spLocks noGrp="1"/>
          </p:cNvSpPr>
          <p:nvPr>
            <p:ph type="title"/>
          </p:nvPr>
        </p:nvSpPr>
        <p:spPr/>
        <p:txBody>
          <a:bodyPr/>
          <a:lstStyle/>
          <a:p>
            <a:r>
              <a:rPr lang="de-DE" dirty="0"/>
              <a:t>Das Periodensystem der Elemente</a:t>
            </a:r>
          </a:p>
        </p:txBody>
      </p:sp>
      <p:sp>
        <p:nvSpPr>
          <p:cNvPr id="3" name="Textplatzhalter 2">
            <a:extLst>
              <a:ext uri="{FF2B5EF4-FFF2-40B4-BE49-F238E27FC236}">
                <a16:creationId xmlns:a16="http://schemas.microsoft.com/office/drawing/2014/main" id="{5DD4FE07-54A9-BC60-6C76-9501D08220F7}"/>
              </a:ext>
            </a:extLst>
          </p:cNvPr>
          <p:cNvSpPr>
            <a:spLocks noGrp="1"/>
          </p:cNvSpPr>
          <p:nvPr>
            <p:ph type="body" idx="1"/>
          </p:nvPr>
        </p:nvSpPr>
        <p:spPr/>
        <p:txBody>
          <a:bodyPr/>
          <a:lstStyle/>
          <a:p>
            <a:r>
              <a:rPr lang="de-DE" dirty="0"/>
              <a:t>Aufbau, Elektronegativität, Isotope, Ionen, Trends im PSE, Hauptgruppen, Elektronenkonfigurationen</a:t>
            </a:r>
          </a:p>
        </p:txBody>
      </p:sp>
      <p:sp>
        <p:nvSpPr>
          <p:cNvPr id="4" name="Datumsplatzhalter 3">
            <a:extLst>
              <a:ext uri="{FF2B5EF4-FFF2-40B4-BE49-F238E27FC236}">
                <a16:creationId xmlns:a16="http://schemas.microsoft.com/office/drawing/2014/main" id="{BC162EDB-C448-C80E-77E7-73986E8D12E9}"/>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76592A7-FD67-294D-0BB9-8DA3B0723FD5}"/>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91B58D5A-507F-6775-927A-CD1E9DD967AC}"/>
              </a:ext>
            </a:extLst>
          </p:cNvPr>
          <p:cNvSpPr>
            <a:spLocks noGrp="1"/>
          </p:cNvSpPr>
          <p:nvPr>
            <p:ph type="sldNum" sz="quarter" idx="12"/>
          </p:nvPr>
        </p:nvSpPr>
        <p:spPr/>
        <p:txBody>
          <a:bodyPr/>
          <a:lstStyle/>
          <a:p>
            <a:fld id="{C705F5F1-9457-49D1-866F-BB23D9D6F52D}" type="slidenum">
              <a:rPr lang="de-DE" altLang="de-DE" smtClean="0"/>
              <a:pPr/>
              <a:t>12</a:t>
            </a:fld>
            <a:endParaRPr lang="de-DE" altLang="de-DE"/>
          </a:p>
        </p:txBody>
      </p:sp>
    </p:spTree>
    <p:extLst>
      <p:ext uri="{BB962C8B-B14F-4D97-AF65-F5344CB8AC3E}">
        <p14:creationId xmlns:p14="http://schemas.microsoft.com/office/powerpoint/2010/main" val="42690922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9B406-4DA1-49F0-7C6C-0E4A277161A8}"/>
              </a:ext>
            </a:extLst>
          </p:cNvPr>
          <p:cNvSpPr>
            <a:spLocks noGrp="1"/>
          </p:cNvSpPr>
          <p:nvPr>
            <p:ph type="title"/>
          </p:nvPr>
        </p:nvSpPr>
        <p:spPr/>
        <p:txBody>
          <a:bodyPr/>
          <a:lstStyle/>
          <a:p>
            <a:r>
              <a:rPr lang="de-DE" dirty="0"/>
              <a:t>Stabilität von Isomeren</a:t>
            </a:r>
          </a:p>
        </p:txBody>
      </p:sp>
      <p:sp>
        <p:nvSpPr>
          <p:cNvPr id="10" name="Textplatzhalter 9">
            <a:extLst>
              <a:ext uri="{FF2B5EF4-FFF2-40B4-BE49-F238E27FC236}">
                <a16:creationId xmlns:a16="http://schemas.microsoft.com/office/drawing/2014/main" id="{9B1DBB07-3283-1DD2-92D8-2F3A1DE3E5C0}"/>
              </a:ext>
            </a:extLst>
          </p:cNvPr>
          <p:cNvSpPr>
            <a:spLocks noGrp="1"/>
          </p:cNvSpPr>
          <p:nvPr>
            <p:ph type="body" sz="quarter" idx="13"/>
          </p:nvPr>
        </p:nvSpPr>
        <p:spPr/>
        <p:txBody>
          <a:bodyPr/>
          <a:lstStyle/>
          <a:p>
            <a:r>
              <a:rPr lang="de-DE" dirty="0"/>
              <a:t>Die </a:t>
            </a:r>
            <a:r>
              <a:rPr lang="de-DE" b="1" dirty="0"/>
              <a:t>stabilste </a:t>
            </a:r>
            <a:r>
              <a:rPr lang="de-DE" b="1" dirty="0" err="1"/>
              <a:t>Konformation</a:t>
            </a:r>
            <a:r>
              <a:rPr lang="de-DE" b="1" dirty="0"/>
              <a:t> </a:t>
            </a:r>
            <a:r>
              <a:rPr lang="de-DE" dirty="0"/>
              <a:t>ist diejenige, bei der </a:t>
            </a:r>
            <a:r>
              <a:rPr lang="de-DE" b="1" dirty="0"/>
              <a:t>so viele große Substituenten </a:t>
            </a:r>
            <a:r>
              <a:rPr lang="de-DE" dirty="0"/>
              <a:t>(z. B. verzweigte Alkylreste, funktionelle Gruppen, Halogensubstituenten) </a:t>
            </a:r>
            <a:r>
              <a:rPr lang="de-DE" b="1" dirty="0"/>
              <a:t>wie möglich</a:t>
            </a:r>
            <a:r>
              <a:rPr lang="de-DE" dirty="0"/>
              <a:t> </a:t>
            </a:r>
            <a:r>
              <a:rPr lang="de-DE" b="1" dirty="0"/>
              <a:t>äquatorial </a:t>
            </a:r>
            <a:r>
              <a:rPr lang="de-DE" dirty="0"/>
              <a:t>liegen. Stehen sie axial, kommt es zu sogenannten </a:t>
            </a:r>
            <a:r>
              <a:rPr lang="de-DE" b="1" dirty="0"/>
              <a:t>1,3 – </a:t>
            </a:r>
            <a:r>
              <a:rPr lang="de-DE" b="1" dirty="0" err="1"/>
              <a:t>diaxialen</a:t>
            </a:r>
            <a:r>
              <a:rPr lang="de-DE" b="1" dirty="0"/>
              <a:t> Wechselwirkungen</a:t>
            </a:r>
            <a:r>
              <a:rPr lang="de-DE" dirty="0"/>
              <a:t>.</a:t>
            </a:r>
          </a:p>
          <a:p>
            <a:endParaRPr lang="de-DE" dirty="0"/>
          </a:p>
        </p:txBody>
      </p:sp>
      <p:sp>
        <p:nvSpPr>
          <p:cNvPr id="9" name="Datumsplatzhalter 8">
            <a:extLst>
              <a:ext uri="{FF2B5EF4-FFF2-40B4-BE49-F238E27FC236}">
                <a16:creationId xmlns:a16="http://schemas.microsoft.com/office/drawing/2014/main" id="{8CA9F9A7-27D9-3481-714C-8E42A383B821}"/>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C8FE4A5C-4D59-930F-F806-0E293B7F7C8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D0B9EA5A-43EE-842A-08FA-B53A4FFD2A19}"/>
              </a:ext>
            </a:extLst>
          </p:cNvPr>
          <p:cNvSpPr>
            <a:spLocks noGrp="1"/>
          </p:cNvSpPr>
          <p:nvPr>
            <p:ph type="sldNum" sz="quarter" idx="16"/>
          </p:nvPr>
        </p:nvSpPr>
        <p:spPr/>
        <p:txBody>
          <a:bodyPr/>
          <a:lstStyle/>
          <a:p>
            <a:fld id="{6FBDD224-CFE5-420E-A51B-C49F1872CE04}" type="slidenum">
              <a:rPr lang="de-DE" altLang="de-DE" smtClean="0"/>
              <a:pPr/>
              <a:t>129</a:t>
            </a:fld>
            <a:endParaRPr lang="de-DE" altLang="de-DE"/>
          </a:p>
        </p:txBody>
      </p:sp>
      <p:pic>
        <p:nvPicPr>
          <p:cNvPr id="6" name="Grafik 5">
            <a:extLst>
              <a:ext uri="{FF2B5EF4-FFF2-40B4-BE49-F238E27FC236}">
                <a16:creationId xmlns:a16="http://schemas.microsoft.com/office/drawing/2014/main" id="{9239C235-6CFE-649A-81AE-C0A7585F0AEF}"/>
              </a:ext>
            </a:extLst>
          </p:cNvPr>
          <p:cNvPicPr>
            <a:picLocks noChangeAspect="1"/>
          </p:cNvPicPr>
          <p:nvPr/>
        </p:nvPicPr>
        <p:blipFill rotWithShape="1">
          <a:blip r:embed="rId2"/>
          <a:srcRect l="71598"/>
          <a:stretch/>
        </p:blipFill>
        <p:spPr>
          <a:xfrm>
            <a:off x="8587783" y="2172266"/>
            <a:ext cx="559093" cy="3187700"/>
          </a:xfrm>
          <a:prstGeom prst="rect">
            <a:avLst/>
          </a:prstGeom>
        </p:spPr>
      </p:pic>
      <p:sp>
        <p:nvSpPr>
          <p:cNvPr id="8" name="Rechteck 7">
            <a:extLst>
              <a:ext uri="{FF2B5EF4-FFF2-40B4-BE49-F238E27FC236}">
                <a16:creationId xmlns:a16="http://schemas.microsoft.com/office/drawing/2014/main" id="{1912DB13-5AA4-AC2A-1580-E2CEA324BE5C}"/>
              </a:ext>
            </a:extLst>
          </p:cNvPr>
          <p:cNvSpPr/>
          <p:nvPr/>
        </p:nvSpPr>
        <p:spPr>
          <a:xfrm>
            <a:off x="7026270" y="4226858"/>
            <a:ext cx="1561514" cy="1069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48FF3093-C797-7506-E179-F6FEAB182D7A}"/>
              </a:ext>
            </a:extLst>
          </p:cNvPr>
          <p:cNvPicPr>
            <a:picLocks noChangeAspect="1"/>
          </p:cNvPicPr>
          <p:nvPr/>
        </p:nvPicPr>
        <p:blipFill>
          <a:blip r:embed="rId3"/>
          <a:stretch>
            <a:fillRect/>
          </a:stretch>
        </p:blipFill>
        <p:spPr>
          <a:xfrm>
            <a:off x="7395451" y="2292233"/>
            <a:ext cx="812800" cy="1092200"/>
          </a:xfrm>
          <a:prstGeom prst="rect">
            <a:avLst/>
          </a:prstGeom>
        </p:spPr>
      </p:pic>
      <p:pic>
        <p:nvPicPr>
          <p:cNvPr id="11" name="Grafik 10">
            <a:extLst>
              <a:ext uri="{FF2B5EF4-FFF2-40B4-BE49-F238E27FC236}">
                <a16:creationId xmlns:a16="http://schemas.microsoft.com/office/drawing/2014/main" id="{D24AD8C1-D31F-95E7-45A0-F9E858B524F2}"/>
              </a:ext>
            </a:extLst>
          </p:cNvPr>
          <p:cNvPicPr>
            <a:picLocks noChangeAspect="1"/>
          </p:cNvPicPr>
          <p:nvPr/>
        </p:nvPicPr>
        <p:blipFill>
          <a:blip r:embed="rId4"/>
          <a:stretch>
            <a:fillRect/>
          </a:stretch>
        </p:blipFill>
        <p:spPr>
          <a:xfrm>
            <a:off x="7391473" y="3423678"/>
            <a:ext cx="1168400" cy="812800"/>
          </a:xfrm>
          <a:prstGeom prst="rect">
            <a:avLst/>
          </a:prstGeom>
        </p:spPr>
      </p:pic>
      <p:pic>
        <p:nvPicPr>
          <p:cNvPr id="13" name="Grafik 12">
            <a:extLst>
              <a:ext uri="{FF2B5EF4-FFF2-40B4-BE49-F238E27FC236}">
                <a16:creationId xmlns:a16="http://schemas.microsoft.com/office/drawing/2014/main" id="{95C7ABBF-FE2E-1751-862E-4051E5F89263}"/>
              </a:ext>
            </a:extLst>
          </p:cNvPr>
          <p:cNvPicPr>
            <a:picLocks noChangeAspect="1"/>
          </p:cNvPicPr>
          <p:nvPr/>
        </p:nvPicPr>
        <p:blipFill>
          <a:blip r:embed="rId5"/>
          <a:stretch>
            <a:fillRect/>
          </a:stretch>
        </p:blipFill>
        <p:spPr>
          <a:xfrm>
            <a:off x="7045027" y="4664615"/>
            <a:ext cx="1524000" cy="508000"/>
          </a:xfrm>
          <a:prstGeom prst="rect">
            <a:avLst/>
          </a:prstGeom>
        </p:spPr>
      </p:pic>
      <p:pic>
        <p:nvPicPr>
          <p:cNvPr id="17" name="Grafik 16">
            <a:extLst>
              <a:ext uri="{FF2B5EF4-FFF2-40B4-BE49-F238E27FC236}">
                <a16:creationId xmlns:a16="http://schemas.microsoft.com/office/drawing/2014/main" id="{FB846461-CD8F-4376-FFA2-D3462719DD79}"/>
              </a:ext>
            </a:extLst>
          </p:cNvPr>
          <p:cNvPicPr>
            <a:picLocks noChangeAspect="1"/>
          </p:cNvPicPr>
          <p:nvPr/>
        </p:nvPicPr>
        <p:blipFill>
          <a:blip r:embed="rId6"/>
          <a:stretch>
            <a:fillRect/>
          </a:stretch>
        </p:blipFill>
        <p:spPr>
          <a:xfrm>
            <a:off x="2980800" y="2158224"/>
            <a:ext cx="2875477" cy="3117114"/>
          </a:xfrm>
          <a:prstGeom prst="rect">
            <a:avLst/>
          </a:prstGeom>
        </p:spPr>
      </p:pic>
      <p:sp>
        <p:nvSpPr>
          <p:cNvPr id="18" name="Bogen 17">
            <a:extLst>
              <a:ext uri="{FF2B5EF4-FFF2-40B4-BE49-F238E27FC236}">
                <a16:creationId xmlns:a16="http://schemas.microsoft.com/office/drawing/2014/main" id="{02A66A40-92FC-1EBA-8CCF-CC68925F3C77}"/>
              </a:ext>
            </a:extLst>
          </p:cNvPr>
          <p:cNvSpPr/>
          <p:nvPr/>
        </p:nvSpPr>
        <p:spPr>
          <a:xfrm>
            <a:off x="3320356" y="2014208"/>
            <a:ext cx="1098182" cy="991962"/>
          </a:xfrm>
          <a:prstGeom prst="arc">
            <a:avLst>
              <a:gd name="adj1" fmla="val 16200000"/>
              <a:gd name="adj2" fmla="val 3861676"/>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de-DE"/>
          </a:p>
        </p:txBody>
      </p:sp>
      <p:sp>
        <p:nvSpPr>
          <p:cNvPr id="19" name="Bogen 18">
            <a:extLst>
              <a:ext uri="{FF2B5EF4-FFF2-40B4-BE49-F238E27FC236}">
                <a16:creationId xmlns:a16="http://schemas.microsoft.com/office/drawing/2014/main" id="{814380C4-790D-4ABF-63D7-56BAECB4416D}"/>
              </a:ext>
            </a:extLst>
          </p:cNvPr>
          <p:cNvSpPr/>
          <p:nvPr/>
        </p:nvSpPr>
        <p:spPr>
          <a:xfrm rot="13042130">
            <a:off x="4457342" y="2026734"/>
            <a:ext cx="1098182" cy="991962"/>
          </a:xfrm>
          <a:prstGeom prst="arc">
            <a:avLst>
              <a:gd name="adj1" fmla="val 16200000"/>
              <a:gd name="adj2" fmla="val 3861676"/>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de-DE"/>
          </a:p>
        </p:txBody>
      </p:sp>
      <p:sp>
        <p:nvSpPr>
          <p:cNvPr id="20" name="Bogen 19">
            <a:extLst>
              <a:ext uri="{FF2B5EF4-FFF2-40B4-BE49-F238E27FC236}">
                <a16:creationId xmlns:a16="http://schemas.microsoft.com/office/drawing/2014/main" id="{AB119433-48E3-D6A7-F687-2BF981132919}"/>
              </a:ext>
            </a:extLst>
          </p:cNvPr>
          <p:cNvSpPr/>
          <p:nvPr/>
        </p:nvSpPr>
        <p:spPr>
          <a:xfrm rot="2922031">
            <a:off x="3082349" y="4446438"/>
            <a:ext cx="1098182" cy="991962"/>
          </a:xfrm>
          <a:prstGeom prst="arc">
            <a:avLst>
              <a:gd name="adj1" fmla="val 16200000"/>
              <a:gd name="adj2" fmla="val 3861676"/>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de-DE"/>
          </a:p>
        </p:txBody>
      </p:sp>
      <p:sp>
        <p:nvSpPr>
          <p:cNvPr id="21" name="Bogen 20">
            <a:extLst>
              <a:ext uri="{FF2B5EF4-FFF2-40B4-BE49-F238E27FC236}">
                <a16:creationId xmlns:a16="http://schemas.microsoft.com/office/drawing/2014/main" id="{F11EFAD9-2CAD-BCA9-5390-17E304A0A542}"/>
              </a:ext>
            </a:extLst>
          </p:cNvPr>
          <p:cNvSpPr/>
          <p:nvPr/>
        </p:nvSpPr>
        <p:spPr>
          <a:xfrm rot="10530921">
            <a:off x="4319179" y="4570240"/>
            <a:ext cx="1098182" cy="991962"/>
          </a:xfrm>
          <a:prstGeom prst="arc">
            <a:avLst>
              <a:gd name="adj1" fmla="val 16200000"/>
              <a:gd name="adj2" fmla="val 3861676"/>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9467139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E62CC-1116-3A1A-15FD-2A466EEF964B}"/>
              </a:ext>
            </a:extLst>
          </p:cNvPr>
          <p:cNvSpPr>
            <a:spLocks noGrp="1"/>
          </p:cNvSpPr>
          <p:nvPr>
            <p:ph type="title"/>
          </p:nvPr>
        </p:nvSpPr>
        <p:spPr/>
        <p:txBody>
          <a:bodyPr/>
          <a:lstStyle/>
          <a:p>
            <a:r>
              <a:rPr lang="de-DE" dirty="0"/>
              <a:t>cis / trans - Konfiguration</a:t>
            </a:r>
          </a:p>
        </p:txBody>
      </p:sp>
      <p:sp>
        <p:nvSpPr>
          <p:cNvPr id="7" name="Textplatzhalter 6">
            <a:extLst>
              <a:ext uri="{FF2B5EF4-FFF2-40B4-BE49-F238E27FC236}">
                <a16:creationId xmlns:a16="http://schemas.microsoft.com/office/drawing/2014/main" id="{F02BB31D-4FF9-D28E-470E-4DA7A1C899EF}"/>
              </a:ext>
            </a:extLst>
          </p:cNvPr>
          <p:cNvSpPr>
            <a:spLocks noGrp="1"/>
          </p:cNvSpPr>
          <p:nvPr>
            <p:ph type="body" sz="quarter" idx="13"/>
          </p:nvPr>
        </p:nvSpPr>
        <p:spPr/>
        <p:txBody>
          <a:bodyPr/>
          <a:lstStyle/>
          <a:p>
            <a:pPr marL="0" indent="0">
              <a:buNone/>
            </a:pPr>
            <a:r>
              <a:rPr lang="de-DE" b="1" dirty="0"/>
              <a:t>cis / trans</a:t>
            </a:r>
          </a:p>
          <a:p>
            <a:pPr marL="0" indent="0">
              <a:buNone/>
            </a:pPr>
            <a:endParaRPr lang="de-DE" dirty="0"/>
          </a:p>
          <a:p>
            <a:r>
              <a:rPr lang="de-DE" dirty="0"/>
              <a:t>Die cis / trans – Nomenklatur wird inzwischen nach IUPAC </a:t>
            </a:r>
            <a:r>
              <a:rPr lang="de-DE" b="1" dirty="0"/>
              <a:t>ausschließlich </a:t>
            </a:r>
            <a:r>
              <a:rPr lang="de-DE" dirty="0"/>
              <a:t>für </a:t>
            </a:r>
            <a:r>
              <a:rPr lang="de-DE" b="1" dirty="0"/>
              <a:t>Ringsysteme</a:t>
            </a:r>
            <a:r>
              <a:rPr lang="de-DE" dirty="0"/>
              <a:t> verwendet </a:t>
            </a:r>
            <a:r>
              <a:rPr lang="de-DE" dirty="0">
                <a:solidFill>
                  <a:schemeClr val="accent6"/>
                </a:solidFill>
              </a:rPr>
              <a:t>(CAVE veraltet auch bei Doppelbindungen)</a:t>
            </a:r>
            <a:r>
              <a:rPr lang="de-DE" dirty="0"/>
              <a:t>.</a:t>
            </a:r>
          </a:p>
          <a:p>
            <a:r>
              <a:rPr lang="de-DE" dirty="0"/>
              <a:t>Es können </a:t>
            </a:r>
            <a:r>
              <a:rPr lang="de-DE" b="1" dirty="0"/>
              <a:t>jegliche</a:t>
            </a:r>
            <a:r>
              <a:rPr lang="de-DE" dirty="0"/>
              <a:t> Reste (unabhängig von ihrer Priorisierung) verglichen werden. Man nennt cis / trans daher </a:t>
            </a:r>
            <a:r>
              <a:rPr lang="de-DE" b="1" dirty="0"/>
              <a:t>relative Stereodeskriptoren</a:t>
            </a:r>
            <a:r>
              <a:rPr lang="de-DE" dirty="0"/>
              <a:t>, da immer mitgenannt werden muss, was miteinander verglichen wird.</a:t>
            </a:r>
          </a:p>
          <a:p>
            <a:r>
              <a:rPr lang="de-DE" b="1" dirty="0"/>
              <a:t>cis </a:t>
            </a:r>
            <a:r>
              <a:rPr lang="de-DE" dirty="0"/>
              <a:t>zeigt an, dass die Reste auf der gleichen Seite einer Bindung liegen, </a:t>
            </a:r>
            <a:r>
              <a:rPr lang="de-DE" b="1" dirty="0"/>
              <a:t>trans</a:t>
            </a:r>
            <a:r>
              <a:rPr lang="de-DE" dirty="0"/>
              <a:t>, dass sie auf unterschiedlichen Seiten liegen.</a:t>
            </a:r>
          </a:p>
          <a:p>
            <a:r>
              <a:rPr lang="de-DE" dirty="0"/>
              <a:t>Bei der </a:t>
            </a:r>
            <a:r>
              <a:rPr lang="de-DE" b="1" dirty="0"/>
              <a:t>Sesselkonformation </a:t>
            </a:r>
            <a:r>
              <a:rPr lang="de-DE" dirty="0"/>
              <a:t>kann es hilfreich sein, die entsprechenden anderen Substituenten zu betrachten.</a:t>
            </a:r>
          </a:p>
          <a:p>
            <a:endParaRPr lang="de-DE" dirty="0"/>
          </a:p>
        </p:txBody>
      </p:sp>
      <p:sp>
        <p:nvSpPr>
          <p:cNvPr id="3" name="Datumsplatzhalter 2">
            <a:extLst>
              <a:ext uri="{FF2B5EF4-FFF2-40B4-BE49-F238E27FC236}">
                <a16:creationId xmlns:a16="http://schemas.microsoft.com/office/drawing/2014/main" id="{090DC9DD-9116-AFA1-56DB-2365D7EBDF4E}"/>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D2F390F0-3FE6-97C3-2D1A-5E4B360704A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2BFBE94B-6235-9097-C0D9-54F870E4DA57}"/>
              </a:ext>
            </a:extLst>
          </p:cNvPr>
          <p:cNvSpPr>
            <a:spLocks noGrp="1"/>
          </p:cNvSpPr>
          <p:nvPr>
            <p:ph type="sldNum" sz="quarter" idx="16"/>
          </p:nvPr>
        </p:nvSpPr>
        <p:spPr/>
        <p:txBody>
          <a:bodyPr/>
          <a:lstStyle/>
          <a:p>
            <a:fld id="{C705F5F1-9457-49D1-866F-BB23D9D6F52D}" type="slidenum">
              <a:rPr lang="de-DE" altLang="de-DE" smtClean="0"/>
              <a:pPr/>
              <a:t>130</a:t>
            </a:fld>
            <a:endParaRPr lang="de-DE" altLang="de-DE"/>
          </a:p>
        </p:txBody>
      </p:sp>
      <p:pic>
        <p:nvPicPr>
          <p:cNvPr id="9" name="Grafik 8">
            <a:extLst>
              <a:ext uri="{FF2B5EF4-FFF2-40B4-BE49-F238E27FC236}">
                <a16:creationId xmlns:a16="http://schemas.microsoft.com/office/drawing/2014/main" id="{CEDE35AE-49B4-87F1-8C90-EAC5EBE65AD5}"/>
              </a:ext>
            </a:extLst>
          </p:cNvPr>
          <p:cNvPicPr>
            <a:picLocks noChangeAspect="1"/>
          </p:cNvPicPr>
          <p:nvPr/>
        </p:nvPicPr>
        <p:blipFill>
          <a:blip r:embed="rId2"/>
          <a:stretch>
            <a:fillRect/>
          </a:stretch>
        </p:blipFill>
        <p:spPr>
          <a:xfrm>
            <a:off x="442913" y="3121799"/>
            <a:ext cx="4221902" cy="2248349"/>
          </a:xfrm>
          <a:prstGeom prst="rect">
            <a:avLst/>
          </a:prstGeom>
        </p:spPr>
      </p:pic>
      <p:pic>
        <p:nvPicPr>
          <p:cNvPr id="10" name="Grafik 9">
            <a:extLst>
              <a:ext uri="{FF2B5EF4-FFF2-40B4-BE49-F238E27FC236}">
                <a16:creationId xmlns:a16="http://schemas.microsoft.com/office/drawing/2014/main" id="{77B09F52-705C-F47E-B8DC-B821E825E688}"/>
              </a:ext>
            </a:extLst>
          </p:cNvPr>
          <p:cNvPicPr>
            <a:picLocks noChangeAspect="1"/>
          </p:cNvPicPr>
          <p:nvPr/>
        </p:nvPicPr>
        <p:blipFill>
          <a:blip r:embed="rId3"/>
          <a:stretch>
            <a:fillRect/>
          </a:stretch>
        </p:blipFill>
        <p:spPr>
          <a:xfrm>
            <a:off x="6692846" y="3193182"/>
            <a:ext cx="5272239" cy="1670780"/>
          </a:xfrm>
          <a:prstGeom prst="rect">
            <a:avLst/>
          </a:prstGeom>
        </p:spPr>
      </p:pic>
      <p:pic>
        <p:nvPicPr>
          <p:cNvPr id="11" name="Grafik 10">
            <a:extLst>
              <a:ext uri="{FF2B5EF4-FFF2-40B4-BE49-F238E27FC236}">
                <a16:creationId xmlns:a16="http://schemas.microsoft.com/office/drawing/2014/main" id="{6D05AE71-EEA4-F744-3E2D-21EF7CA54A63}"/>
              </a:ext>
            </a:extLst>
          </p:cNvPr>
          <p:cNvPicPr>
            <a:picLocks noChangeAspect="1"/>
          </p:cNvPicPr>
          <p:nvPr/>
        </p:nvPicPr>
        <p:blipFill>
          <a:blip r:embed="rId4"/>
          <a:stretch>
            <a:fillRect/>
          </a:stretch>
        </p:blipFill>
        <p:spPr>
          <a:xfrm>
            <a:off x="5126288" y="3289480"/>
            <a:ext cx="1615244" cy="1398069"/>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FBC9752E-E56D-CB65-0E28-605A18627DE3}"/>
              </a:ext>
            </a:extLst>
          </p:cNvPr>
          <p:cNvPicPr>
            <a:picLocks noChangeAspect="1"/>
          </p:cNvPicPr>
          <p:nvPr/>
        </p:nvPicPr>
        <p:blipFill>
          <a:blip r:embed="rId5"/>
          <a:stretch>
            <a:fillRect/>
          </a:stretch>
        </p:blipFill>
        <p:spPr>
          <a:xfrm>
            <a:off x="6387816" y="5085466"/>
            <a:ext cx="2315788" cy="1008309"/>
          </a:xfrm>
          <a:prstGeom prst="rect">
            <a:avLst/>
          </a:prstGeom>
        </p:spPr>
      </p:pic>
      <p:pic>
        <p:nvPicPr>
          <p:cNvPr id="13" name="Grafik 12">
            <a:extLst>
              <a:ext uri="{FF2B5EF4-FFF2-40B4-BE49-F238E27FC236}">
                <a16:creationId xmlns:a16="http://schemas.microsoft.com/office/drawing/2014/main" id="{FB7A8F01-56E4-6CC5-99E2-158F4E9B7B44}"/>
              </a:ext>
            </a:extLst>
          </p:cNvPr>
          <p:cNvPicPr>
            <a:picLocks noChangeAspect="1"/>
          </p:cNvPicPr>
          <p:nvPr/>
        </p:nvPicPr>
        <p:blipFill>
          <a:blip r:embed="rId6"/>
          <a:stretch>
            <a:fillRect/>
          </a:stretch>
        </p:blipFill>
        <p:spPr>
          <a:xfrm>
            <a:off x="5126288" y="5172696"/>
            <a:ext cx="2355042" cy="1051998"/>
          </a:xfrm>
          <a:prstGeom prst="rect">
            <a:avLst/>
          </a:prstGeom>
        </p:spPr>
      </p:pic>
      <p:pic>
        <p:nvPicPr>
          <p:cNvPr id="14" name="Grafik 13">
            <a:extLst>
              <a:ext uri="{FF2B5EF4-FFF2-40B4-BE49-F238E27FC236}">
                <a16:creationId xmlns:a16="http://schemas.microsoft.com/office/drawing/2014/main" id="{3A2E6224-B507-7C9C-1463-220CE9363788}"/>
              </a:ext>
            </a:extLst>
          </p:cNvPr>
          <p:cNvPicPr>
            <a:picLocks noChangeAspect="1"/>
          </p:cNvPicPr>
          <p:nvPr/>
        </p:nvPicPr>
        <p:blipFill>
          <a:blip r:embed="rId7"/>
          <a:stretch>
            <a:fillRect/>
          </a:stretch>
        </p:blipFill>
        <p:spPr>
          <a:xfrm>
            <a:off x="8896482" y="5146377"/>
            <a:ext cx="1068650" cy="1054400"/>
          </a:xfrm>
          <a:prstGeom prst="rect">
            <a:avLst/>
          </a:prstGeom>
        </p:spPr>
      </p:pic>
      <p:pic>
        <p:nvPicPr>
          <p:cNvPr id="15" name="Grafik 14">
            <a:extLst>
              <a:ext uri="{FF2B5EF4-FFF2-40B4-BE49-F238E27FC236}">
                <a16:creationId xmlns:a16="http://schemas.microsoft.com/office/drawing/2014/main" id="{6BC370C9-B233-7E27-C1BB-5BA00FA05912}"/>
              </a:ext>
            </a:extLst>
          </p:cNvPr>
          <p:cNvPicPr>
            <a:picLocks noChangeAspect="1"/>
          </p:cNvPicPr>
          <p:nvPr/>
        </p:nvPicPr>
        <p:blipFill rotWithShape="1">
          <a:blip r:embed="rId6"/>
          <a:srcRect l="45464" t="10268" r="41431" b="45142"/>
          <a:stretch/>
        </p:blipFill>
        <p:spPr>
          <a:xfrm rot="20747807" flipH="1">
            <a:off x="8504375" y="5301078"/>
            <a:ext cx="322768" cy="490581"/>
          </a:xfrm>
          <a:prstGeom prst="rect">
            <a:avLst/>
          </a:prstGeom>
        </p:spPr>
      </p:pic>
    </p:spTree>
    <p:extLst>
      <p:ext uri="{BB962C8B-B14F-4D97-AF65-F5344CB8AC3E}">
        <p14:creationId xmlns:p14="http://schemas.microsoft.com/office/powerpoint/2010/main" val="11482542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41FEF-B7C5-6C4A-BBDC-3E6629846411}"/>
              </a:ext>
            </a:extLst>
          </p:cNvPr>
          <p:cNvSpPr>
            <a:spLocks noGrp="1"/>
          </p:cNvSpPr>
          <p:nvPr>
            <p:ph type="title"/>
          </p:nvPr>
        </p:nvSpPr>
        <p:spPr/>
        <p:txBody>
          <a:bodyPr/>
          <a:lstStyle/>
          <a:p>
            <a:r>
              <a:rPr lang="de-DE" dirty="0"/>
              <a:t>Chiralität und R / S - Nomenklatur</a:t>
            </a:r>
          </a:p>
        </p:txBody>
      </p:sp>
      <p:sp>
        <p:nvSpPr>
          <p:cNvPr id="3" name="Inhaltsplatzhalter 2">
            <a:extLst>
              <a:ext uri="{FF2B5EF4-FFF2-40B4-BE49-F238E27FC236}">
                <a16:creationId xmlns:a16="http://schemas.microsoft.com/office/drawing/2014/main" id="{FC1C0E3F-14E9-994A-9471-9D9BDB270DA3}"/>
              </a:ext>
            </a:extLst>
          </p:cNvPr>
          <p:cNvSpPr>
            <a:spLocks noGrp="1"/>
          </p:cNvSpPr>
          <p:nvPr>
            <p:ph type="body" sz="quarter" idx="13"/>
          </p:nvPr>
        </p:nvSpPr>
        <p:spPr/>
        <p:txBody>
          <a:bodyPr/>
          <a:lstStyle/>
          <a:p>
            <a:r>
              <a:rPr lang="de-DE" dirty="0"/>
              <a:t>Ein </a:t>
            </a:r>
            <a:r>
              <a:rPr lang="de-DE" b="1" dirty="0" err="1"/>
              <a:t>chirales</a:t>
            </a:r>
            <a:r>
              <a:rPr lang="de-DE" b="1" dirty="0"/>
              <a:t> Molekül </a:t>
            </a:r>
            <a:r>
              <a:rPr lang="de-DE" dirty="0"/>
              <a:t>ist nicht </a:t>
            </a:r>
            <a:r>
              <a:rPr lang="de-DE" b="1" dirty="0"/>
              <a:t>deckungsgleich</a:t>
            </a:r>
            <a:r>
              <a:rPr lang="de-DE" dirty="0"/>
              <a:t> mit seinem </a:t>
            </a:r>
            <a:r>
              <a:rPr lang="de-DE" b="1" dirty="0"/>
              <a:t>Spiegelbild</a:t>
            </a:r>
            <a:r>
              <a:rPr lang="de-DE" dirty="0"/>
              <a:t>.</a:t>
            </a:r>
          </a:p>
          <a:p>
            <a:r>
              <a:rPr lang="de-DE" dirty="0"/>
              <a:t>Sie tragen an einem </a:t>
            </a:r>
            <a:r>
              <a:rPr lang="de-DE" b="1" dirty="0" err="1"/>
              <a:t>stereogenen</a:t>
            </a:r>
            <a:r>
              <a:rPr lang="de-DE" b="1" dirty="0"/>
              <a:t> Zentrum</a:t>
            </a:r>
            <a:r>
              <a:rPr lang="de-DE" dirty="0"/>
              <a:t> (Stereozentrum / Chiralitätszentrum) </a:t>
            </a:r>
            <a:r>
              <a:rPr lang="de-DE" b="1" dirty="0"/>
              <a:t>vier verschiedene Substituenten</a:t>
            </a:r>
            <a:r>
              <a:rPr lang="de-DE" dirty="0"/>
              <a:t>. Man sagt, der Kohlenstoff ist </a:t>
            </a:r>
            <a:r>
              <a:rPr lang="de-DE" b="1" dirty="0"/>
              <a:t>asymmetrisch </a:t>
            </a:r>
            <a:r>
              <a:rPr lang="de-DE" dirty="0"/>
              <a:t>substituiert.</a:t>
            </a:r>
          </a:p>
          <a:p>
            <a:endParaRPr lang="de-DE" dirty="0"/>
          </a:p>
          <a:p>
            <a:endParaRPr lang="de-DE" dirty="0"/>
          </a:p>
          <a:p>
            <a:pPr marL="0" indent="0">
              <a:buNone/>
            </a:pPr>
            <a:endParaRPr lang="de-DE" dirty="0"/>
          </a:p>
          <a:p>
            <a:r>
              <a:rPr lang="de-DE" dirty="0"/>
              <a:t>Mit „Substituent“ ist </a:t>
            </a:r>
            <a:r>
              <a:rPr lang="de-DE" b="1" dirty="0"/>
              <a:t>nicht nur das nächste C – Atom </a:t>
            </a:r>
            <a:r>
              <a:rPr lang="de-DE" dirty="0"/>
              <a:t>gemeint. Der Substituent ist </a:t>
            </a:r>
            <a:r>
              <a:rPr lang="de-DE" b="1" dirty="0"/>
              <a:t>alles</a:t>
            </a:r>
            <a:r>
              <a:rPr lang="de-DE" dirty="0"/>
              <a:t>, was folgt.</a:t>
            </a:r>
          </a:p>
          <a:p>
            <a:pPr marL="0" indent="0">
              <a:buNone/>
            </a:pPr>
            <a:endParaRPr lang="de-DE" dirty="0"/>
          </a:p>
          <a:p>
            <a:r>
              <a:rPr lang="de-DE" dirty="0"/>
              <a:t>Die </a:t>
            </a:r>
            <a:r>
              <a:rPr lang="de-DE" b="1" dirty="0"/>
              <a:t>Anordnung </a:t>
            </a:r>
            <a:r>
              <a:rPr lang="de-DE" dirty="0"/>
              <a:t>der Substituenten kann mit der </a:t>
            </a:r>
            <a:r>
              <a:rPr lang="de-DE" b="1" dirty="0"/>
              <a:t>R / S – Nomenklatur </a:t>
            </a:r>
            <a:r>
              <a:rPr lang="de-DE" dirty="0"/>
              <a:t>beschrieben werden.</a:t>
            </a:r>
          </a:p>
          <a:p>
            <a:r>
              <a:rPr lang="de-DE" dirty="0"/>
              <a:t>Zur Bestimmung von R und S werden Prioritäten nach CIP vergeben. Die </a:t>
            </a:r>
            <a:r>
              <a:rPr lang="de-DE" b="1" dirty="0"/>
              <a:t>niedrigste Priorität</a:t>
            </a:r>
            <a:r>
              <a:rPr lang="de-DE" dirty="0"/>
              <a:t> muss nach </a:t>
            </a:r>
            <a:r>
              <a:rPr lang="de-DE" b="1" dirty="0"/>
              <a:t>hinten</a:t>
            </a:r>
            <a:r>
              <a:rPr lang="de-DE" dirty="0"/>
              <a:t> gedreht werden. Dann wird die </a:t>
            </a:r>
            <a:r>
              <a:rPr lang="de-DE" b="1" dirty="0"/>
              <a:t>Drehrichtung </a:t>
            </a:r>
            <a:r>
              <a:rPr lang="de-DE" dirty="0"/>
              <a:t>bestimmt.</a:t>
            </a:r>
          </a:p>
          <a:p>
            <a:r>
              <a:rPr lang="de-DE" b="1" dirty="0"/>
              <a:t>R </a:t>
            </a:r>
            <a:r>
              <a:rPr lang="de-DE" dirty="0"/>
              <a:t>entspricht einer Drehung </a:t>
            </a:r>
            <a:r>
              <a:rPr lang="de-DE" b="1" dirty="0"/>
              <a:t>mit dem Uhrzeigersinn</a:t>
            </a:r>
            <a:r>
              <a:rPr lang="de-DE" dirty="0"/>
              <a:t> (nach rechts), </a:t>
            </a:r>
            <a:r>
              <a:rPr lang="de-DE" b="1" dirty="0"/>
              <a:t>S </a:t>
            </a:r>
            <a:r>
              <a:rPr lang="de-DE" dirty="0"/>
              <a:t>entspricht einer Drehung </a:t>
            </a:r>
            <a:r>
              <a:rPr lang="de-DE" b="1" dirty="0"/>
              <a:t>gegen den Uhrzeigersinn</a:t>
            </a:r>
            <a:r>
              <a:rPr lang="de-DE" dirty="0"/>
              <a:t> (nach links; sinister = links)</a:t>
            </a:r>
          </a:p>
          <a:p>
            <a:endParaRPr lang="de-DE" dirty="0"/>
          </a:p>
          <a:p>
            <a:endParaRPr lang="de-DE" dirty="0"/>
          </a:p>
          <a:p>
            <a:endParaRPr lang="de-DE" dirty="0"/>
          </a:p>
          <a:p>
            <a:endParaRPr lang="de-DE" dirty="0"/>
          </a:p>
          <a:p>
            <a:pPr marL="0" indent="0">
              <a:buNone/>
            </a:pPr>
            <a:endParaRPr lang="de-DE" dirty="0"/>
          </a:p>
          <a:p>
            <a:endParaRPr lang="de-DE" dirty="0"/>
          </a:p>
          <a:p>
            <a:endParaRPr lang="de-DE" dirty="0"/>
          </a:p>
          <a:p>
            <a:r>
              <a:rPr lang="de-DE" dirty="0"/>
              <a:t>Ein Molekül mit </a:t>
            </a:r>
            <a:r>
              <a:rPr lang="de-DE" dirty="0" err="1"/>
              <a:t>n</a:t>
            </a:r>
            <a:r>
              <a:rPr lang="de-DE" dirty="0"/>
              <a:t> Chiralitätszentren kann maximal </a:t>
            </a:r>
            <a:r>
              <a:rPr lang="de-DE" b="1" dirty="0"/>
              <a:t>2</a:t>
            </a:r>
            <a:r>
              <a:rPr lang="de-DE" b="1" baseline="30000" dirty="0"/>
              <a:t>n</a:t>
            </a:r>
            <a:r>
              <a:rPr lang="de-DE" b="1" dirty="0"/>
              <a:t> Stereoisomere </a:t>
            </a:r>
            <a:r>
              <a:rPr lang="de-DE" dirty="0"/>
              <a:t>besitzen.</a:t>
            </a:r>
          </a:p>
          <a:p>
            <a:endParaRPr lang="de-DE" dirty="0"/>
          </a:p>
          <a:p>
            <a:endParaRPr lang="de-DE" dirty="0"/>
          </a:p>
          <a:p>
            <a:pPr marL="0" indent="0">
              <a:buNone/>
            </a:pPr>
            <a:endParaRPr lang="de-DE" dirty="0"/>
          </a:p>
          <a:p>
            <a:endParaRPr lang="de-DE" dirty="0"/>
          </a:p>
          <a:p>
            <a:pPr marL="0" indent="0">
              <a:buNone/>
            </a:pPr>
            <a:endParaRPr lang="de-DE" dirty="0"/>
          </a:p>
        </p:txBody>
      </p:sp>
      <p:sp>
        <p:nvSpPr>
          <p:cNvPr id="10" name="Datumsplatzhalter 9">
            <a:extLst>
              <a:ext uri="{FF2B5EF4-FFF2-40B4-BE49-F238E27FC236}">
                <a16:creationId xmlns:a16="http://schemas.microsoft.com/office/drawing/2014/main" id="{64CEEAA3-242C-2876-5187-22964EA6D2D7}"/>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3378102-0C26-0872-5BB3-08B94F3AA98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A0EA3D9-3E0B-69FB-72A3-72A620AB8FB8}"/>
              </a:ext>
            </a:extLst>
          </p:cNvPr>
          <p:cNvSpPr>
            <a:spLocks noGrp="1"/>
          </p:cNvSpPr>
          <p:nvPr>
            <p:ph type="sldNum" sz="quarter" idx="16"/>
          </p:nvPr>
        </p:nvSpPr>
        <p:spPr/>
        <p:txBody>
          <a:bodyPr/>
          <a:lstStyle/>
          <a:p>
            <a:fld id="{6FBDD224-CFE5-420E-A51B-C49F1872CE04}" type="slidenum">
              <a:rPr lang="de-DE" altLang="de-DE" smtClean="0"/>
              <a:pPr/>
              <a:t>131</a:t>
            </a:fld>
            <a:endParaRPr lang="de-DE" altLang="de-DE"/>
          </a:p>
        </p:txBody>
      </p:sp>
      <p:pic>
        <p:nvPicPr>
          <p:cNvPr id="7" name="Grafik 6">
            <a:extLst>
              <a:ext uri="{FF2B5EF4-FFF2-40B4-BE49-F238E27FC236}">
                <a16:creationId xmlns:a16="http://schemas.microsoft.com/office/drawing/2014/main" id="{FAFE081E-488B-2643-8F4F-00B09564381D}"/>
              </a:ext>
            </a:extLst>
          </p:cNvPr>
          <p:cNvPicPr>
            <a:picLocks noChangeAspect="1"/>
          </p:cNvPicPr>
          <p:nvPr/>
        </p:nvPicPr>
        <p:blipFill>
          <a:blip r:embed="rId2"/>
          <a:stretch>
            <a:fillRect/>
          </a:stretch>
        </p:blipFill>
        <p:spPr>
          <a:xfrm>
            <a:off x="5574832" y="1487416"/>
            <a:ext cx="1042335" cy="866356"/>
          </a:xfrm>
          <a:prstGeom prst="rect">
            <a:avLst/>
          </a:prstGeom>
        </p:spPr>
      </p:pic>
      <p:pic>
        <p:nvPicPr>
          <p:cNvPr id="9" name="Grafik 8">
            <a:extLst>
              <a:ext uri="{FF2B5EF4-FFF2-40B4-BE49-F238E27FC236}">
                <a16:creationId xmlns:a16="http://schemas.microsoft.com/office/drawing/2014/main" id="{3E28C2CA-6DB1-2A45-84F6-46C0628A42EE}"/>
              </a:ext>
            </a:extLst>
          </p:cNvPr>
          <p:cNvPicPr>
            <a:picLocks noChangeAspect="1"/>
          </p:cNvPicPr>
          <p:nvPr/>
        </p:nvPicPr>
        <p:blipFill>
          <a:blip r:embed="rId3"/>
          <a:stretch>
            <a:fillRect/>
          </a:stretch>
        </p:blipFill>
        <p:spPr>
          <a:xfrm>
            <a:off x="4771562" y="3942444"/>
            <a:ext cx="2682476" cy="1967150"/>
          </a:xfrm>
          <a:prstGeom prst="rect">
            <a:avLst/>
          </a:prstGeom>
        </p:spPr>
      </p:pic>
    </p:spTree>
    <p:extLst>
      <p:ext uri="{BB962C8B-B14F-4D97-AF65-F5344CB8AC3E}">
        <p14:creationId xmlns:p14="http://schemas.microsoft.com/office/powerpoint/2010/main" val="28724642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022EE-5593-334B-93C4-F5A8CE795099}"/>
              </a:ext>
            </a:extLst>
          </p:cNvPr>
          <p:cNvSpPr>
            <a:spLocks noGrp="1"/>
          </p:cNvSpPr>
          <p:nvPr>
            <p:ph type="title"/>
          </p:nvPr>
        </p:nvSpPr>
        <p:spPr/>
        <p:txBody>
          <a:bodyPr/>
          <a:lstStyle/>
          <a:p>
            <a:r>
              <a:rPr lang="de-DE" dirty="0"/>
              <a:t>Symmetrieelemente</a:t>
            </a:r>
          </a:p>
        </p:txBody>
      </p:sp>
      <p:sp>
        <p:nvSpPr>
          <p:cNvPr id="3" name="Inhaltsplatzhalter 2">
            <a:extLst>
              <a:ext uri="{FF2B5EF4-FFF2-40B4-BE49-F238E27FC236}">
                <a16:creationId xmlns:a16="http://schemas.microsoft.com/office/drawing/2014/main" id="{0B1E6504-BFB9-DD43-920C-B02F8D2FD433}"/>
              </a:ext>
            </a:extLst>
          </p:cNvPr>
          <p:cNvSpPr>
            <a:spLocks noGrp="1"/>
          </p:cNvSpPr>
          <p:nvPr>
            <p:ph type="body" sz="quarter" idx="13"/>
          </p:nvPr>
        </p:nvSpPr>
        <p:spPr/>
        <p:txBody>
          <a:bodyPr/>
          <a:lstStyle/>
          <a:p>
            <a:r>
              <a:rPr lang="de-DE" dirty="0"/>
              <a:t>Manche Moleküle enthalten </a:t>
            </a:r>
            <a:r>
              <a:rPr lang="de-DE" dirty="0" err="1"/>
              <a:t>stereogene</a:t>
            </a:r>
            <a:r>
              <a:rPr lang="de-DE" dirty="0"/>
              <a:t> Zentren, sind aber trotzdem </a:t>
            </a:r>
            <a:r>
              <a:rPr lang="de-DE" b="1" dirty="0"/>
              <a:t>nicht </a:t>
            </a:r>
            <a:r>
              <a:rPr lang="de-DE" b="1" dirty="0" err="1"/>
              <a:t>chiral</a:t>
            </a:r>
            <a:r>
              <a:rPr lang="de-DE" dirty="0"/>
              <a:t>.</a:t>
            </a:r>
          </a:p>
          <a:p>
            <a:r>
              <a:rPr lang="de-DE" dirty="0"/>
              <a:t>Das ist der Fall, wenn </a:t>
            </a:r>
            <a:r>
              <a:rPr lang="de-DE" b="1" dirty="0"/>
              <a:t>Symmetrieelemente </a:t>
            </a:r>
            <a:r>
              <a:rPr lang="de-DE" dirty="0"/>
              <a:t>vorhanden sind. Das können </a:t>
            </a:r>
            <a:r>
              <a:rPr lang="de-DE" b="1" dirty="0"/>
              <a:t>Spiegelebenen</a:t>
            </a:r>
            <a:r>
              <a:rPr lang="de-DE" dirty="0"/>
              <a:t> oder </a:t>
            </a:r>
            <a:r>
              <a:rPr lang="de-DE" b="1" dirty="0"/>
              <a:t>Punktsymmetrien</a:t>
            </a:r>
            <a:r>
              <a:rPr lang="de-DE" dirty="0"/>
              <a:t> sein.</a:t>
            </a:r>
          </a:p>
          <a:p>
            <a:r>
              <a:rPr lang="de-DE" dirty="0"/>
              <a:t>Durch die Symmetrieelemente sind die Moleküle mit ihren Spiegelbildern </a:t>
            </a:r>
            <a:r>
              <a:rPr lang="de-DE" b="1" dirty="0"/>
              <a:t>deckungsgleich</a:t>
            </a:r>
            <a:r>
              <a:rPr lang="de-DE" dirty="0"/>
              <a:t>.</a:t>
            </a:r>
          </a:p>
          <a:p>
            <a:r>
              <a:rPr lang="de-DE" dirty="0"/>
              <a:t>Moleküle mit Stereozentren und Symmetrieelementen werden als </a:t>
            </a:r>
            <a:r>
              <a:rPr lang="de-DE" b="1" dirty="0" err="1"/>
              <a:t>Meso</a:t>
            </a:r>
            <a:r>
              <a:rPr lang="de-DE" b="1" dirty="0"/>
              <a:t> – Verbindungen </a:t>
            </a:r>
            <a:r>
              <a:rPr lang="de-DE" dirty="0"/>
              <a:t>bezeichnet.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err="1"/>
              <a:t>Mesoverbindungen</a:t>
            </a:r>
            <a:r>
              <a:rPr lang="de-DE" dirty="0"/>
              <a:t> drehen die Schwingungsebene von linear polarisiertem Licht nicht.</a:t>
            </a:r>
          </a:p>
          <a:p>
            <a:endParaRPr lang="de-DE" dirty="0"/>
          </a:p>
          <a:p>
            <a:r>
              <a:rPr lang="de-DE" b="1" dirty="0"/>
              <a:t>Vorsicht</a:t>
            </a:r>
            <a:r>
              <a:rPr lang="de-DE" dirty="0"/>
              <a:t> bei </a:t>
            </a:r>
            <a:r>
              <a:rPr lang="de-DE" i="1" dirty="0" err="1"/>
              <a:t>chiralen</a:t>
            </a:r>
            <a:r>
              <a:rPr lang="de-DE" i="1" dirty="0"/>
              <a:t> Molekülen</a:t>
            </a:r>
            <a:r>
              <a:rPr lang="de-DE" dirty="0"/>
              <a:t> vs. </a:t>
            </a:r>
            <a:r>
              <a:rPr lang="de-DE" i="1" dirty="0"/>
              <a:t>asymmetrischen Kohlenstoffen</a:t>
            </a:r>
            <a:r>
              <a:rPr lang="de-DE" dirty="0"/>
              <a:t>, </a:t>
            </a:r>
            <a:r>
              <a:rPr lang="de-DE" dirty="0" err="1"/>
              <a:t>meso</a:t>
            </a:r>
            <a:r>
              <a:rPr lang="de-DE" dirty="0"/>
              <a:t> – Verbindungen sind zwar nicht </a:t>
            </a:r>
            <a:r>
              <a:rPr lang="de-DE" dirty="0" err="1"/>
              <a:t>chiral</a:t>
            </a:r>
            <a:r>
              <a:rPr lang="de-DE" dirty="0"/>
              <a:t>, haben jedoch trotzdem asymmetrisch </a:t>
            </a:r>
            <a:r>
              <a:rPr lang="de-DE" dirty="0" err="1"/>
              <a:t>substituerte</a:t>
            </a:r>
            <a:r>
              <a:rPr lang="de-DE" dirty="0"/>
              <a:t> Kohlenstoffe.</a:t>
            </a:r>
            <a:endParaRPr lang="de-DE" b="1" dirty="0"/>
          </a:p>
        </p:txBody>
      </p:sp>
      <p:sp>
        <p:nvSpPr>
          <p:cNvPr id="11" name="Datumsplatzhalter 10">
            <a:extLst>
              <a:ext uri="{FF2B5EF4-FFF2-40B4-BE49-F238E27FC236}">
                <a16:creationId xmlns:a16="http://schemas.microsoft.com/office/drawing/2014/main" id="{7A19BDA0-9DBB-514F-1227-ED5FD41DCE1B}"/>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246D98C-E32B-5CB4-57F6-19F3D6610A5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84031EA1-7EF6-8DA1-D969-74780F250A58}"/>
              </a:ext>
            </a:extLst>
          </p:cNvPr>
          <p:cNvSpPr>
            <a:spLocks noGrp="1"/>
          </p:cNvSpPr>
          <p:nvPr>
            <p:ph type="sldNum" sz="quarter" idx="16"/>
          </p:nvPr>
        </p:nvSpPr>
        <p:spPr/>
        <p:txBody>
          <a:bodyPr/>
          <a:lstStyle/>
          <a:p>
            <a:fld id="{6FBDD224-CFE5-420E-A51B-C49F1872CE04}" type="slidenum">
              <a:rPr lang="de-DE" altLang="de-DE" smtClean="0"/>
              <a:pPr/>
              <a:t>132</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05E9C75D-0732-2541-B855-8593D675E374}"/>
              </a:ext>
            </a:extLst>
          </p:cNvPr>
          <p:cNvPicPr>
            <a:picLocks noChangeAspect="1"/>
          </p:cNvPicPr>
          <p:nvPr/>
        </p:nvPicPr>
        <p:blipFill>
          <a:blip r:embed="rId2"/>
          <a:stretch>
            <a:fillRect/>
          </a:stretch>
        </p:blipFill>
        <p:spPr>
          <a:xfrm>
            <a:off x="2656612" y="2190341"/>
            <a:ext cx="2249217" cy="2500877"/>
          </a:xfrm>
          <a:prstGeom prst="rect">
            <a:avLst/>
          </a:prstGeom>
        </p:spPr>
      </p:pic>
      <p:pic>
        <p:nvPicPr>
          <p:cNvPr id="9" name="Grafik 8">
            <a:extLst>
              <a:ext uri="{FF2B5EF4-FFF2-40B4-BE49-F238E27FC236}">
                <a16:creationId xmlns:a16="http://schemas.microsoft.com/office/drawing/2014/main" id="{545717E4-052C-A649-B4AE-F028EBEEC8B1}"/>
              </a:ext>
            </a:extLst>
          </p:cNvPr>
          <p:cNvPicPr>
            <a:picLocks noChangeAspect="1"/>
          </p:cNvPicPr>
          <p:nvPr/>
        </p:nvPicPr>
        <p:blipFill>
          <a:blip r:embed="rId3"/>
          <a:stretch>
            <a:fillRect/>
          </a:stretch>
        </p:blipFill>
        <p:spPr>
          <a:xfrm>
            <a:off x="6161743" y="2190341"/>
            <a:ext cx="2820842" cy="2624039"/>
          </a:xfrm>
          <a:prstGeom prst="rect">
            <a:avLst/>
          </a:prstGeom>
        </p:spPr>
      </p:pic>
      <p:sp>
        <p:nvSpPr>
          <p:cNvPr id="10" name="Textfeld 9">
            <a:extLst>
              <a:ext uri="{FF2B5EF4-FFF2-40B4-BE49-F238E27FC236}">
                <a16:creationId xmlns:a16="http://schemas.microsoft.com/office/drawing/2014/main" id="{AC5A1057-51CF-134B-B9B9-298AF0811878}"/>
              </a:ext>
            </a:extLst>
          </p:cNvPr>
          <p:cNvSpPr txBox="1"/>
          <p:nvPr/>
        </p:nvSpPr>
        <p:spPr>
          <a:xfrm>
            <a:off x="6816080" y="3973782"/>
            <a:ext cx="1512168" cy="276999"/>
          </a:xfrm>
          <a:prstGeom prst="rect">
            <a:avLst/>
          </a:prstGeom>
          <a:noFill/>
        </p:spPr>
        <p:txBody>
          <a:bodyPr wrap="square" rtlCol="0">
            <a:spAutoFit/>
          </a:bodyPr>
          <a:lstStyle/>
          <a:p>
            <a:r>
              <a:rPr lang="de-DE" sz="1200" i="1" dirty="0" err="1">
                <a:solidFill>
                  <a:schemeClr val="accent6"/>
                </a:solidFill>
                <a:latin typeface="Avenir Next LT Pro" panose="020B0504020202020204" pitchFamily="34" charset="77"/>
              </a:rPr>
              <a:t>meso</a:t>
            </a:r>
            <a:r>
              <a:rPr lang="de-DE" sz="1200" dirty="0">
                <a:solidFill>
                  <a:schemeClr val="accent6"/>
                </a:solidFill>
                <a:latin typeface="Avenir Next LT Pro" panose="020B0504020202020204" pitchFamily="34" charset="77"/>
              </a:rPr>
              <a:t> - Weinsäure</a:t>
            </a:r>
          </a:p>
        </p:txBody>
      </p:sp>
    </p:spTree>
    <p:extLst>
      <p:ext uri="{BB962C8B-B14F-4D97-AF65-F5344CB8AC3E}">
        <p14:creationId xmlns:p14="http://schemas.microsoft.com/office/powerpoint/2010/main" val="41079996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742BB-3778-9AD1-114D-0F2D18DF5F34}"/>
              </a:ext>
            </a:extLst>
          </p:cNvPr>
          <p:cNvSpPr>
            <a:spLocks noGrp="1"/>
          </p:cNvSpPr>
          <p:nvPr>
            <p:ph type="title"/>
          </p:nvPr>
        </p:nvSpPr>
        <p:spPr/>
        <p:txBody>
          <a:bodyPr/>
          <a:lstStyle/>
          <a:p>
            <a:r>
              <a:rPr lang="de-DE" dirty="0"/>
              <a:t>Enantiomere und Diastereomere</a:t>
            </a:r>
          </a:p>
        </p:txBody>
      </p:sp>
      <p:sp>
        <p:nvSpPr>
          <p:cNvPr id="7" name="Fußzeilenplatzhalter 6">
            <a:extLst>
              <a:ext uri="{FF2B5EF4-FFF2-40B4-BE49-F238E27FC236}">
                <a16:creationId xmlns:a16="http://schemas.microsoft.com/office/drawing/2014/main" id="{FD39813E-BFF2-2D7D-ED2C-0085B4DB705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B2D10EC8-218C-33F8-BB17-C7E2E17CDB0E}"/>
              </a:ext>
            </a:extLst>
          </p:cNvPr>
          <p:cNvSpPr>
            <a:spLocks noGrp="1"/>
          </p:cNvSpPr>
          <p:nvPr>
            <p:ph type="sldNum" sz="quarter" idx="12"/>
          </p:nvPr>
        </p:nvSpPr>
        <p:spPr/>
        <p:txBody>
          <a:bodyPr/>
          <a:lstStyle/>
          <a:p>
            <a:fld id="{6FBDD224-CFE5-420E-A51B-C49F1872CE04}" type="slidenum">
              <a:rPr lang="de-DE" altLang="de-DE" smtClean="0"/>
              <a:pPr/>
              <a:t>133</a:t>
            </a:fld>
            <a:endParaRPr lang="de-DE" altLang="de-DE"/>
          </a:p>
        </p:txBody>
      </p:sp>
      <p:sp>
        <p:nvSpPr>
          <p:cNvPr id="3" name="Textplatzhalter 2">
            <a:extLst>
              <a:ext uri="{FF2B5EF4-FFF2-40B4-BE49-F238E27FC236}">
                <a16:creationId xmlns:a16="http://schemas.microsoft.com/office/drawing/2014/main" id="{61A76D9D-E5EE-2B46-1A14-7C299B5AE406}"/>
              </a:ext>
            </a:extLst>
          </p:cNvPr>
          <p:cNvSpPr>
            <a:spLocks noGrp="1"/>
          </p:cNvSpPr>
          <p:nvPr>
            <p:ph type="body" sz="quarter" idx="13"/>
          </p:nvPr>
        </p:nvSpPr>
        <p:spPr>
          <a:xfrm>
            <a:off x="442912" y="1814734"/>
            <a:ext cx="5400000" cy="4386044"/>
          </a:xfrm>
        </p:spPr>
        <p:txBody>
          <a:bodyPr/>
          <a:lstStyle/>
          <a:p>
            <a:pPr marL="0" indent="0">
              <a:buNone/>
            </a:pPr>
            <a:r>
              <a:rPr lang="de-DE" b="1" dirty="0"/>
              <a:t>Enantiomere</a:t>
            </a:r>
          </a:p>
          <a:p>
            <a:r>
              <a:rPr lang="de-DE" dirty="0"/>
              <a:t>Zwei Moleküle sind </a:t>
            </a:r>
            <a:r>
              <a:rPr lang="de-DE" b="1" dirty="0"/>
              <a:t>enantiomer </a:t>
            </a:r>
            <a:r>
              <a:rPr lang="de-DE" dirty="0"/>
              <a:t>zueinander, wenn sie sich wie </a:t>
            </a:r>
            <a:r>
              <a:rPr lang="de-DE" b="1" dirty="0"/>
              <a:t>Bild und Spiegelbild </a:t>
            </a:r>
            <a:r>
              <a:rPr lang="de-DE" dirty="0"/>
              <a:t>verhalten, aber </a:t>
            </a:r>
            <a:r>
              <a:rPr lang="de-DE" b="1" dirty="0"/>
              <a:t>nicht deckungsgleich </a:t>
            </a:r>
            <a:r>
              <a:rPr lang="de-DE" dirty="0"/>
              <a:t>sind.</a:t>
            </a:r>
          </a:p>
          <a:p>
            <a:r>
              <a:rPr lang="de-DE" dirty="0"/>
              <a:t>Ein </a:t>
            </a:r>
            <a:r>
              <a:rPr lang="de-DE" b="1" dirty="0"/>
              <a:t>1:1 – Gemisch </a:t>
            </a:r>
            <a:r>
              <a:rPr lang="de-DE" dirty="0"/>
              <a:t>aus einem Enantiomerenpaar wird als </a:t>
            </a:r>
            <a:r>
              <a:rPr lang="de-DE" b="1" dirty="0"/>
              <a:t>Racemat</a:t>
            </a:r>
            <a:r>
              <a:rPr lang="de-DE" dirty="0"/>
              <a:t> bezeichnet.</a:t>
            </a:r>
          </a:p>
          <a:p>
            <a:r>
              <a:rPr lang="de-DE" dirty="0"/>
              <a:t>In achiralen Umgebungen verhalten sich Enantiomere gleich. Sie haben daher </a:t>
            </a:r>
            <a:r>
              <a:rPr lang="de-DE" b="1" dirty="0"/>
              <a:t>gleiche physikalische Eigenschaften</a:t>
            </a:r>
            <a:r>
              <a:rPr lang="de-DE" dirty="0"/>
              <a:t>.</a:t>
            </a:r>
          </a:p>
          <a:p>
            <a:r>
              <a:rPr lang="de-DE" dirty="0"/>
              <a:t>In </a:t>
            </a:r>
            <a:r>
              <a:rPr lang="de-DE" b="1" dirty="0"/>
              <a:t>chiralen Umgebungen </a:t>
            </a:r>
            <a:r>
              <a:rPr lang="de-DE" dirty="0"/>
              <a:t>(z. B. biologische Systeme, Licht </a:t>
            </a:r>
            <a:r>
              <a:rPr lang="de-DE" sz="1100" dirty="0">
                <a:solidFill>
                  <a:schemeClr val="accent6"/>
                </a:solidFill>
              </a:rPr>
              <a:t>(siehe auch Polarimetrie) </a:t>
            </a:r>
            <a:r>
              <a:rPr lang="de-DE" dirty="0"/>
              <a:t>, …) können sich die </a:t>
            </a:r>
            <a:r>
              <a:rPr lang="de-DE" b="1" dirty="0"/>
              <a:t>Eigenschaften</a:t>
            </a:r>
            <a:r>
              <a:rPr lang="de-DE" dirty="0"/>
              <a:t> der Enantiomere extrem </a:t>
            </a:r>
            <a:r>
              <a:rPr lang="de-DE" b="1" dirty="0"/>
              <a:t>unterscheiden</a:t>
            </a:r>
            <a:r>
              <a:rPr lang="de-DE" dirty="0"/>
              <a:t>.</a:t>
            </a:r>
          </a:p>
          <a:p>
            <a:r>
              <a:rPr lang="de-DE" dirty="0"/>
              <a:t>Die </a:t>
            </a:r>
            <a:r>
              <a:rPr lang="de-DE" b="1" dirty="0"/>
              <a:t>Chiralitätselemente</a:t>
            </a:r>
            <a:r>
              <a:rPr lang="de-DE" dirty="0"/>
              <a:t> in einem Enantiomerenpaar sind </a:t>
            </a:r>
            <a:r>
              <a:rPr lang="de-DE" b="1" dirty="0"/>
              <a:t>alle genau andersherum </a:t>
            </a:r>
            <a:r>
              <a:rPr lang="de-DE" dirty="0"/>
              <a:t>konfiguriert.</a:t>
            </a:r>
          </a:p>
        </p:txBody>
      </p:sp>
      <p:sp>
        <p:nvSpPr>
          <p:cNvPr id="4" name="Textplatzhalter 3">
            <a:extLst>
              <a:ext uri="{FF2B5EF4-FFF2-40B4-BE49-F238E27FC236}">
                <a16:creationId xmlns:a16="http://schemas.microsoft.com/office/drawing/2014/main" id="{D716FC53-631D-1B88-4BFF-C7773488C7AB}"/>
              </a:ext>
            </a:extLst>
          </p:cNvPr>
          <p:cNvSpPr>
            <a:spLocks noGrp="1"/>
          </p:cNvSpPr>
          <p:nvPr>
            <p:ph type="body" sz="quarter" idx="14"/>
          </p:nvPr>
        </p:nvSpPr>
        <p:spPr>
          <a:xfrm>
            <a:off x="6384013" y="1814732"/>
            <a:ext cx="5400000" cy="4386044"/>
          </a:xfrm>
        </p:spPr>
        <p:txBody>
          <a:bodyPr/>
          <a:lstStyle/>
          <a:p>
            <a:pPr marL="0" indent="0">
              <a:buNone/>
            </a:pPr>
            <a:r>
              <a:rPr lang="de-DE" b="1" dirty="0"/>
              <a:t>Diastereomere</a:t>
            </a:r>
          </a:p>
          <a:p>
            <a:r>
              <a:rPr lang="de-DE" dirty="0"/>
              <a:t>Alle </a:t>
            </a:r>
            <a:r>
              <a:rPr lang="de-DE" b="1" dirty="0"/>
              <a:t>Stereoisomere</a:t>
            </a:r>
            <a:r>
              <a:rPr lang="de-DE" dirty="0"/>
              <a:t> (also Moleküle mit gleicher Verknüpfung, Summenformel, Masse), die sich </a:t>
            </a:r>
            <a:r>
              <a:rPr lang="de-DE" b="1" dirty="0"/>
              <a:t>nicht wie Bild und Spiegelbild </a:t>
            </a:r>
            <a:r>
              <a:rPr lang="de-DE" dirty="0"/>
              <a:t>verhalten, sind </a:t>
            </a:r>
            <a:r>
              <a:rPr lang="de-DE" b="1" dirty="0"/>
              <a:t>diastereomer</a:t>
            </a:r>
            <a:r>
              <a:rPr lang="de-DE" dirty="0"/>
              <a:t> zueinander.</a:t>
            </a:r>
          </a:p>
          <a:p>
            <a:r>
              <a:rPr lang="de-DE" dirty="0"/>
              <a:t>Diastereomere haben in jeder Umgebung </a:t>
            </a:r>
            <a:r>
              <a:rPr lang="de-DE" b="1" dirty="0"/>
              <a:t>unterschiedliche Eigenschaften</a:t>
            </a:r>
            <a:r>
              <a:rPr lang="de-DE" dirty="0"/>
              <a:t> (physikalische Eigenschaften, Reaktivität, …)</a:t>
            </a:r>
          </a:p>
          <a:p>
            <a:endParaRPr lang="de-DE" dirty="0"/>
          </a:p>
        </p:txBody>
      </p:sp>
      <p:sp>
        <p:nvSpPr>
          <p:cNvPr id="9" name="Datumsplatzhalter 8">
            <a:extLst>
              <a:ext uri="{FF2B5EF4-FFF2-40B4-BE49-F238E27FC236}">
                <a16:creationId xmlns:a16="http://schemas.microsoft.com/office/drawing/2014/main" id="{AFE42D78-B285-0A20-1091-26E7977DDE1A}"/>
              </a:ext>
            </a:extLst>
          </p:cNvPr>
          <p:cNvSpPr>
            <a:spLocks noGrp="1"/>
          </p:cNvSpPr>
          <p:nvPr>
            <p:ph type="dt" sz="half" idx="10"/>
          </p:nvPr>
        </p:nvSpPr>
        <p:spPr/>
        <p:txBody>
          <a:bodyPr/>
          <a:lstStyle/>
          <a:p>
            <a:r>
              <a:rPr lang="de-DE"/>
              <a:t>WiSe 2023 / 2024</a:t>
            </a:r>
            <a:endParaRPr lang="de-DE" dirty="0"/>
          </a:p>
        </p:txBody>
      </p:sp>
      <p:sp>
        <p:nvSpPr>
          <p:cNvPr id="6" name="Textplatzhalter 9">
            <a:extLst>
              <a:ext uri="{FF2B5EF4-FFF2-40B4-BE49-F238E27FC236}">
                <a16:creationId xmlns:a16="http://schemas.microsoft.com/office/drawing/2014/main" id="{23D4C7A0-F06C-76E0-6CA3-74B6AEE81F15}"/>
              </a:ext>
            </a:extLst>
          </p:cNvPr>
          <p:cNvSpPr txBox="1">
            <a:spLocks/>
          </p:cNvSpPr>
          <p:nvPr/>
        </p:nvSpPr>
        <p:spPr>
          <a:xfrm>
            <a:off x="442913" y="980729"/>
            <a:ext cx="11341099" cy="580786"/>
          </a:xfrm>
          <a:prstGeom prst="rect">
            <a:avLst/>
          </a:prstGeom>
        </p:spPr>
        <p:txBody>
          <a:bodyPr vert="horz" lIns="0" tIns="0" rIns="0" bIns="0" rtlCol="0">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fontAlgn="auto"/>
            <a:r>
              <a:rPr lang="de-DE" dirty="0"/>
              <a:t>Sowohl Enantiomere als auch Diastereomere sind Moleküle, die </a:t>
            </a:r>
            <a:r>
              <a:rPr lang="de-DE" b="1" dirty="0"/>
              <a:t>gleichartig verknüpft</a:t>
            </a:r>
            <a:r>
              <a:rPr lang="de-DE" dirty="0"/>
              <a:t>, aber unterschiedlich räumlich aufgebaut sind und dadurch </a:t>
            </a:r>
            <a:r>
              <a:rPr lang="de-DE" b="1" dirty="0"/>
              <a:t>nicht deckungsgleich </a:t>
            </a:r>
            <a:r>
              <a:rPr lang="de-DE" dirty="0"/>
              <a:t>sind.</a:t>
            </a:r>
          </a:p>
          <a:p>
            <a:pPr fontAlgn="auto"/>
            <a:r>
              <a:rPr lang="de-DE" dirty="0"/>
              <a:t>Enantiomerenpaare und Diastereomere lassen sich nur durch </a:t>
            </a:r>
            <a:r>
              <a:rPr lang="de-DE" b="1" dirty="0"/>
              <a:t>Bindungsbrüche </a:t>
            </a:r>
            <a:r>
              <a:rPr lang="de-DE" dirty="0"/>
              <a:t>ineinander überführen.</a:t>
            </a:r>
            <a:endParaRPr lang="de-DE" b="1" dirty="0"/>
          </a:p>
        </p:txBody>
      </p:sp>
      <p:pic>
        <p:nvPicPr>
          <p:cNvPr id="11" name="Grafik 10">
            <a:extLst>
              <a:ext uri="{FF2B5EF4-FFF2-40B4-BE49-F238E27FC236}">
                <a16:creationId xmlns:a16="http://schemas.microsoft.com/office/drawing/2014/main" id="{11BF36A3-EB80-6DFC-FE59-B53153107EDA}"/>
              </a:ext>
            </a:extLst>
          </p:cNvPr>
          <p:cNvPicPr>
            <a:picLocks noChangeAspect="1"/>
          </p:cNvPicPr>
          <p:nvPr/>
        </p:nvPicPr>
        <p:blipFill>
          <a:blip r:embed="rId2"/>
          <a:stretch>
            <a:fillRect/>
          </a:stretch>
        </p:blipFill>
        <p:spPr>
          <a:xfrm>
            <a:off x="171112" y="4664510"/>
            <a:ext cx="2971800" cy="1270000"/>
          </a:xfrm>
          <a:prstGeom prst="rect">
            <a:avLst/>
          </a:prstGeom>
        </p:spPr>
      </p:pic>
      <p:pic>
        <p:nvPicPr>
          <p:cNvPr id="13" name="Grafik 12">
            <a:extLst>
              <a:ext uri="{FF2B5EF4-FFF2-40B4-BE49-F238E27FC236}">
                <a16:creationId xmlns:a16="http://schemas.microsoft.com/office/drawing/2014/main" id="{3324AD2B-5CB1-497F-D595-4497F09957A6}"/>
              </a:ext>
            </a:extLst>
          </p:cNvPr>
          <p:cNvPicPr>
            <a:picLocks noChangeAspect="1"/>
          </p:cNvPicPr>
          <p:nvPr/>
        </p:nvPicPr>
        <p:blipFill>
          <a:blip r:embed="rId3"/>
          <a:stretch>
            <a:fillRect/>
          </a:stretch>
        </p:blipFill>
        <p:spPr>
          <a:xfrm>
            <a:off x="3142912" y="5516429"/>
            <a:ext cx="3241101" cy="824392"/>
          </a:xfrm>
          <a:prstGeom prst="rect">
            <a:avLst/>
          </a:prstGeom>
        </p:spPr>
      </p:pic>
      <p:pic>
        <p:nvPicPr>
          <p:cNvPr id="15" name="Grafik 14">
            <a:extLst>
              <a:ext uri="{FF2B5EF4-FFF2-40B4-BE49-F238E27FC236}">
                <a16:creationId xmlns:a16="http://schemas.microsoft.com/office/drawing/2014/main" id="{EAE54924-B31B-F32C-965E-3C6588BB6D66}"/>
              </a:ext>
            </a:extLst>
          </p:cNvPr>
          <p:cNvPicPr>
            <a:picLocks noChangeAspect="1"/>
          </p:cNvPicPr>
          <p:nvPr/>
        </p:nvPicPr>
        <p:blipFill>
          <a:blip r:embed="rId4"/>
          <a:stretch>
            <a:fillRect/>
          </a:stretch>
        </p:blipFill>
        <p:spPr>
          <a:xfrm>
            <a:off x="7329160" y="3425016"/>
            <a:ext cx="2665594" cy="1165476"/>
          </a:xfrm>
          <a:prstGeom prst="rect">
            <a:avLst/>
          </a:prstGeom>
        </p:spPr>
      </p:pic>
      <p:pic>
        <p:nvPicPr>
          <p:cNvPr id="17" name="Grafik 16">
            <a:extLst>
              <a:ext uri="{FF2B5EF4-FFF2-40B4-BE49-F238E27FC236}">
                <a16:creationId xmlns:a16="http://schemas.microsoft.com/office/drawing/2014/main" id="{00938B2F-7866-7222-781D-835DBF7CDDF2}"/>
              </a:ext>
            </a:extLst>
          </p:cNvPr>
          <p:cNvPicPr>
            <a:picLocks noChangeAspect="1"/>
          </p:cNvPicPr>
          <p:nvPr/>
        </p:nvPicPr>
        <p:blipFill>
          <a:blip r:embed="rId5"/>
          <a:stretch>
            <a:fillRect/>
          </a:stretch>
        </p:blipFill>
        <p:spPr>
          <a:xfrm>
            <a:off x="8542912" y="5019970"/>
            <a:ext cx="3098800" cy="800100"/>
          </a:xfrm>
          <a:prstGeom prst="rect">
            <a:avLst/>
          </a:prstGeom>
        </p:spPr>
      </p:pic>
    </p:spTree>
    <p:extLst>
      <p:ext uri="{BB962C8B-B14F-4D97-AF65-F5344CB8AC3E}">
        <p14:creationId xmlns:p14="http://schemas.microsoft.com/office/powerpoint/2010/main" val="29632164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C463C-FF54-854E-464C-2596DB841DF0}"/>
              </a:ext>
            </a:extLst>
          </p:cNvPr>
          <p:cNvSpPr>
            <a:spLocks noGrp="1"/>
          </p:cNvSpPr>
          <p:nvPr>
            <p:ph type="title"/>
          </p:nvPr>
        </p:nvSpPr>
        <p:spPr/>
        <p:txBody>
          <a:bodyPr/>
          <a:lstStyle/>
          <a:p>
            <a:r>
              <a:rPr lang="de-DE" dirty="0"/>
              <a:t>Enantiomere und Diastereomere</a:t>
            </a:r>
          </a:p>
        </p:txBody>
      </p:sp>
      <p:sp>
        <p:nvSpPr>
          <p:cNvPr id="4" name="Datumsplatzhalter 3">
            <a:extLst>
              <a:ext uri="{FF2B5EF4-FFF2-40B4-BE49-F238E27FC236}">
                <a16:creationId xmlns:a16="http://schemas.microsoft.com/office/drawing/2014/main" id="{1C7378BD-8CB7-7FB3-5530-2A6CAB53A5A2}"/>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4200E7E-17C8-4D0E-F492-1005E7AE61F4}"/>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F6C5FA6E-59CB-4B31-F2E4-FCDBE43FBC04}"/>
              </a:ext>
            </a:extLst>
          </p:cNvPr>
          <p:cNvSpPr>
            <a:spLocks noGrp="1"/>
          </p:cNvSpPr>
          <p:nvPr>
            <p:ph type="sldNum" sz="quarter" idx="16"/>
          </p:nvPr>
        </p:nvSpPr>
        <p:spPr/>
        <p:txBody>
          <a:bodyPr/>
          <a:lstStyle/>
          <a:p>
            <a:fld id="{C705F5F1-9457-49D1-866F-BB23D9D6F52D}" type="slidenum">
              <a:rPr lang="de-DE" altLang="de-DE" smtClean="0"/>
              <a:pPr/>
              <a:t>134</a:t>
            </a:fld>
            <a:endParaRPr lang="de-DE" altLang="de-DE"/>
          </a:p>
        </p:txBody>
      </p:sp>
      <p:pic>
        <p:nvPicPr>
          <p:cNvPr id="8" name="Grafik 7">
            <a:extLst>
              <a:ext uri="{FF2B5EF4-FFF2-40B4-BE49-F238E27FC236}">
                <a16:creationId xmlns:a16="http://schemas.microsoft.com/office/drawing/2014/main" id="{603AEACD-85B0-81B4-58EF-3A248F809165}"/>
              </a:ext>
            </a:extLst>
          </p:cNvPr>
          <p:cNvPicPr>
            <a:picLocks noChangeAspect="1"/>
          </p:cNvPicPr>
          <p:nvPr/>
        </p:nvPicPr>
        <p:blipFill rotWithShape="1">
          <a:blip r:embed="rId2"/>
          <a:srcRect l="10049" t="30270" r="10904" b="29910"/>
          <a:stretch/>
        </p:blipFill>
        <p:spPr>
          <a:xfrm>
            <a:off x="2119596" y="836712"/>
            <a:ext cx="7952808" cy="5184576"/>
          </a:xfrm>
          <a:prstGeom prst="rect">
            <a:avLst/>
          </a:prstGeom>
        </p:spPr>
      </p:pic>
      <p:sp>
        <p:nvSpPr>
          <p:cNvPr id="9" name="Textfeld 8">
            <a:extLst>
              <a:ext uri="{FF2B5EF4-FFF2-40B4-BE49-F238E27FC236}">
                <a16:creationId xmlns:a16="http://schemas.microsoft.com/office/drawing/2014/main" id="{383B3BDF-C09F-40CC-B272-4C30B823BCF0}"/>
              </a:ext>
            </a:extLst>
          </p:cNvPr>
          <p:cNvSpPr txBox="1"/>
          <p:nvPr/>
        </p:nvSpPr>
        <p:spPr>
          <a:xfrm>
            <a:off x="4763901" y="6021288"/>
            <a:ext cx="269779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Beyer/Walter </a:t>
            </a:r>
            <a:r>
              <a:rPr lang="de-DE" sz="700" i="1" dirty="0">
                <a:solidFill>
                  <a:schemeClr val="bg1">
                    <a:lumMod val="50000"/>
                  </a:schemeClr>
                </a:solidFill>
                <a:latin typeface="Avenir Next LT Pro" panose="020B0504020202020204" pitchFamily="34" charset="77"/>
              </a:rPr>
              <a:t>Organische Chemie;</a:t>
            </a:r>
            <a:r>
              <a:rPr lang="de-DE" sz="700" dirty="0">
                <a:solidFill>
                  <a:schemeClr val="bg1">
                    <a:lumMod val="50000"/>
                  </a:schemeClr>
                </a:solidFill>
                <a:latin typeface="Avenir Next LT Pro" panose="020B0504020202020204" pitchFamily="34" charset="77"/>
              </a:rPr>
              <a:t> Hirzel Verlag, 25. Auflage</a:t>
            </a:r>
          </a:p>
        </p:txBody>
      </p:sp>
      <p:pic>
        <p:nvPicPr>
          <p:cNvPr id="10" name="Grafik 9">
            <a:extLst>
              <a:ext uri="{FF2B5EF4-FFF2-40B4-BE49-F238E27FC236}">
                <a16:creationId xmlns:a16="http://schemas.microsoft.com/office/drawing/2014/main" id="{F976F85B-2054-1B00-20A6-69A5AF6FC45D}"/>
              </a:ext>
            </a:extLst>
          </p:cNvPr>
          <p:cNvPicPr>
            <a:picLocks noChangeAspect="1"/>
          </p:cNvPicPr>
          <p:nvPr/>
        </p:nvPicPr>
        <p:blipFill rotWithShape="1">
          <a:blip r:embed="rId2"/>
          <a:srcRect l="23563" t="43742" r="64348" b="54337"/>
          <a:stretch/>
        </p:blipFill>
        <p:spPr>
          <a:xfrm>
            <a:off x="3476445" y="4494363"/>
            <a:ext cx="1216325" cy="250166"/>
          </a:xfrm>
          <a:prstGeom prst="rect">
            <a:avLst/>
          </a:prstGeom>
        </p:spPr>
      </p:pic>
      <p:sp>
        <p:nvSpPr>
          <p:cNvPr id="11" name="Textfeld 10">
            <a:extLst>
              <a:ext uri="{FF2B5EF4-FFF2-40B4-BE49-F238E27FC236}">
                <a16:creationId xmlns:a16="http://schemas.microsoft.com/office/drawing/2014/main" id="{DAE1B8D3-1097-ADED-8690-4786DB20EF9C}"/>
              </a:ext>
            </a:extLst>
          </p:cNvPr>
          <p:cNvSpPr txBox="1"/>
          <p:nvPr/>
        </p:nvSpPr>
        <p:spPr>
          <a:xfrm>
            <a:off x="7071696" y="4404610"/>
            <a:ext cx="1539742" cy="300082"/>
          </a:xfrm>
          <a:prstGeom prst="rect">
            <a:avLst/>
          </a:prstGeom>
          <a:noFill/>
        </p:spPr>
        <p:txBody>
          <a:bodyPr wrap="square" rtlCol="0">
            <a:spAutoFit/>
          </a:bodyPr>
          <a:lstStyle/>
          <a:p>
            <a:r>
              <a:rPr lang="de-DE" sz="1350" dirty="0">
                <a:solidFill>
                  <a:schemeClr val="accent6"/>
                </a:solidFill>
                <a:latin typeface="Avenir Next LT Pro" panose="020B0504020202020204" pitchFamily="34" charset="77"/>
              </a:rPr>
              <a:t>deckungsgleich</a:t>
            </a:r>
          </a:p>
        </p:txBody>
      </p:sp>
    </p:spTree>
    <p:extLst>
      <p:ext uri="{BB962C8B-B14F-4D97-AF65-F5344CB8AC3E}">
        <p14:creationId xmlns:p14="http://schemas.microsoft.com/office/powerpoint/2010/main" val="1319128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B2253-354C-2149-9F3E-50A033E26AF1}"/>
              </a:ext>
            </a:extLst>
          </p:cNvPr>
          <p:cNvSpPr>
            <a:spLocks noGrp="1"/>
          </p:cNvSpPr>
          <p:nvPr>
            <p:ph type="title"/>
          </p:nvPr>
        </p:nvSpPr>
        <p:spPr/>
        <p:txBody>
          <a:bodyPr/>
          <a:lstStyle/>
          <a:p>
            <a:r>
              <a:rPr lang="de-DE" dirty="0"/>
              <a:t>Fischer - Projektion</a:t>
            </a:r>
          </a:p>
        </p:txBody>
      </p:sp>
      <p:sp>
        <p:nvSpPr>
          <p:cNvPr id="3" name="Inhaltsplatzhalter 2">
            <a:extLst>
              <a:ext uri="{FF2B5EF4-FFF2-40B4-BE49-F238E27FC236}">
                <a16:creationId xmlns:a16="http://schemas.microsoft.com/office/drawing/2014/main" id="{2FFF3E63-58CF-E44E-B41C-5A1C03CECBD5}"/>
              </a:ext>
            </a:extLst>
          </p:cNvPr>
          <p:cNvSpPr>
            <a:spLocks noGrp="1"/>
          </p:cNvSpPr>
          <p:nvPr>
            <p:ph type="body" sz="quarter" idx="13"/>
          </p:nvPr>
        </p:nvSpPr>
        <p:spPr/>
        <p:txBody>
          <a:bodyPr/>
          <a:lstStyle/>
          <a:p>
            <a:r>
              <a:rPr lang="de-DE" dirty="0"/>
              <a:t>Die </a:t>
            </a:r>
            <a:r>
              <a:rPr lang="de-DE" b="1" dirty="0"/>
              <a:t>Fischer – Projektion</a:t>
            </a:r>
            <a:r>
              <a:rPr lang="de-DE" dirty="0"/>
              <a:t> ist eine mögliche Darstellungsweise für (lineare) </a:t>
            </a:r>
            <a:r>
              <a:rPr lang="de-DE" b="1" dirty="0" err="1"/>
              <a:t>chirale</a:t>
            </a:r>
            <a:r>
              <a:rPr lang="de-DE" dirty="0"/>
              <a:t> Moleküle; vor allem</a:t>
            </a:r>
            <a:r>
              <a:rPr lang="de-DE" b="1" dirty="0"/>
              <a:t> Zucker </a:t>
            </a:r>
            <a:r>
              <a:rPr lang="de-DE" dirty="0"/>
              <a:t>und </a:t>
            </a:r>
            <a:r>
              <a:rPr lang="de-DE" b="1" dirty="0"/>
              <a:t>Aminosäuren</a:t>
            </a:r>
            <a:r>
              <a:rPr lang="de-DE" dirty="0"/>
              <a:t> werden in der Fischer – Projektion dargestellt.</a:t>
            </a:r>
          </a:p>
          <a:p>
            <a:r>
              <a:rPr lang="de-DE" dirty="0"/>
              <a:t>Das </a:t>
            </a:r>
            <a:r>
              <a:rPr lang="de-DE" b="1" dirty="0"/>
              <a:t>höchstoxidierte </a:t>
            </a:r>
            <a:r>
              <a:rPr lang="de-DE" dirty="0"/>
              <a:t>Kohlenstoffatom ist immer </a:t>
            </a:r>
            <a:r>
              <a:rPr lang="de-DE" b="1" dirty="0"/>
              <a:t>oben</a:t>
            </a:r>
            <a:r>
              <a:rPr lang="de-DE" dirty="0"/>
              <a:t>. </a:t>
            </a:r>
          </a:p>
          <a:p>
            <a:r>
              <a:rPr lang="de-DE" dirty="0"/>
              <a:t>Das </a:t>
            </a:r>
            <a:r>
              <a:rPr lang="de-DE" b="1" dirty="0"/>
              <a:t>Kohlenstoffrückgrat </a:t>
            </a:r>
            <a:r>
              <a:rPr lang="de-DE" dirty="0"/>
              <a:t>wird als </a:t>
            </a:r>
            <a:r>
              <a:rPr lang="de-DE" b="1" dirty="0"/>
              <a:t>vertikale Linie </a:t>
            </a:r>
            <a:r>
              <a:rPr lang="de-DE" dirty="0"/>
              <a:t>dargestellt.</a:t>
            </a:r>
          </a:p>
          <a:p>
            <a:r>
              <a:rPr lang="de-DE" dirty="0"/>
              <a:t>Jedes </a:t>
            </a:r>
            <a:r>
              <a:rPr lang="de-DE" b="1" dirty="0"/>
              <a:t>Stereozentrum</a:t>
            </a:r>
            <a:r>
              <a:rPr lang="de-DE" dirty="0"/>
              <a:t> wird als </a:t>
            </a:r>
            <a:r>
              <a:rPr lang="de-DE" b="1" dirty="0"/>
              <a:t>Kreuzung</a:t>
            </a:r>
            <a:r>
              <a:rPr lang="de-DE" dirty="0"/>
              <a:t> dargestellt.</a:t>
            </a:r>
          </a:p>
          <a:p>
            <a:r>
              <a:rPr lang="de-DE" dirty="0"/>
              <a:t>Ausgehend von einem Kreuzungspunkt weisen die horizontalen Bindungen </a:t>
            </a:r>
            <a:r>
              <a:rPr lang="de-DE" b="1" dirty="0"/>
              <a:t>nach vorne</a:t>
            </a:r>
            <a:r>
              <a:rPr lang="de-DE" dirty="0"/>
              <a:t> (aus der Papierebene heraus), die vertikalen Bindungen weisen </a:t>
            </a:r>
            <a:r>
              <a:rPr lang="de-DE" b="1" dirty="0"/>
              <a:t>nach hinten </a:t>
            </a:r>
            <a:r>
              <a:rPr lang="de-DE" dirty="0"/>
              <a:t>(in die Papierebene hinein).</a:t>
            </a:r>
          </a:p>
          <a:p>
            <a:endParaRPr lang="de-DE" dirty="0"/>
          </a:p>
          <a:p>
            <a:endParaRPr lang="de-DE" dirty="0"/>
          </a:p>
          <a:p>
            <a:endParaRPr lang="de-DE" dirty="0"/>
          </a:p>
          <a:p>
            <a:endParaRPr lang="de-DE" dirty="0"/>
          </a:p>
          <a:p>
            <a:endParaRPr lang="de-DE" dirty="0"/>
          </a:p>
          <a:p>
            <a:endParaRPr lang="de-DE" dirty="0"/>
          </a:p>
          <a:p>
            <a:r>
              <a:rPr lang="de-DE" dirty="0"/>
              <a:t>Moleküle dürfen nicht um ihre eigene Achse </a:t>
            </a:r>
            <a:r>
              <a:rPr lang="de-DE" b="1" dirty="0"/>
              <a:t>gedreht</a:t>
            </a:r>
            <a:r>
              <a:rPr lang="de-DE" dirty="0"/>
              <a:t> werden, sonst würde das </a:t>
            </a:r>
            <a:r>
              <a:rPr lang="de-DE" b="1" dirty="0"/>
              <a:t>Enantiomer</a:t>
            </a:r>
            <a:r>
              <a:rPr lang="de-DE" dirty="0"/>
              <a:t> abgebildet.</a:t>
            </a:r>
          </a:p>
          <a:p>
            <a:r>
              <a:rPr lang="de-DE" dirty="0"/>
              <a:t>Die Fischer – Projektion verwendet die </a:t>
            </a:r>
            <a:r>
              <a:rPr lang="de-DE" b="1" dirty="0"/>
              <a:t>D / L – Nomenklatur</a:t>
            </a:r>
            <a:r>
              <a:rPr lang="de-DE" dirty="0"/>
              <a:t>. Dazu wird das am weitesten vom höchstoxidierten Zentrum entfernte Stereozentrum betrachtet. </a:t>
            </a:r>
          </a:p>
          <a:p>
            <a:r>
              <a:rPr lang="de-DE" dirty="0"/>
              <a:t>Weist der höher priorisierte Substituent nach </a:t>
            </a:r>
            <a:r>
              <a:rPr lang="de-DE" b="1" dirty="0"/>
              <a:t>links</a:t>
            </a:r>
            <a:r>
              <a:rPr lang="de-DE" dirty="0"/>
              <a:t>, entspricht das der </a:t>
            </a:r>
            <a:r>
              <a:rPr lang="de-DE" b="1" dirty="0"/>
              <a:t>L – Konfiguration </a:t>
            </a:r>
            <a:r>
              <a:rPr lang="de-DE" dirty="0"/>
              <a:t>(</a:t>
            </a:r>
            <a:r>
              <a:rPr lang="de-DE" dirty="0" err="1"/>
              <a:t>levis</a:t>
            </a:r>
            <a:r>
              <a:rPr lang="de-DE" dirty="0"/>
              <a:t> = links)</a:t>
            </a:r>
          </a:p>
          <a:p>
            <a:r>
              <a:rPr lang="de-DE" dirty="0"/>
              <a:t>Weist der höher priorisierte Substituent nach </a:t>
            </a:r>
            <a:r>
              <a:rPr lang="de-DE" b="1" dirty="0"/>
              <a:t>rechts</a:t>
            </a:r>
            <a:r>
              <a:rPr lang="de-DE" dirty="0"/>
              <a:t>, entspricht das der </a:t>
            </a:r>
            <a:r>
              <a:rPr lang="de-DE" b="1" dirty="0"/>
              <a:t>D – Konfiguration </a:t>
            </a:r>
            <a:r>
              <a:rPr lang="de-DE" dirty="0"/>
              <a:t>(</a:t>
            </a:r>
            <a:r>
              <a:rPr lang="de-DE" dirty="0" err="1"/>
              <a:t>dexter</a:t>
            </a:r>
            <a:r>
              <a:rPr lang="de-DE" dirty="0"/>
              <a:t> = rechts)</a:t>
            </a:r>
          </a:p>
          <a:p>
            <a:r>
              <a:rPr lang="de-DE" dirty="0"/>
              <a:t>Bei Aminosäuren wird die Stellung der </a:t>
            </a:r>
            <a:r>
              <a:rPr lang="de-DE" b="1" dirty="0"/>
              <a:t>Aminogruppe </a:t>
            </a:r>
            <a:r>
              <a:rPr lang="de-DE" dirty="0"/>
              <a:t>beurteilt.</a:t>
            </a:r>
          </a:p>
          <a:p>
            <a:r>
              <a:rPr lang="de-DE" dirty="0"/>
              <a:t>Physiologisch vorkommende Zucker sind D – Zucker</a:t>
            </a:r>
          </a:p>
          <a:p>
            <a:r>
              <a:rPr lang="de-DE" dirty="0"/>
              <a:t>Physiologisch vorkommende Aminosäuren sind L – Aminosäuren</a:t>
            </a:r>
          </a:p>
          <a:p>
            <a:r>
              <a:rPr lang="de-DE" dirty="0"/>
              <a:t>Diese Regeln gelten nicht für </a:t>
            </a:r>
            <a:r>
              <a:rPr lang="de-DE" b="1" dirty="0"/>
              <a:t>Prokaryonten</a:t>
            </a:r>
            <a:endParaRPr lang="de-DE" dirty="0"/>
          </a:p>
        </p:txBody>
      </p:sp>
      <p:sp>
        <p:nvSpPr>
          <p:cNvPr id="10" name="Datumsplatzhalter 9">
            <a:extLst>
              <a:ext uri="{FF2B5EF4-FFF2-40B4-BE49-F238E27FC236}">
                <a16:creationId xmlns:a16="http://schemas.microsoft.com/office/drawing/2014/main" id="{83402369-C585-692D-AD6F-412F518F36BE}"/>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0502A0B-5221-46F8-EEA4-2DD8959697E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6C3D97C3-C2AE-27BE-AF78-3B615AF30AE9}"/>
              </a:ext>
            </a:extLst>
          </p:cNvPr>
          <p:cNvSpPr>
            <a:spLocks noGrp="1"/>
          </p:cNvSpPr>
          <p:nvPr>
            <p:ph type="sldNum" sz="quarter" idx="16"/>
          </p:nvPr>
        </p:nvSpPr>
        <p:spPr/>
        <p:txBody>
          <a:bodyPr/>
          <a:lstStyle/>
          <a:p>
            <a:fld id="{6FBDD224-CFE5-420E-A51B-C49F1872CE04}" type="slidenum">
              <a:rPr lang="de-DE" altLang="de-DE" smtClean="0"/>
              <a:pPr/>
              <a:t>135</a:t>
            </a:fld>
            <a:endParaRPr lang="de-DE" altLang="de-DE"/>
          </a:p>
        </p:txBody>
      </p:sp>
      <p:pic>
        <p:nvPicPr>
          <p:cNvPr id="7" name="Grafik 6">
            <a:extLst>
              <a:ext uri="{FF2B5EF4-FFF2-40B4-BE49-F238E27FC236}">
                <a16:creationId xmlns:a16="http://schemas.microsoft.com/office/drawing/2014/main" id="{30E4960E-B9A5-5B4B-91A7-0FD2C646B14D}"/>
              </a:ext>
            </a:extLst>
          </p:cNvPr>
          <p:cNvPicPr>
            <a:picLocks noChangeAspect="1"/>
          </p:cNvPicPr>
          <p:nvPr/>
        </p:nvPicPr>
        <p:blipFill>
          <a:blip r:embed="rId2"/>
          <a:stretch>
            <a:fillRect/>
          </a:stretch>
        </p:blipFill>
        <p:spPr>
          <a:xfrm>
            <a:off x="2495600" y="2802828"/>
            <a:ext cx="3240360" cy="1115043"/>
          </a:xfrm>
          <a:prstGeom prst="rect">
            <a:avLst/>
          </a:prstGeom>
        </p:spPr>
      </p:pic>
      <p:pic>
        <p:nvPicPr>
          <p:cNvPr id="9" name="Grafik 8" descr="Ein Bild, das Text, Uhr, Messanzeige enthält.&#10;&#10;Automatisch generierte Beschreibung">
            <a:extLst>
              <a:ext uri="{FF2B5EF4-FFF2-40B4-BE49-F238E27FC236}">
                <a16:creationId xmlns:a16="http://schemas.microsoft.com/office/drawing/2014/main" id="{A2D70DC2-F28B-B34E-88E4-6EEBF85DCB36}"/>
              </a:ext>
            </a:extLst>
          </p:cNvPr>
          <p:cNvPicPr>
            <a:picLocks noChangeAspect="1"/>
          </p:cNvPicPr>
          <p:nvPr/>
        </p:nvPicPr>
        <p:blipFill>
          <a:blip r:embed="rId3"/>
          <a:stretch>
            <a:fillRect/>
          </a:stretch>
        </p:blipFill>
        <p:spPr>
          <a:xfrm>
            <a:off x="6312024" y="2802827"/>
            <a:ext cx="2586012" cy="1252346"/>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8B417056-BE42-4846-81DB-107A4BB7380F}"/>
              </a:ext>
            </a:extLst>
          </p:cNvPr>
          <p:cNvPicPr>
            <a:picLocks noChangeAspect="1"/>
          </p:cNvPicPr>
          <p:nvPr/>
        </p:nvPicPr>
        <p:blipFill>
          <a:blip r:embed="rId4"/>
          <a:stretch>
            <a:fillRect/>
          </a:stretch>
        </p:blipFill>
        <p:spPr>
          <a:xfrm>
            <a:off x="8082597" y="5387730"/>
            <a:ext cx="3666490" cy="1008112"/>
          </a:xfrm>
          <a:prstGeom prst="rect">
            <a:avLst/>
          </a:prstGeom>
        </p:spPr>
      </p:pic>
    </p:spTree>
    <p:extLst>
      <p:ext uri="{BB962C8B-B14F-4D97-AF65-F5344CB8AC3E}">
        <p14:creationId xmlns:p14="http://schemas.microsoft.com/office/powerpoint/2010/main" val="17158400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3BCA5-9179-1447-830A-8BF81B930A4A}"/>
              </a:ext>
            </a:extLst>
          </p:cNvPr>
          <p:cNvSpPr>
            <a:spLocks noGrp="1"/>
          </p:cNvSpPr>
          <p:nvPr>
            <p:ph type="title"/>
          </p:nvPr>
        </p:nvSpPr>
        <p:spPr/>
        <p:txBody>
          <a:bodyPr/>
          <a:lstStyle/>
          <a:p>
            <a:r>
              <a:rPr lang="de-DE" dirty="0" err="1"/>
              <a:t>Epimere</a:t>
            </a:r>
            <a:endParaRPr lang="de-DE" dirty="0"/>
          </a:p>
        </p:txBody>
      </p:sp>
      <p:sp>
        <p:nvSpPr>
          <p:cNvPr id="3" name="Inhaltsplatzhalter 2">
            <a:extLst>
              <a:ext uri="{FF2B5EF4-FFF2-40B4-BE49-F238E27FC236}">
                <a16:creationId xmlns:a16="http://schemas.microsoft.com/office/drawing/2014/main" id="{193EF2BF-EC69-1C45-A45C-D53AF6767014}"/>
              </a:ext>
            </a:extLst>
          </p:cNvPr>
          <p:cNvSpPr>
            <a:spLocks noGrp="1"/>
          </p:cNvSpPr>
          <p:nvPr>
            <p:ph type="body" sz="quarter" idx="13"/>
          </p:nvPr>
        </p:nvSpPr>
        <p:spPr/>
        <p:txBody>
          <a:bodyPr/>
          <a:lstStyle/>
          <a:p>
            <a:r>
              <a:rPr lang="de-DE" b="1" dirty="0" err="1"/>
              <a:t>Epimere</a:t>
            </a:r>
            <a:r>
              <a:rPr lang="de-DE" dirty="0"/>
              <a:t> sind </a:t>
            </a:r>
            <a:r>
              <a:rPr lang="de-DE" b="1" dirty="0"/>
              <a:t>Diastereomere</a:t>
            </a:r>
            <a:r>
              <a:rPr lang="de-DE" dirty="0"/>
              <a:t>, die sich in </a:t>
            </a:r>
            <a:r>
              <a:rPr lang="de-DE" b="1" dirty="0"/>
              <a:t>genau einem Stereozentrum unterscheiden</a:t>
            </a:r>
            <a:r>
              <a:rPr lang="de-DE" dirty="0"/>
              <a:t>.</a:t>
            </a:r>
          </a:p>
          <a:p>
            <a:r>
              <a:rPr lang="de-DE" dirty="0"/>
              <a:t>Der Begriff findet vor allem in der Zuckerchemie Bedeutung</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sz="1200" dirty="0"/>
              <a:t>D</a:t>
            </a:r>
            <a:r>
              <a:rPr lang="de-DE" dirty="0"/>
              <a:t> – Mannose und </a:t>
            </a:r>
            <a:r>
              <a:rPr lang="de-DE" sz="1200" dirty="0"/>
              <a:t>D</a:t>
            </a:r>
            <a:r>
              <a:rPr lang="de-DE" dirty="0"/>
              <a:t> – Galactose sind jeweils </a:t>
            </a:r>
            <a:r>
              <a:rPr lang="de-DE" dirty="0" err="1"/>
              <a:t>Epimere</a:t>
            </a:r>
            <a:r>
              <a:rPr lang="de-DE" dirty="0"/>
              <a:t> zur </a:t>
            </a:r>
            <a:r>
              <a:rPr lang="de-DE" sz="1200" dirty="0"/>
              <a:t>D</a:t>
            </a:r>
            <a:r>
              <a:rPr lang="de-DE" dirty="0"/>
              <a:t> – Glucose. Mannose und Galactosen sind zueinander jedoch diastereomer.</a:t>
            </a:r>
          </a:p>
          <a:p>
            <a:endParaRPr lang="de-DE" dirty="0"/>
          </a:p>
        </p:txBody>
      </p:sp>
      <p:sp>
        <p:nvSpPr>
          <p:cNvPr id="9" name="Datumsplatzhalter 8">
            <a:extLst>
              <a:ext uri="{FF2B5EF4-FFF2-40B4-BE49-F238E27FC236}">
                <a16:creationId xmlns:a16="http://schemas.microsoft.com/office/drawing/2014/main" id="{54D2E8BC-72A9-31C3-AFF3-1282B9041537}"/>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36002F3-1538-FC0F-B3EE-0872B9584C6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1463DA47-A1B9-28D4-02B6-48925F1B2D86}"/>
              </a:ext>
            </a:extLst>
          </p:cNvPr>
          <p:cNvSpPr>
            <a:spLocks noGrp="1"/>
          </p:cNvSpPr>
          <p:nvPr>
            <p:ph type="sldNum" sz="quarter" idx="16"/>
          </p:nvPr>
        </p:nvSpPr>
        <p:spPr/>
        <p:txBody>
          <a:bodyPr/>
          <a:lstStyle/>
          <a:p>
            <a:fld id="{6FBDD224-CFE5-420E-A51B-C49F1872CE04}" type="slidenum">
              <a:rPr lang="de-DE" altLang="de-DE" smtClean="0"/>
              <a:pPr/>
              <a:t>136</a:t>
            </a:fld>
            <a:endParaRPr lang="de-DE" altLang="de-DE"/>
          </a:p>
        </p:txBody>
      </p:sp>
      <p:pic>
        <p:nvPicPr>
          <p:cNvPr id="6" name="Grafik 5">
            <a:extLst>
              <a:ext uri="{FF2B5EF4-FFF2-40B4-BE49-F238E27FC236}">
                <a16:creationId xmlns:a16="http://schemas.microsoft.com/office/drawing/2014/main" id="{E1640728-7845-34FF-F2B0-48B18168E7D2}"/>
              </a:ext>
            </a:extLst>
          </p:cNvPr>
          <p:cNvPicPr>
            <a:picLocks noChangeAspect="1"/>
          </p:cNvPicPr>
          <p:nvPr/>
        </p:nvPicPr>
        <p:blipFill>
          <a:blip r:embed="rId2"/>
          <a:stretch>
            <a:fillRect/>
          </a:stretch>
        </p:blipFill>
        <p:spPr>
          <a:xfrm>
            <a:off x="3110630" y="1849362"/>
            <a:ext cx="5970740" cy="3159276"/>
          </a:xfrm>
          <a:prstGeom prst="rect">
            <a:avLst/>
          </a:prstGeom>
        </p:spPr>
      </p:pic>
    </p:spTree>
    <p:extLst>
      <p:ext uri="{BB962C8B-B14F-4D97-AF65-F5344CB8AC3E}">
        <p14:creationId xmlns:p14="http://schemas.microsoft.com/office/powerpoint/2010/main" val="14922586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7EC320-317F-9136-74D0-A9136B65C84F}"/>
              </a:ext>
            </a:extLst>
          </p:cNvPr>
          <p:cNvSpPr>
            <a:spLocks noGrp="1"/>
          </p:cNvSpPr>
          <p:nvPr>
            <p:ph type="title"/>
          </p:nvPr>
        </p:nvSpPr>
        <p:spPr/>
        <p:txBody>
          <a:bodyPr/>
          <a:lstStyle/>
          <a:p>
            <a:r>
              <a:rPr lang="de-DE" dirty="0"/>
              <a:t>Aromaten</a:t>
            </a:r>
          </a:p>
        </p:txBody>
      </p:sp>
      <p:sp>
        <p:nvSpPr>
          <p:cNvPr id="3" name="Textplatzhalter 2">
            <a:extLst>
              <a:ext uri="{FF2B5EF4-FFF2-40B4-BE49-F238E27FC236}">
                <a16:creationId xmlns:a16="http://schemas.microsoft.com/office/drawing/2014/main" id="{3AA593EA-2CF4-70F3-1681-26DEE38D26A8}"/>
              </a:ext>
            </a:extLst>
          </p:cNvPr>
          <p:cNvSpPr>
            <a:spLocks noGrp="1"/>
          </p:cNvSpPr>
          <p:nvPr>
            <p:ph type="body" idx="1"/>
          </p:nvPr>
        </p:nvSpPr>
        <p:spPr/>
        <p:txBody>
          <a:bodyPr/>
          <a:lstStyle/>
          <a:p>
            <a:r>
              <a:rPr lang="de-DE" dirty="0"/>
              <a:t>Mesomerie, Aromatizität</a:t>
            </a:r>
          </a:p>
        </p:txBody>
      </p:sp>
      <p:sp>
        <p:nvSpPr>
          <p:cNvPr id="4" name="Datumsplatzhalter 3">
            <a:extLst>
              <a:ext uri="{FF2B5EF4-FFF2-40B4-BE49-F238E27FC236}">
                <a16:creationId xmlns:a16="http://schemas.microsoft.com/office/drawing/2014/main" id="{85692807-060F-A508-A8EA-65D964536B9B}"/>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226EEE13-C34B-CD60-2962-0C1EA884896E}"/>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4F4D42C3-8257-722B-DECC-600CDD6CDFBC}"/>
              </a:ext>
            </a:extLst>
          </p:cNvPr>
          <p:cNvSpPr>
            <a:spLocks noGrp="1"/>
          </p:cNvSpPr>
          <p:nvPr>
            <p:ph type="sldNum" sz="quarter" idx="12"/>
          </p:nvPr>
        </p:nvSpPr>
        <p:spPr/>
        <p:txBody>
          <a:bodyPr/>
          <a:lstStyle/>
          <a:p>
            <a:fld id="{C705F5F1-9457-49D1-866F-BB23D9D6F52D}" type="slidenum">
              <a:rPr lang="de-DE" altLang="de-DE" smtClean="0"/>
              <a:pPr/>
              <a:t>137</a:t>
            </a:fld>
            <a:endParaRPr lang="de-DE" altLang="de-DE"/>
          </a:p>
        </p:txBody>
      </p:sp>
    </p:spTree>
    <p:extLst>
      <p:ext uri="{BB962C8B-B14F-4D97-AF65-F5344CB8AC3E}">
        <p14:creationId xmlns:p14="http://schemas.microsoft.com/office/powerpoint/2010/main" val="24829775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2C621-6EE0-0E42-BC4E-32A22199668A}"/>
              </a:ext>
            </a:extLst>
          </p:cNvPr>
          <p:cNvSpPr>
            <a:spLocks noGrp="1"/>
          </p:cNvSpPr>
          <p:nvPr>
            <p:ph type="title"/>
          </p:nvPr>
        </p:nvSpPr>
        <p:spPr/>
        <p:txBody>
          <a:bodyPr/>
          <a:lstStyle/>
          <a:p>
            <a:r>
              <a:rPr lang="de-DE" dirty="0" err="1"/>
              <a:t>Mesomerie</a:t>
            </a:r>
            <a:endParaRPr lang="de-DE" dirty="0"/>
          </a:p>
        </p:txBody>
      </p:sp>
      <p:sp>
        <p:nvSpPr>
          <p:cNvPr id="3" name="Inhaltsplatzhalter 2">
            <a:extLst>
              <a:ext uri="{FF2B5EF4-FFF2-40B4-BE49-F238E27FC236}">
                <a16:creationId xmlns:a16="http://schemas.microsoft.com/office/drawing/2014/main" id="{E5989BFC-5479-E34F-98C3-AD410FD55928}"/>
              </a:ext>
            </a:extLst>
          </p:cNvPr>
          <p:cNvSpPr>
            <a:spLocks noGrp="1"/>
          </p:cNvSpPr>
          <p:nvPr>
            <p:ph type="body" sz="quarter" idx="13"/>
          </p:nvPr>
        </p:nvSpPr>
        <p:spPr/>
        <p:txBody>
          <a:bodyPr/>
          <a:lstStyle/>
          <a:p>
            <a:r>
              <a:rPr lang="de-DE" dirty="0"/>
              <a:t>Oft entsprechen Moleküldarstellungen nicht der Realität, gerade </a:t>
            </a:r>
            <a:r>
              <a:rPr lang="de-DE" b="1" dirty="0"/>
              <a:t>konjugierte Doppelbindungen </a:t>
            </a:r>
            <a:r>
              <a:rPr lang="de-DE" dirty="0"/>
              <a:t>und Heteroatome mit </a:t>
            </a:r>
            <a:r>
              <a:rPr lang="de-DE" b="1" dirty="0"/>
              <a:t>freien Elektronenpaaren</a:t>
            </a:r>
            <a:r>
              <a:rPr lang="de-DE" dirty="0"/>
              <a:t> nehmen häufig an einer sogenannten </a:t>
            </a:r>
            <a:r>
              <a:rPr lang="de-DE" b="1" dirty="0"/>
              <a:t>Mesomerie </a:t>
            </a:r>
            <a:r>
              <a:rPr lang="de-DE" dirty="0"/>
              <a:t>teil.</a:t>
            </a:r>
          </a:p>
          <a:p>
            <a:r>
              <a:rPr lang="de-DE" dirty="0"/>
              <a:t>Die </a:t>
            </a:r>
            <a:r>
              <a:rPr lang="de-DE" b="1" dirty="0"/>
              <a:t>Ladungen</a:t>
            </a:r>
            <a:r>
              <a:rPr lang="de-DE" dirty="0"/>
              <a:t> sind dann</a:t>
            </a:r>
            <a:r>
              <a:rPr lang="de-DE" b="1" dirty="0"/>
              <a:t> </a:t>
            </a:r>
            <a:r>
              <a:rPr lang="de-DE" b="1" dirty="0" err="1"/>
              <a:t>delokalisiert</a:t>
            </a:r>
            <a:r>
              <a:rPr lang="de-DE" dirty="0"/>
              <a:t>, das heißt, sie sind nicht (nur) dort, wo sie eingezeichnet werden.</a:t>
            </a:r>
          </a:p>
          <a:p>
            <a:r>
              <a:rPr lang="de-DE" dirty="0"/>
              <a:t>Es können </a:t>
            </a:r>
            <a:r>
              <a:rPr lang="de-DE" b="1" dirty="0"/>
              <a:t>mesomere Grenzstrukturen</a:t>
            </a:r>
            <a:r>
              <a:rPr lang="de-DE" dirty="0"/>
              <a:t> formuliert werden, die jeweils </a:t>
            </a:r>
            <a:r>
              <a:rPr lang="de-DE" b="1" dirty="0"/>
              <a:t>Extremfälle </a:t>
            </a:r>
            <a:r>
              <a:rPr lang="de-DE" dirty="0"/>
              <a:t>darstellen. Jede mesomere Grenzstrukturen sind </a:t>
            </a:r>
            <a:r>
              <a:rPr lang="de-DE" b="1" dirty="0"/>
              <a:t>keine</a:t>
            </a:r>
            <a:r>
              <a:rPr lang="de-DE" dirty="0"/>
              <a:t> </a:t>
            </a:r>
            <a:r>
              <a:rPr lang="de-DE" b="1" dirty="0"/>
              <a:t>Gleichgewichte</a:t>
            </a:r>
            <a:r>
              <a:rPr lang="de-DE" dirty="0"/>
              <a:t>, sie sind </a:t>
            </a:r>
            <a:r>
              <a:rPr lang="de-DE" b="1" dirty="0"/>
              <a:t>alle gleichzeitig wahr</a:t>
            </a:r>
            <a:r>
              <a:rPr lang="de-DE" dirty="0"/>
              <a:t>.</a:t>
            </a:r>
          </a:p>
          <a:p>
            <a:r>
              <a:rPr lang="de-DE" dirty="0"/>
              <a:t>Die Grenzstrukturen einer Verbindung können durch </a:t>
            </a:r>
            <a:r>
              <a:rPr lang="de-DE" b="1" dirty="0"/>
              <a:t>Umklappen </a:t>
            </a:r>
            <a:r>
              <a:rPr lang="de-DE" dirty="0"/>
              <a:t>von </a:t>
            </a:r>
            <a:r>
              <a:rPr lang="de-DE" b="1" dirty="0"/>
              <a:t>Elektronenpaaren</a:t>
            </a:r>
            <a:r>
              <a:rPr lang="de-DE" dirty="0"/>
              <a:t> herausgefunden werden. Sie werden mit Doppelpfeil in eckigen Klammern dargestellt.</a:t>
            </a:r>
          </a:p>
          <a:p>
            <a:r>
              <a:rPr lang="de-DE" dirty="0"/>
              <a:t>Nicht alle Grenzstrukturen sind </a:t>
            </a:r>
            <a:r>
              <a:rPr lang="de-DE" b="1" dirty="0"/>
              <a:t>gleichwertig</a:t>
            </a:r>
            <a:r>
              <a:rPr lang="de-DE" dirty="0"/>
              <a:t>, je </a:t>
            </a:r>
            <a:r>
              <a:rPr lang="de-DE" b="1" dirty="0"/>
              <a:t>weniger gleiche Ladungen </a:t>
            </a:r>
            <a:r>
              <a:rPr lang="de-DE" dirty="0"/>
              <a:t>vorhanden sind und je weiter diese voneinander entfernt sind, desto größer der </a:t>
            </a:r>
            <a:r>
              <a:rPr lang="de-DE" b="1" dirty="0"/>
              <a:t>Anteil </a:t>
            </a:r>
            <a:r>
              <a:rPr lang="de-DE" dirty="0"/>
              <a:t>einer Grenzstruktur an der Realität.</a:t>
            </a:r>
          </a:p>
          <a:p>
            <a:r>
              <a:rPr lang="de-DE" dirty="0"/>
              <a:t>Je </a:t>
            </a:r>
            <a:r>
              <a:rPr lang="de-DE" b="1" dirty="0"/>
              <a:t>mehr Grenzstrukturen </a:t>
            </a:r>
            <a:r>
              <a:rPr lang="de-DE" dirty="0"/>
              <a:t>für eine Verbindung gezeichnet werden können, desto </a:t>
            </a:r>
            <a:r>
              <a:rPr lang="de-DE" b="1" dirty="0"/>
              <a:t>stabiler </a:t>
            </a:r>
            <a:r>
              <a:rPr lang="de-DE" dirty="0"/>
              <a:t>ist sie.</a:t>
            </a:r>
          </a:p>
          <a:p>
            <a:r>
              <a:rPr lang="de-DE" dirty="0"/>
              <a:t>Es muss unterschieden werden von</a:t>
            </a:r>
            <a:r>
              <a:rPr lang="de-DE" b="1" dirty="0"/>
              <a:t> Tautomerien</a:t>
            </a:r>
            <a:r>
              <a:rPr lang="de-DE" dirty="0"/>
              <a:t>, die </a:t>
            </a:r>
            <a:r>
              <a:rPr lang="de-DE" b="1" dirty="0"/>
              <a:t>Gleichgewichte</a:t>
            </a:r>
            <a:r>
              <a:rPr lang="de-DE" dirty="0"/>
              <a:t> zwischen zwei einzeln </a:t>
            </a:r>
            <a:r>
              <a:rPr lang="de-DE" b="1" dirty="0"/>
              <a:t>isolierbaren</a:t>
            </a:r>
            <a:r>
              <a:rPr lang="de-DE" dirty="0"/>
              <a:t> Strukturen darstellen</a:t>
            </a:r>
          </a:p>
        </p:txBody>
      </p:sp>
      <p:sp>
        <p:nvSpPr>
          <p:cNvPr id="10" name="Datumsplatzhalter 9">
            <a:extLst>
              <a:ext uri="{FF2B5EF4-FFF2-40B4-BE49-F238E27FC236}">
                <a16:creationId xmlns:a16="http://schemas.microsoft.com/office/drawing/2014/main" id="{71524B54-1D8C-280B-C679-82CF63D6BDD2}"/>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99CB0F29-2C34-E99E-514E-DB913A63E85F}"/>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80D27165-D5DA-170E-942C-F1D056C4FA2E}"/>
              </a:ext>
            </a:extLst>
          </p:cNvPr>
          <p:cNvSpPr>
            <a:spLocks noGrp="1"/>
          </p:cNvSpPr>
          <p:nvPr>
            <p:ph type="sldNum" sz="quarter" idx="16"/>
          </p:nvPr>
        </p:nvSpPr>
        <p:spPr/>
        <p:txBody>
          <a:bodyPr/>
          <a:lstStyle/>
          <a:p>
            <a:fld id="{6FBDD224-CFE5-420E-A51B-C49F1872CE04}" type="slidenum">
              <a:rPr lang="de-DE" altLang="de-DE" smtClean="0"/>
              <a:pPr/>
              <a:t>138</a:t>
            </a:fld>
            <a:endParaRPr lang="de-DE" altLang="de-DE"/>
          </a:p>
        </p:txBody>
      </p:sp>
      <p:pic>
        <p:nvPicPr>
          <p:cNvPr id="8" name="Grafik 7">
            <a:extLst>
              <a:ext uri="{FF2B5EF4-FFF2-40B4-BE49-F238E27FC236}">
                <a16:creationId xmlns:a16="http://schemas.microsoft.com/office/drawing/2014/main" id="{7EB6DE55-AF3D-3807-98DF-F7BB06BC63EF}"/>
              </a:ext>
            </a:extLst>
          </p:cNvPr>
          <p:cNvPicPr>
            <a:picLocks noChangeAspect="1"/>
          </p:cNvPicPr>
          <p:nvPr/>
        </p:nvPicPr>
        <p:blipFill>
          <a:blip r:embed="rId2"/>
          <a:stretch>
            <a:fillRect/>
          </a:stretch>
        </p:blipFill>
        <p:spPr>
          <a:xfrm>
            <a:off x="521750" y="4008392"/>
            <a:ext cx="1989868" cy="716352"/>
          </a:xfrm>
          <a:prstGeom prst="rect">
            <a:avLst/>
          </a:prstGeom>
        </p:spPr>
      </p:pic>
      <p:pic>
        <p:nvPicPr>
          <p:cNvPr id="16" name="Grafik 15">
            <a:extLst>
              <a:ext uri="{FF2B5EF4-FFF2-40B4-BE49-F238E27FC236}">
                <a16:creationId xmlns:a16="http://schemas.microsoft.com/office/drawing/2014/main" id="{7FC6538C-3722-D574-CC05-22206F1EE523}"/>
              </a:ext>
            </a:extLst>
          </p:cNvPr>
          <p:cNvPicPr>
            <a:picLocks noChangeAspect="1"/>
          </p:cNvPicPr>
          <p:nvPr/>
        </p:nvPicPr>
        <p:blipFill>
          <a:blip r:embed="rId3"/>
          <a:stretch>
            <a:fillRect/>
          </a:stretch>
        </p:blipFill>
        <p:spPr>
          <a:xfrm>
            <a:off x="2920000" y="3909868"/>
            <a:ext cx="2757317" cy="868446"/>
          </a:xfrm>
          <a:prstGeom prst="rect">
            <a:avLst/>
          </a:prstGeom>
        </p:spPr>
      </p:pic>
      <p:pic>
        <p:nvPicPr>
          <p:cNvPr id="18" name="Grafik 17" descr="Ein Bild, das Uhr, Messanzeige, Licht, Gerät enthält.&#10;&#10;Automatisch generierte Beschreibung">
            <a:extLst>
              <a:ext uri="{FF2B5EF4-FFF2-40B4-BE49-F238E27FC236}">
                <a16:creationId xmlns:a16="http://schemas.microsoft.com/office/drawing/2014/main" id="{3FE1EFDD-6DE0-5F76-5939-8CE06DAC9353}"/>
              </a:ext>
            </a:extLst>
          </p:cNvPr>
          <p:cNvPicPr>
            <a:picLocks noChangeAspect="1"/>
          </p:cNvPicPr>
          <p:nvPr/>
        </p:nvPicPr>
        <p:blipFill>
          <a:blip r:embed="rId4"/>
          <a:stretch>
            <a:fillRect/>
          </a:stretch>
        </p:blipFill>
        <p:spPr>
          <a:xfrm>
            <a:off x="3487121" y="4785233"/>
            <a:ext cx="2218619" cy="790986"/>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5D068A1E-B111-81BB-FA11-D4163180AF7D}"/>
              </a:ext>
            </a:extLst>
          </p:cNvPr>
          <p:cNvPicPr>
            <a:picLocks noChangeAspect="1"/>
          </p:cNvPicPr>
          <p:nvPr/>
        </p:nvPicPr>
        <p:blipFill>
          <a:blip r:embed="rId5"/>
          <a:stretch>
            <a:fillRect/>
          </a:stretch>
        </p:blipFill>
        <p:spPr>
          <a:xfrm>
            <a:off x="482907" y="4795634"/>
            <a:ext cx="2757317" cy="749797"/>
          </a:xfrm>
          <a:prstGeom prst="rect">
            <a:avLst/>
          </a:prstGeom>
        </p:spPr>
      </p:pic>
      <p:pic>
        <p:nvPicPr>
          <p:cNvPr id="22" name="Grafik 21" descr="Ein Bild, das Text, Nachthimmel enthält.&#10;&#10;Automatisch generierte Beschreibung">
            <a:extLst>
              <a:ext uri="{FF2B5EF4-FFF2-40B4-BE49-F238E27FC236}">
                <a16:creationId xmlns:a16="http://schemas.microsoft.com/office/drawing/2014/main" id="{0C87C9CF-7261-BB57-08E3-4706102E80CC}"/>
              </a:ext>
            </a:extLst>
          </p:cNvPr>
          <p:cNvPicPr>
            <a:picLocks noChangeAspect="1"/>
          </p:cNvPicPr>
          <p:nvPr/>
        </p:nvPicPr>
        <p:blipFill>
          <a:blip r:embed="rId6"/>
          <a:stretch>
            <a:fillRect/>
          </a:stretch>
        </p:blipFill>
        <p:spPr>
          <a:xfrm>
            <a:off x="470358" y="5596097"/>
            <a:ext cx="5240876" cy="748696"/>
          </a:xfrm>
          <a:prstGeom prst="rect">
            <a:avLst/>
          </a:prstGeom>
        </p:spPr>
      </p:pic>
      <p:sp>
        <p:nvSpPr>
          <p:cNvPr id="25" name="Textfeld 24">
            <a:extLst>
              <a:ext uri="{FF2B5EF4-FFF2-40B4-BE49-F238E27FC236}">
                <a16:creationId xmlns:a16="http://schemas.microsoft.com/office/drawing/2014/main" id="{4FB0B913-3313-DAE1-1389-3979C0A3F0A6}"/>
              </a:ext>
            </a:extLst>
          </p:cNvPr>
          <p:cNvSpPr txBox="1"/>
          <p:nvPr/>
        </p:nvSpPr>
        <p:spPr>
          <a:xfrm>
            <a:off x="407988" y="3669836"/>
            <a:ext cx="1893085" cy="300082"/>
          </a:xfrm>
          <a:prstGeom prst="rect">
            <a:avLst/>
          </a:prstGeom>
          <a:noFill/>
        </p:spPr>
        <p:txBody>
          <a:bodyPr wrap="square" rtlCol="0">
            <a:spAutoFit/>
          </a:bodyPr>
          <a:lstStyle/>
          <a:p>
            <a:r>
              <a:rPr lang="de-DE" sz="1350" b="1" dirty="0">
                <a:solidFill>
                  <a:schemeClr val="accent6"/>
                </a:solidFill>
                <a:latin typeface="Avenir Next LT Pro" panose="020B0504020202020204" pitchFamily="34" charset="77"/>
              </a:rPr>
              <a:t>Echte </a:t>
            </a:r>
            <a:r>
              <a:rPr lang="de-DE" sz="1350" b="1" dirty="0" err="1">
                <a:solidFill>
                  <a:schemeClr val="accent6"/>
                </a:solidFill>
                <a:latin typeface="Avenir Next LT Pro" panose="020B0504020202020204" pitchFamily="34" charset="77"/>
              </a:rPr>
              <a:t>Mesomerien</a:t>
            </a:r>
            <a:endParaRPr lang="de-DE" sz="1350" b="1" dirty="0">
              <a:solidFill>
                <a:schemeClr val="accent6"/>
              </a:solidFill>
              <a:latin typeface="Avenir Next LT Pro" panose="020B0504020202020204" pitchFamily="34" charset="77"/>
            </a:endParaRPr>
          </a:p>
        </p:txBody>
      </p:sp>
      <p:sp>
        <p:nvSpPr>
          <p:cNvPr id="26" name="Textfeld 25">
            <a:extLst>
              <a:ext uri="{FF2B5EF4-FFF2-40B4-BE49-F238E27FC236}">
                <a16:creationId xmlns:a16="http://schemas.microsoft.com/office/drawing/2014/main" id="{D16F6FDC-442B-8C87-9722-CC3F677CF595}"/>
              </a:ext>
            </a:extLst>
          </p:cNvPr>
          <p:cNvSpPr txBox="1"/>
          <p:nvPr/>
        </p:nvSpPr>
        <p:spPr>
          <a:xfrm>
            <a:off x="6997619" y="3682463"/>
            <a:ext cx="1699541" cy="300082"/>
          </a:xfrm>
          <a:prstGeom prst="rect">
            <a:avLst/>
          </a:prstGeom>
          <a:noFill/>
        </p:spPr>
        <p:txBody>
          <a:bodyPr wrap="square" rtlCol="0">
            <a:spAutoFit/>
          </a:bodyPr>
          <a:lstStyle/>
          <a:p>
            <a:r>
              <a:rPr lang="de-DE" sz="1350" b="1" dirty="0">
                <a:solidFill>
                  <a:schemeClr val="accent6"/>
                </a:solidFill>
                <a:latin typeface="Avenir Next LT Pro" panose="020B0504020202020204" pitchFamily="34" charset="77"/>
              </a:rPr>
              <a:t>Tautomerien</a:t>
            </a:r>
          </a:p>
        </p:txBody>
      </p:sp>
      <p:pic>
        <p:nvPicPr>
          <p:cNvPr id="28" name="Grafik 27">
            <a:extLst>
              <a:ext uri="{FF2B5EF4-FFF2-40B4-BE49-F238E27FC236}">
                <a16:creationId xmlns:a16="http://schemas.microsoft.com/office/drawing/2014/main" id="{29DADD60-6E2E-C314-1985-7ECF98E139A4}"/>
              </a:ext>
            </a:extLst>
          </p:cNvPr>
          <p:cNvPicPr>
            <a:picLocks noChangeAspect="1"/>
          </p:cNvPicPr>
          <p:nvPr/>
        </p:nvPicPr>
        <p:blipFill>
          <a:blip r:embed="rId7"/>
          <a:stretch>
            <a:fillRect/>
          </a:stretch>
        </p:blipFill>
        <p:spPr>
          <a:xfrm>
            <a:off x="7243833" y="3951488"/>
            <a:ext cx="1663700" cy="609600"/>
          </a:xfrm>
          <a:prstGeom prst="rect">
            <a:avLst/>
          </a:prstGeom>
        </p:spPr>
      </p:pic>
      <p:pic>
        <p:nvPicPr>
          <p:cNvPr id="30" name="Grafik 29">
            <a:extLst>
              <a:ext uri="{FF2B5EF4-FFF2-40B4-BE49-F238E27FC236}">
                <a16:creationId xmlns:a16="http://schemas.microsoft.com/office/drawing/2014/main" id="{F329354A-A459-EA89-B226-213ABCB6B6DF}"/>
              </a:ext>
            </a:extLst>
          </p:cNvPr>
          <p:cNvPicPr>
            <a:picLocks noChangeAspect="1"/>
          </p:cNvPicPr>
          <p:nvPr/>
        </p:nvPicPr>
        <p:blipFill>
          <a:blip r:embed="rId8"/>
          <a:stretch>
            <a:fillRect/>
          </a:stretch>
        </p:blipFill>
        <p:spPr>
          <a:xfrm>
            <a:off x="7227620" y="4653748"/>
            <a:ext cx="1981200" cy="800100"/>
          </a:xfrm>
          <a:prstGeom prst="rect">
            <a:avLst/>
          </a:prstGeom>
        </p:spPr>
      </p:pic>
      <p:pic>
        <p:nvPicPr>
          <p:cNvPr id="32" name="Grafik 31">
            <a:extLst>
              <a:ext uri="{FF2B5EF4-FFF2-40B4-BE49-F238E27FC236}">
                <a16:creationId xmlns:a16="http://schemas.microsoft.com/office/drawing/2014/main" id="{8034015A-6E9D-61B7-8F6B-D52FBAACD341}"/>
              </a:ext>
            </a:extLst>
          </p:cNvPr>
          <p:cNvPicPr>
            <a:picLocks noChangeAspect="1"/>
          </p:cNvPicPr>
          <p:nvPr/>
        </p:nvPicPr>
        <p:blipFill>
          <a:blip r:embed="rId9"/>
          <a:stretch>
            <a:fillRect/>
          </a:stretch>
        </p:blipFill>
        <p:spPr>
          <a:xfrm>
            <a:off x="7243833" y="5431241"/>
            <a:ext cx="3213100" cy="762000"/>
          </a:xfrm>
          <a:prstGeom prst="rect">
            <a:avLst/>
          </a:prstGeom>
        </p:spPr>
      </p:pic>
      <p:sp>
        <p:nvSpPr>
          <p:cNvPr id="33" name="Textfeld 32">
            <a:extLst>
              <a:ext uri="{FF2B5EF4-FFF2-40B4-BE49-F238E27FC236}">
                <a16:creationId xmlns:a16="http://schemas.microsoft.com/office/drawing/2014/main" id="{1DBAC733-8631-34E5-06DF-071FD7E823FE}"/>
              </a:ext>
            </a:extLst>
          </p:cNvPr>
          <p:cNvSpPr txBox="1"/>
          <p:nvPr/>
        </p:nvSpPr>
        <p:spPr>
          <a:xfrm>
            <a:off x="10492459" y="5716529"/>
            <a:ext cx="1699541" cy="507831"/>
          </a:xfrm>
          <a:prstGeom prst="rect">
            <a:avLst/>
          </a:prstGeom>
          <a:noFill/>
        </p:spPr>
        <p:txBody>
          <a:bodyPr wrap="square" rtlCol="0">
            <a:spAutoFit/>
          </a:bodyPr>
          <a:lstStyle/>
          <a:p>
            <a:pPr algn="ctr"/>
            <a:r>
              <a:rPr lang="de-DE" sz="1350" dirty="0" err="1">
                <a:solidFill>
                  <a:schemeClr val="accent6"/>
                </a:solidFill>
                <a:latin typeface="Avenir Next LT Pro" panose="020B0504020202020204" pitchFamily="34" charset="77"/>
              </a:rPr>
              <a:t>Hydroxamsäure</a:t>
            </a:r>
            <a:r>
              <a:rPr lang="de-DE" sz="1350" dirty="0">
                <a:solidFill>
                  <a:schemeClr val="accent6"/>
                </a:solidFill>
                <a:latin typeface="Avenir Next LT Pro" panose="020B0504020202020204" pitchFamily="34" charset="77"/>
              </a:rPr>
              <a:t> - Tautomerie</a:t>
            </a:r>
          </a:p>
        </p:txBody>
      </p:sp>
      <p:sp>
        <p:nvSpPr>
          <p:cNvPr id="34" name="Textfeld 33">
            <a:extLst>
              <a:ext uri="{FF2B5EF4-FFF2-40B4-BE49-F238E27FC236}">
                <a16:creationId xmlns:a16="http://schemas.microsoft.com/office/drawing/2014/main" id="{ED54820B-B612-C296-6A36-CB56D0C075BA}"/>
              </a:ext>
            </a:extLst>
          </p:cNvPr>
          <p:cNvSpPr txBox="1"/>
          <p:nvPr/>
        </p:nvSpPr>
        <p:spPr>
          <a:xfrm>
            <a:off x="9270489" y="4878249"/>
            <a:ext cx="1699541" cy="507831"/>
          </a:xfrm>
          <a:prstGeom prst="rect">
            <a:avLst/>
          </a:prstGeom>
          <a:noFill/>
        </p:spPr>
        <p:txBody>
          <a:bodyPr wrap="square" rtlCol="0">
            <a:spAutoFit/>
          </a:bodyPr>
          <a:lstStyle/>
          <a:p>
            <a:pPr algn="ctr"/>
            <a:r>
              <a:rPr lang="de-DE" sz="1350" dirty="0" err="1">
                <a:solidFill>
                  <a:schemeClr val="accent6"/>
                </a:solidFill>
                <a:latin typeface="Avenir Next LT Pro" panose="020B0504020202020204" pitchFamily="34" charset="77"/>
              </a:rPr>
              <a:t>Imin</a:t>
            </a:r>
            <a:r>
              <a:rPr lang="de-DE" sz="1350" dirty="0">
                <a:solidFill>
                  <a:schemeClr val="accent6"/>
                </a:solidFill>
                <a:latin typeface="Avenir Next LT Pro" panose="020B0504020202020204" pitchFamily="34" charset="77"/>
              </a:rPr>
              <a:t> – </a:t>
            </a:r>
            <a:r>
              <a:rPr lang="de-DE" sz="1350" dirty="0" err="1">
                <a:solidFill>
                  <a:schemeClr val="accent6"/>
                </a:solidFill>
                <a:latin typeface="Avenir Next LT Pro" panose="020B0504020202020204" pitchFamily="34" charset="77"/>
              </a:rPr>
              <a:t>Enamin</a:t>
            </a:r>
            <a:r>
              <a:rPr lang="de-DE" sz="1350" dirty="0">
                <a:solidFill>
                  <a:schemeClr val="accent6"/>
                </a:solidFill>
                <a:latin typeface="Avenir Next LT Pro" panose="020B0504020202020204" pitchFamily="34" charset="77"/>
              </a:rPr>
              <a:t>- Tautomerie</a:t>
            </a:r>
          </a:p>
        </p:txBody>
      </p:sp>
      <p:sp>
        <p:nvSpPr>
          <p:cNvPr id="35" name="Textfeld 34">
            <a:extLst>
              <a:ext uri="{FF2B5EF4-FFF2-40B4-BE49-F238E27FC236}">
                <a16:creationId xmlns:a16="http://schemas.microsoft.com/office/drawing/2014/main" id="{FF1FEF57-71A5-7DCD-A622-A3BE76695BCC}"/>
              </a:ext>
            </a:extLst>
          </p:cNvPr>
          <p:cNvSpPr txBox="1"/>
          <p:nvPr/>
        </p:nvSpPr>
        <p:spPr>
          <a:xfrm>
            <a:off x="8850383" y="3995209"/>
            <a:ext cx="1699541" cy="507831"/>
          </a:xfrm>
          <a:prstGeom prst="rect">
            <a:avLst/>
          </a:prstGeom>
          <a:noFill/>
        </p:spPr>
        <p:txBody>
          <a:bodyPr wrap="square" rtlCol="0">
            <a:spAutoFit/>
          </a:bodyPr>
          <a:lstStyle/>
          <a:p>
            <a:pPr algn="ctr"/>
            <a:r>
              <a:rPr lang="de-DE" sz="1350" dirty="0">
                <a:solidFill>
                  <a:schemeClr val="accent6"/>
                </a:solidFill>
                <a:latin typeface="Avenir Next LT Pro" panose="020B0504020202020204" pitchFamily="34" charset="77"/>
              </a:rPr>
              <a:t>Keto – </a:t>
            </a:r>
            <a:r>
              <a:rPr lang="de-DE" sz="1350" dirty="0" err="1">
                <a:solidFill>
                  <a:schemeClr val="accent6"/>
                </a:solidFill>
                <a:latin typeface="Avenir Next LT Pro" panose="020B0504020202020204" pitchFamily="34" charset="77"/>
              </a:rPr>
              <a:t>Enol</a:t>
            </a:r>
            <a:r>
              <a:rPr lang="de-DE" sz="1350" dirty="0">
                <a:solidFill>
                  <a:schemeClr val="accent6"/>
                </a:solidFill>
                <a:latin typeface="Avenir Next LT Pro" panose="020B0504020202020204" pitchFamily="34" charset="77"/>
              </a:rPr>
              <a:t> - Tautomerie</a:t>
            </a:r>
          </a:p>
        </p:txBody>
      </p:sp>
      <p:sp>
        <p:nvSpPr>
          <p:cNvPr id="36" name="Rechteck 35">
            <a:extLst>
              <a:ext uri="{FF2B5EF4-FFF2-40B4-BE49-F238E27FC236}">
                <a16:creationId xmlns:a16="http://schemas.microsoft.com/office/drawing/2014/main" id="{92F2E570-1E7D-BB43-83E4-92E019BE8CF9}"/>
              </a:ext>
            </a:extLst>
          </p:cNvPr>
          <p:cNvSpPr/>
          <p:nvPr/>
        </p:nvSpPr>
        <p:spPr>
          <a:xfrm>
            <a:off x="4774557" y="3982545"/>
            <a:ext cx="468775" cy="294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Grafik 36" descr="Ein Bild, das Uhr, Messanzeige, Licht, Gerät enthält.&#10;&#10;Automatisch generierte Beschreibung">
            <a:extLst>
              <a:ext uri="{FF2B5EF4-FFF2-40B4-BE49-F238E27FC236}">
                <a16:creationId xmlns:a16="http://schemas.microsoft.com/office/drawing/2014/main" id="{B718E900-FBEE-D061-C106-B76B3D1B7804}"/>
              </a:ext>
            </a:extLst>
          </p:cNvPr>
          <p:cNvPicPr>
            <a:picLocks noChangeAspect="1"/>
          </p:cNvPicPr>
          <p:nvPr/>
        </p:nvPicPr>
        <p:blipFill rotWithShape="1">
          <a:blip r:embed="rId4"/>
          <a:srcRect l="70731" t="13048" r="8579" b="53966"/>
          <a:stretch/>
        </p:blipFill>
        <p:spPr>
          <a:xfrm>
            <a:off x="4741497" y="4052635"/>
            <a:ext cx="459035" cy="260910"/>
          </a:xfrm>
          <a:prstGeom prst="rect">
            <a:avLst/>
          </a:prstGeom>
        </p:spPr>
      </p:pic>
    </p:spTree>
    <p:extLst>
      <p:ext uri="{BB962C8B-B14F-4D97-AF65-F5344CB8AC3E}">
        <p14:creationId xmlns:p14="http://schemas.microsoft.com/office/powerpoint/2010/main" val="578443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3184E70-E094-A286-31AA-B22250FC3E9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7238" t="2079" r="40396" b="72036"/>
          <a:stretch/>
        </p:blipFill>
        <p:spPr>
          <a:xfrm>
            <a:off x="7248126" y="4365105"/>
            <a:ext cx="3402594" cy="1584176"/>
          </a:xfrm>
          <a:prstGeom prst="rect">
            <a:avLst/>
          </a:prstGeom>
        </p:spPr>
      </p:pic>
      <p:sp>
        <p:nvSpPr>
          <p:cNvPr id="2" name="Titel 1">
            <a:extLst>
              <a:ext uri="{FF2B5EF4-FFF2-40B4-BE49-F238E27FC236}">
                <a16:creationId xmlns:a16="http://schemas.microsoft.com/office/drawing/2014/main" id="{88A216BD-6072-8D13-AA99-A0F37F61EC51}"/>
              </a:ext>
            </a:extLst>
          </p:cNvPr>
          <p:cNvSpPr>
            <a:spLocks noGrp="1"/>
          </p:cNvSpPr>
          <p:nvPr>
            <p:ph type="title"/>
          </p:nvPr>
        </p:nvSpPr>
        <p:spPr/>
        <p:txBody>
          <a:bodyPr/>
          <a:lstStyle/>
          <a:p>
            <a:r>
              <a:rPr lang="de-DE" dirty="0"/>
              <a:t>Das Periodensystem</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E742FDD-20C0-8A20-525E-F289A4539E98}"/>
                  </a:ext>
                </a:extLst>
              </p:cNvPr>
              <p:cNvSpPr>
                <a:spLocks noGrp="1"/>
              </p:cNvSpPr>
              <p:nvPr>
                <p:ph type="body" sz="quarter" idx="13"/>
              </p:nvPr>
            </p:nvSpPr>
            <p:spPr/>
            <p:txBody>
              <a:bodyPr/>
              <a:lstStyle/>
              <a:p>
                <a:r>
                  <a:rPr lang="de-DE" dirty="0"/>
                  <a:t>Im Periodensystem sind die uns bekannten </a:t>
                </a:r>
                <a:r>
                  <a:rPr lang="de-DE" b="1" dirty="0"/>
                  <a:t>Elemente gruppiert</a:t>
                </a:r>
                <a:r>
                  <a:rPr lang="de-DE" dirty="0"/>
                  <a:t> bzw. angeordnet.</a:t>
                </a:r>
              </a:p>
              <a:p>
                <a:r>
                  <a:rPr lang="de-DE" dirty="0"/>
                  <a:t>Elemente mit </a:t>
                </a:r>
                <a:r>
                  <a:rPr lang="de-DE" b="1" dirty="0"/>
                  <a:t>gleichen Eigenschaften </a:t>
                </a:r>
                <a:r>
                  <a:rPr lang="de-DE" dirty="0"/>
                  <a:t>stehen </a:t>
                </a:r>
                <a:r>
                  <a:rPr lang="de-DE" b="1" dirty="0"/>
                  <a:t>untereinander</a:t>
                </a:r>
                <a:r>
                  <a:rPr lang="de-DE" dirty="0"/>
                  <a:t> in einer </a:t>
                </a:r>
                <a:r>
                  <a:rPr lang="de-DE" b="1" dirty="0"/>
                  <a:t>Hauptgruppe</a:t>
                </a:r>
                <a:r>
                  <a:rPr lang="de-DE" dirty="0"/>
                  <a:t>. (Ausnahme: H - besondere Eigenschaften)</a:t>
                </a:r>
              </a:p>
              <a:p>
                <a:r>
                  <a:rPr lang="de-DE" dirty="0"/>
                  <a:t>Jede Zeile bildet eine eigene </a:t>
                </a:r>
                <a:r>
                  <a:rPr lang="de-DE" b="1" dirty="0"/>
                  <a:t>Periode</a:t>
                </a:r>
                <a:r>
                  <a:rPr lang="de-DE" dirty="0"/>
                  <a:t>, jede Zeile eine Gruppe.</a:t>
                </a:r>
              </a:p>
              <a:p>
                <a:r>
                  <a:rPr lang="de-DE" dirty="0"/>
                  <a:t>Folgende Größen sind in eigentlich jedem Periodensystem abzulesen:</a:t>
                </a:r>
              </a:p>
              <a:p>
                <a:pPr lvl="1"/>
                <a:r>
                  <a:rPr lang="de-DE" dirty="0"/>
                  <a:t>Ordnungszahl = Protonenzahl (= Elektronenzahl)</a:t>
                </a:r>
              </a:p>
              <a:p>
                <a:pPr lvl="1"/>
                <a:r>
                  <a:rPr lang="de-DE" dirty="0"/>
                  <a:t>Atommasse in </a:t>
                </a:r>
                <a:r>
                  <a:rPr lang="de-DE" i="1" dirty="0" err="1"/>
                  <a:t>u</a:t>
                </a:r>
                <a:r>
                  <a:rPr lang="de-DE" i="1" dirty="0"/>
                  <a:t> </a:t>
                </a:r>
                <a:r>
                  <a:rPr lang="de-DE" dirty="0"/>
                  <a:t>(= Molare Masse eines Mols der Atomsorte in </a:t>
                </a:r>
                <a14:m>
                  <m:oMath xmlns:m="http://schemas.openxmlformats.org/officeDocument/2006/math">
                    <m:f>
                      <m:fPr>
                        <m:ctrlPr>
                          <a:rPr lang="de-DE" b="0" i="1" smtClean="0">
                            <a:latin typeface="Cambria Math" panose="02040503050406030204" pitchFamily="18" charset="0"/>
                          </a:rPr>
                        </m:ctrlPr>
                      </m:fPr>
                      <m:num>
                        <m:r>
                          <a:rPr lang="de-DE" b="0" i="1" smtClean="0">
                            <a:latin typeface="Cambria Math" panose="02040503050406030204" pitchFamily="18" charset="0"/>
                          </a:rPr>
                          <m:t>𝑔</m:t>
                        </m:r>
                      </m:num>
                      <m:den>
                        <m:r>
                          <a:rPr lang="de-DE" b="0" i="1" smtClean="0">
                            <a:latin typeface="Cambria Math" panose="02040503050406030204" pitchFamily="18" charset="0"/>
                          </a:rPr>
                          <m:t>𝑚𝑜𝑙</m:t>
                        </m:r>
                      </m:den>
                    </m:f>
                  </m:oMath>
                </a14:m>
                <a:r>
                  <a:rPr lang="de-DE" dirty="0"/>
                  <a:t>)  </a:t>
                </a:r>
                <a:r>
                  <a:rPr lang="de-DE" dirty="0">
                    <a:solidFill>
                      <a:srgbClr val="FF0000"/>
                    </a:solidFill>
                  </a:rPr>
                  <a:t>Achtung: Durchschnittswert der natürlichen Isotope!</a:t>
                </a:r>
                <a:endParaRPr lang="de-DE" dirty="0"/>
              </a:p>
              <a:p>
                <a:pPr lvl="1"/>
                <a:r>
                  <a:rPr lang="de-DE" dirty="0"/>
                  <a:t>Elektronegativität nach Pauling</a:t>
                </a:r>
              </a:p>
            </p:txBody>
          </p:sp>
        </mc:Choice>
        <mc:Fallback xmlns="">
          <p:sp>
            <p:nvSpPr>
              <p:cNvPr id="3" name="Inhaltsplatzhalter 2">
                <a:extLst>
                  <a:ext uri="{FF2B5EF4-FFF2-40B4-BE49-F238E27FC236}">
                    <a16:creationId xmlns:a16="http://schemas.microsoft.com/office/drawing/2014/main" id="{EE742FDD-20C0-8A20-525E-F289A4539E98}"/>
                  </a:ext>
                </a:extLst>
              </p:cNvPr>
              <p:cNvSpPr>
                <a:spLocks noGrp="1" noRot="1" noChangeAspect="1" noMove="1" noResize="1" noEditPoints="1" noAdjustHandles="1" noChangeArrowheads="1" noChangeShapeType="1" noTextEdit="1"/>
              </p:cNvSpPr>
              <p:nvPr>
                <p:ph type="body" sz="quarter" idx="13"/>
              </p:nvPr>
            </p:nvSpPr>
            <p:spPr>
              <a:blipFill>
                <a:blip r:embed="rId4"/>
                <a:stretch>
                  <a:fillRect l="-896" t="-1214"/>
                </a:stretch>
              </a:blipFill>
            </p:spPr>
            <p:txBody>
              <a:bodyPr/>
              <a:lstStyle/>
              <a:p>
                <a:r>
                  <a:rPr lang="de-DE">
                    <a:noFill/>
                  </a:rPr>
                  <a:t> </a:t>
                </a:r>
              </a:p>
            </p:txBody>
          </p:sp>
        </mc:Fallback>
      </mc:AlternateContent>
      <p:sp>
        <p:nvSpPr>
          <p:cNvPr id="11" name="Datumsplatzhalter 10">
            <a:extLst>
              <a:ext uri="{FF2B5EF4-FFF2-40B4-BE49-F238E27FC236}">
                <a16:creationId xmlns:a16="http://schemas.microsoft.com/office/drawing/2014/main" id="{2804B7D5-EAF5-986F-177C-6C04E5E15B37}"/>
              </a:ext>
            </a:extLst>
          </p:cNvPr>
          <p:cNvSpPr>
            <a:spLocks noGrp="1"/>
          </p:cNvSpPr>
          <p:nvPr>
            <p:ph type="dt" sz="half" idx="14"/>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CDE421AD-0C6A-A37C-2075-956531EC536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4B06BB15-E843-69B4-E9BA-E3AAD4E0B87B}"/>
              </a:ext>
            </a:extLst>
          </p:cNvPr>
          <p:cNvSpPr>
            <a:spLocks noGrp="1"/>
          </p:cNvSpPr>
          <p:nvPr>
            <p:ph type="sldNum" sz="quarter" idx="16"/>
          </p:nvPr>
        </p:nvSpPr>
        <p:spPr/>
        <p:txBody>
          <a:bodyPr/>
          <a:lstStyle/>
          <a:p>
            <a:fld id="{6FBDD224-CFE5-420E-A51B-C49F1872CE04}" type="slidenum">
              <a:rPr lang="de-DE" altLang="de-DE" smtClean="0"/>
              <a:pPr/>
              <a:t>13</a:t>
            </a:fld>
            <a:endParaRPr lang="de-DE" altLang="de-DE"/>
          </a:p>
        </p:txBody>
      </p:sp>
      <p:pic>
        <p:nvPicPr>
          <p:cNvPr id="6" name="Grafik 5">
            <a:extLst>
              <a:ext uri="{FF2B5EF4-FFF2-40B4-BE49-F238E27FC236}">
                <a16:creationId xmlns:a16="http://schemas.microsoft.com/office/drawing/2014/main" id="{E6EE4402-2F7A-2A06-A3E1-A93C97DD37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3552" y="3140968"/>
            <a:ext cx="5256584" cy="3060044"/>
          </a:xfrm>
          <a:prstGeom prst="rect">
            <a:avLst/>
          </a:prstGeom>
        </p:spPr>
      </p:pic>
      <p:sp>
        <p:nvSpPr>
          <p:cNvPr id="7" name="Textfeld 6">
            <a:extLst>
              <a:ext uri="{FF2B5EF4-FFF2-40B4-BE49-F238E27FC236}">
                <a16:creationId xmlns:a16="http://schemas.microsoft.com/office/drawing/2014/main" id="{99934B2D-06DE-AE7B-7713-9E6B3E12925B}"/>
              </a:ext>
            </a:extLst>
          </p:cNvPr>
          <p:cNvSpPr txBox="1"/>
          <p:nvPr/>
        </p:nvSpPr>
        <p:spPr>
          <a:xfrm>
            <a:off x="7032104" y="5877273"/>
            <a:ext cx="3528392" cy="307777"/>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wiki</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File:Periodensystem_newdraft.svg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media</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Datei:Periodensystem_newdraft.svg</a:t>
            </a:r>
            <a:endParaRPr lang="de-DE" sz="700" dirty="0">
              <a:solidFill>
                <a:schemeClr val="bg1">
                  <a:lumMod val="50000"/>
                </a:schemeClr>
              </a:solidFill>
              <a:latin typeface="Avenir Next LT Pro" panose="020B0504020202020204" pitchFamily="34" charset="77"/>
            </a:endParaRPr>
          </a:p>
        </p:txBody>
      </p:sp>
    </p:spTree>
    <p:extLst>
      <p:ext uri="{BB962C8B-B14F-4D97-AF65-F5344CB8AC3E}">
        <p14:creationId xmlns:p14="http://schemas.microsoft.com/office/powerpoint/2010/main" val="5182667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02E9C-1D8E-8040-9279-713769FAB7CE}"/>
              </a:ext>
            </a:extLst>
          </p:cNvPr>
          <p:cNvSpPr>
            <a:spLocks noGrp="1"/>
          </p:cNvSpPr>
          <p:nvPr>
            <p:ph type="title"/>
          </p:nvPr>
        </p:nvSpPr>
        <p:spPr/>
        <p:txBody>
          <a:bodyPr/>
          <a:lstStyle/>
          <a:p>
            <a:r>
              <a:rPr lang="de-DE" dirty="0"/>
              <a:t>Aromatizität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828B4209-C581-FF40-8499-81327C12BB97}"/>
                  </a:ext>
                </a:extLst>
              </p:cNvPr>
              <p:cNvSpPr>
                <a:spLocks noGrp="1"/>
              </p:cNvSpPr>
              <p:nvPr>
                <p:ph type="body" sz="quarter" idx="13"/>
              </p:nvPr>
            </p:nvSpPr>
            <p:spPr/>
            <p:txBody>
              <a:bodyPr/>
              <a:lstStyle/>
              <a:p>
                <a:r>
                  <a:rPr lang="de-DE" b="1" dirty="0"/>
                  <a:t>Aromaten </a:t>
                </a:r>
                <a:r>
                  <a:rPr lang="de-DE" dirty="0"/>
                  <a:t>sind voll </a:t>
                </a:r>
                <a:r>
                  <a:rPr lang="de-DE" b="1" dirty="0"/>
                  <a:t>durchkonjugierte cyclische Systeme</a:t>
                </a:r>
              </a:p>
              <a:p>
                <a:r>
                  <a:rPr lang="de-DE" dirty="0"/>
                  <a:t>Die </a:t>
                </a:r>
                <a14:m>
                  <m:oMath xmlns:m="http://schemas.openxmlformats.org/officeDocument/2006/math">
                    <m:r>
                      <a:rPr lang="de-DE" b="1" i="1" smtClean="0">
                        <a:latin typeface="Cambria Math" panose="02040503050406030204" pitchFamily="18" charset="0"/>
                      </a:rPr>
                      <m:t>𝝅</m:t>
                    </m:r>
                  </m:oMath>
                </a14:m>
                <a:r>
                  <a:rPr lang="de-DE" b="1" dirty="0"/>
                  <a:t> – Elektronen </a:t>
                </a:r>
                <a:r>
                  <a:rPr lang="de-DE" dirty="0"/>
                  <a:t>in </a:t>
                </a:r>
                <a:r>
                  <a:rPr lang="de-DE" b="1" dirty="0"/>
                  <a:t>Aromaten </a:t>
                </a:r>
                <a:r>
                  <a:rPr lang="de-DE" dirty="0"/>
                  <a:t>sind delokalisiert, also Teil einer Mesomerie. Das erklärt, warum aromatische Strukturen besonders stabil sind.</a:t>
                </a:r>
              </a:p>
              <a:p>
                <a:r>
                  <a:rPr lang="de-DE" dirty="0"/>
                  <a:t>Aromaten erfüllen die </a:t>
                </a:r>
                <a:r>
                  <a:rPr lang="de-DE" b="1" dirty="0"/>
                  <a:t>Hückel – Regel</a:t>
                </a:r>
                <a:r>
                  <a:rPr lang="de-DE" dirty="0"/>
                  <a:t>: sie besitzen 4n + 2 </a:t>
                </a:r>
                <a14:m>
                  <m:oMath xmlns:m="http://schemas.openxmlformats.org/officeDocument/2006/math">
                    <m:r>
                      <a:rPr lang="de-DE" b="0" i="1" smtClean="0">
                        <a:latin typeface="Cambria Math" panose="02040503050406030204" pitchFamily="18" charset="0"/>
                      </a:rPr>
                      <m:t>𝜋</m:t>
                    </m:r>
                  </m:oMath>
                </a14:m>
                <a:r>
                  <a:rPr lang="de-DE" dirty="0"/>
                  <a:t> – Elektronen.</a:t>
                </a:r>
              </a:p>
              <a:p>
                <a:r>
                  <a:rPr lang="de-DE" b="1" dirty="0"/>
                  <a:t>Antiaromaten </a:t>
                </a:r>
                <a:r>
                  <a:rPr lang="de-DE" dirty="0"/>
                  <a:t>haben 4n </a:t>
                </a:r>
                <a14:m>
                  <m:oMath xmlns:m="http://schemas.openxmlformats.org/officeDocument/2006/math">
                    <m:r>
                      <a:rPr lang="de-DE" b="0" i="1" smtClean="0">
                        <a:latin typeface="Cambria Math" panose="02040503050406030204" pitchFamily="18" charset="0"/>
                      </a:rPr>
                      <m:t>𝜋</m:t>
                    </m:r>
                  </m:oMath>
                </a14:m>
                <a:r>
                  <a:rPr lang="de-DE" b="1" dirty="0"/>
                  <a:t> </a:t>
                </a:r>
                <a:r>
                  <a:rPr lang="de-DE" dirty="0"/>
                  <a:t>- Elektronen</a:t>
                </a:r>
                <a:endParaRPr lang="de-DE" b="1" dirty="0"/>
              </a:p>
              <a:p>
                <a:r>
                  <a:rPr lang="de-DE" dirty="0"/>
                  <a:t>Aromatische Systeme sind zwingend </a:t>
                </a:r>
                <a:r>
                  <a:rPr lang="de-DE" b="1" dirty="0" err="1"/>
                  <a:t>planar</a:t>
                </a:r>
                <a:r>
                  <a:rPr lang="de-DE" dirty="0"/>
                  <a:t>.</a:t>
                </a:r>
              </a:p>
              <a:p>
                <a:r>
                  <a:rPr lang="de-DE" dirty="0"/>
                  <a:t>Die </a:t>
                </a:r>
                <a:r>
                  <a:rPr lang="de-DE" b="1" dirty="0"/>
                  <a:t>Bildung </a:t>
                </a:r>
                <a:r>
                  <a:rPr lang="de-DE" dirty="0"/>
                  <a:t>sowie die </a:t>
                </a:r>
                <a:r>
                  <a:rPr lang="de-DE" b="1" dirty="0"/>
                  <a:t>Rückbildung </a:t>
                </a:r>
                <a:r>
                  <a:rPr lang="de-DE" dirty="0"/>
                  <a:t>aromatischer Systeme ist stark bevorzugt. Die </a:t>
                </a:r>
                <a:r>
                  <a:rPr lang="de-DE" b="1" dirty="0"/>
                  <a:t>Aufhebung </a:t>
                </a:r>
                <a:r>
                  <a:rPr lang="de-DE" dirty="0"/>
                  <a:t>aromatischer Systeme erfordert einen erheblichen Energiebetrag.</a:t>
                </a:r>
              </a:p>
              <a:p>
                <a:r>
                  <a:rPr lang="de-DE" dirty="0"/>
                  <a:t>Die </a:t>
                </a:r>
                <a:r>
                  <a:rPr lang="de-DE" b="1" dirty="0"/>
                  <a:t>Doppelbindungen </a:t>
                </a:r>
                <a:r>
                  <a:rPr lang="de-DE" dirty="0"/>
                  <a:t>sind vollständig konjugiert, die Elektronen </a:t>
                </a:r>
                <a:r>
                  <a:rPr lang="de-DE" b="1" dirty="0" err="1"/>
                  <a:t>delokalisiert</a:t>
                </a:r>
                <a:r>
                  <a:rPr lang="de-DE" dirty="0"/>
                  <a:t>. Sie haben nicht die normale </a:t>
                </a:r>
                <a:r>
                  <a:rPr lang="de-DE" b="1" dirty="0"/>
                  <a:t>Reaktivität </a:t>
                </a:r>
                <a:r>
                  <a:rPr lang="de-DE" dirty="0"/>
                  <a:t>von aliphatischen Doppelbindungen.</a:t>
                </a:r>
              </a:p>
              <a:p>
                <a:endParaRPr lang="de-DE" b="1" dirty="0"/>
              </a:p>
              <a:p>
                <a:endParaRPr lang="de-DE" b="1" dirty="0"/>
              </a:p>
              <a:p>
                <a:endParaRPr lang="de-DE" b="1" dirty="0"/>
              </a:p>
              <a:p>
                <a:endParaRPr lang="de-DE" b="1" dirty="0"/>
              </a:p>
              <a:p>
                <a:endParaRPr lang="de-DE" b="1" dirty="0"/>
              </a:p>
              <a:p>
                <a:endParaRPr lang="de-DE" b="1" dirty="0"/>
              </a:p>
              <a:p>
                <a:r>
                  <a:rPr lang="de-DE" b="1" dirty="0"/>
                  <a:t>Nichtbindende EP </a:t>
                </a:r>
                <a:r>
                  <a:rPr lang="de-DE" dirty="0"/>
                  <a:t>von </a:t>
                </a:r>
                <a:r>
                  <a:rPr lang="de-DE" b="1" dirty="0" err="1"/>
                  <a:t>Heterocyclen</a:t>
                </a:r>
                <a:r>
                  <a:rPr lang="de-DE" dirty="0"/>
                  <a:t> können (müssen aber nicht) ebenfalls in die </a:t>
                </a:r>
                <a:r>
                  <a:rPr lang="de-DE" dirty="0" err="1"/>
                  <a:t>Mesomerie</a:t>
                </a:r>
                <a:r>
                  <a:rPr lang="de-DE" dirty="0"/>
                  <a:t> einbezogen werden, um die </a:t>
                </a:r>
                <a:r>
                  <a:rPr lang="de-DE" dirty="0" err="1"/>
                  <a:t>Hückel</a:t>
                </a:r>
                <a:r>
                  <a:rPr lang="de-DE" dirty="0"/>
                  <a:t> - Regel zu erfüllen</a:t>
                </a:r>
                <a:endParaRPr lang="de-DE" b="1" dirty="0"/>
              </a:p>
            </p:txBody>
          </p:sp>
        </mc:Choice>
        <mc:Fallback xmlns="">
          <p:sp>
            <p:nvSpPr>
              <p:cNvPr id="3" name="Inhaltsplatzhalter 2">
                <a:extLst>
                  <a:ext uri="{FF2B5EF4-FFF2-40B4-BE49-F238E27FC236}">
                    <a16:creationId xmlns:a16="http://schemas.microsoft.com/office/drawing/2014/main" id="{828B4209-C581-FF40-8499-81327C12BB9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560"/>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D882FCB2-6B95-DF67-D6D6-04FC01F50DF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69DCE315-28D8-AC16-3C03-864DC4A5F66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967728F3-5C59-76D1-1616-CE2C93B634BA}"/>
              </a:ext>
            </a:extLst>
          </p:cNvPr>
          <p:cNvSpPr>
            <a:spLocks noGrp="1"/>
          </p:cNvSpPr>
          <p:nvPr>
            <p:ph type="sldNum" sz="quarter" idx="16"/>
          </p:nvPr>
        </p:nvSpPr>
        <p:spPr/>
        <p:txBody>
          <a:bodyPr/>
          <a:lstStyle/>
          <a:p>
            <a:fld id="{6FBDD224-CFE5-420E-A51B-C49F1872CE04}" type="slidenum">
              <a:rPr lang="de-DE" altLang="de-DE" smtClean="0"/>
              <a:pPr/>
              <a:t>139</a:t>
            </a:fld>
            <a:endParaRPr lang="de-DE" altLang="de-DE"/>
          </a:p>
        </p:txBody>
      </p:sp>
      <p:pic>
        <p:nvPicPr>
          <p:cNvPr id="7" name="Grafik 6">
            <a:extLst>
              <a:ext uri="{FF2B5EF4-FFF2-40B4-BE49-F238E27FC236}">
                <a16:creationId xmlns:a16="http://schemas.microsoft.com/office/drawing/2014/main" id="{05D1769F-B9C8-BC43-9537-270AAC093363}"/>
              </a:ext>
            </a:extLst>
          </p:cNvPr>
          <p:cNvPicPr>
            <a:picLocks noChangeAspect="1"/>
          </p:cNvPicPr>
          <p:nvPr/>
        </p:nvPicPr>
        <p:blipFill>
          <a:blip r:embed="rId3"/>
          <a:stretch>
            <a:fillRect/>
          </a:stretch>
        </p:blipFill>
        <p:spPr>
          <a:xfrm>
            <a:off x="2327100" y="3129358"/>
            <a:ext cx="5251987" cy="1460676"/>
          </a:xfrm>
          <a:prstGeom prst="rect">
            <a:avLst/>
          </a:prstGeom>
        </p:spPr>
      </p:pic>
      <p:pic>
        <p:nvPicPr>
          <p:cNvPr id="9" name="Grafik 8" descr="Ein Bild, das Text, Weg, Uhr, Straße enthält.&#10;&#10;Automatisch generierte Beschreibung">
            <a:extLst>
              <a:ext uri="{FF2B5EF4-FFF2-40B4-BE49-F238E27FC236}">
                <a16:creationId xmlns:a16="http://schemas.microsoft.com/office/drawing/2014/main" id="{9EB841A5-317B-824C-8194-79138F181E09}"/>
              </a:ext>
            </a:extLst>
          </p:cNvPr>
          <p:cNvPicPr>
            <a:picLocks noChangeAspect="1"/>
          </p:cNvPicPr>
          <p:nvPr/>
        </p:nvPicPr>
        <p:blipFill>
          <a:blip r:embed="rId4"/>
          <a:stretch>
            <a:fillRect/>
          </a:stretch>
        </p:blipFill>
        <p:spPr>
          <a:xfrm>
            <a:off x="3025846" y="5045011"/>
            <a:ext cx="6140308" cy="1400944"/>
          </a:xfrm>
          <a:prstGeom prst="rect">
            <a:avLst/>
          </a:prstGeom>
        </p:spPr>
      </p:pic>
      <p:pic>
        <p:nvPicPr>
          <p:cNvPr id="11" name="Grafik 10">
            <a:extLst>
              <a:ext uri="{FF2B5EF4-FFF2-40B4-BE49-F238E27FC236}">
                <a16:creationId xmlns:a16="http://schemas.microsoft.com/office/drawing/2014/main" id="{825FC9EF-BD4C-3D58-5A64-5D1D1CF5C266}"/>
              </a:ext>
            </a:extLst>
          </p:cNvPr>
          <p:cNvPicPr>
            <a:picLocks noChangeAspect="1"/>
          </p:cNvPicPr>
          <p:nvPr/>
        </p:nvPicPr>
        <p:blipFill>
          <a:blip r:embed="rId5"/>
          <a:stretch>
            <a:fillRect/>
          </a:stretch>
        </p:blipFill>
        <p:spPr>
          <a:xfrm>
            <a:off x="7232822" y="2632964"/>
            <a:ext cx="4281116" cy="2016224"/>
          </a:xfrm>
          <a:prstGeom prst="rect">
            <a:avLst/>
          </a:prstGeom>
        </p:spPr>
      </p:pic>
      <p:pic>
        <p:nvPicPr>
          <p:cNvPr id="13" name="Grafik 12">
            <a:extLst>
              <a:ext uri="{FF2B5EF4-FFF2-40B4-BE49-F238E27FC236}">
                <a16:creationId xmlns:a16="http://schemas.microsoft.com/office/drawing/2014/main" id="{8CAFBB9A-CB1A-05AB-AF2E-0D57D6C382C1}"/>
              </a:ext>
            </a:extLst>
          </p:cNvPr>
          <p:cNvPicPr>
            <a:picLocks noChangeAspect="1"/>
          </p:cNvPicPr>
          <p:nvPr/>
        </p:nvPicPr>
        <p:blipFill>
          <a:blip r:embed="rId6"/>
          <a:stretch>
            <a:fillRect/>
          </a:stretch>
        </p:blipFill>
        <p:spPr>
          <a:xfrm>
            <a:off x="6833412" y="3342981"/>
            <a:ext cx="2974671" cy="1400944"/>
          </a:xfrm>
          <a:prstGeom prst="rect">
            <a:avLst/>
          </a:prstGeom>
        </p:spPr>
      </p:pic>
      <p:sp>
        <p:nvSpPr>
          <p:cNvPr id="14" name="Textfeld 13">
            <a:extLst>
              <a:ext uri="{FF2B5EF4-FFF2-40B4-BE49-F238E27FC236}">
                <a16:creationId xmlns:a16="http://schemas.microsoft.com/office/drawing/2014/main" id="{43F3C595-BB25-5CAA-78CE-9612300FD408}"/>
              </a:ext>
            </a:extLst>
          </p:cNvPr>
          <p:cNvSpPr txBox="1"/>
          <p:nvPr/>
        </p:nvSpPr>
        <p:spPr>
          <a:xfrm>
            <a:off x="8489595" y="4279086"/>
            <a:ext cx="2448272"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pubchem.ncbi.nlm.nih.gov</a:t>
            </a:r>
            <a:endParaRPr lang="de-DE" sz="700" dirty="0">
              <a:solidFill>
                <a:schemeClr val="bg1">
                  <a:lumMod val="50000"/>
                </a:schemeClr>
              </a:solidFill>
              <a:latin typeface="Avenir Next LT Pro" panose="020B0504020202020204" pitchFamily="34" charset="77"/>
            </a:endParaRPr>
          </a:p>
        </p:txBody>
      </p:sp>
    </p:spTree>
    <p:extLst>
      <p:ext uri="{BB962C8B-B14F-4D97-AF65-F5344CB8AC3E}">
        <p14:creationId xmlns:p14="http://schemas.microsoft.com/office/powerpoint/2010/main" val="23694040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52BC25-F783-A37D-EAEB-55D563371D38}"/>
              </a:ext>
            </a:extLst>
          </p:cNvPr>
          <p:cNvSpPr>
            <a:spLocks noGrp="1"/>
          </p:cNvSpPr>
          <p:nvPr>
            <p:ph type="title"/>
          </p:nvPr>
        </p:nvSpPr>
        <p:spPr/>
        <p:txBody>
          <a:bodyPr/>
          <a:lstStyle/>
          <a:p>
            <a:r>
              <a:rPr lang="de-DE" dirty="0"/>
              <a:t>Elektronische Effekte</a:t>
            </a:r>
          </a:p>
        </p:txBody>
      </p:sp>
      <p:sp>
        <p:nvSpPr>
          <p:cNvPr id="3" name="Textplatzhalter 2">
            <a:extLst>
              <a:ext uri="{FF2B5EF4-FFF2-40B4-BE49-F238E27FC236}">
                <a16:creationId xmlns:a16="http://schemas.microsoft.com/office/drawing/2014/main" id="{1B8C7138-BBA7-F4B6-FE51-AF1FFA2049F8}"/>
              </a:ext>
            </a:extLst>
          </p:cNvPr>
          <p:cNvSpPr>
            <a:spLocks noGrp="1"/>
          </p:cNvSpPr>
          <p:nvPr>
            <p:ph type="body" idx="1"/>
          </p:nvPr>
        </p:nvSpPr>
        <p:spPr/>
        <p:txBody>
          <a:bodyPr/>
          <a:lstStyle/>
          <a:p>
            <a:r>
              <a:rPr lang="de-DE" dirty="0"/>
              <a:t>Nucleophilie, Elektrophilie, I – Effekte, M – Effekte, Stabilisierung von Ladungen, Aktivität von Aromaten, Reaktivität von Phenol, Abschätzung von Basizität und Acidität</a:t>
            </a:r>
          </a:p>
        </p:txBody>
      </p:sp>
      <p:sp>
        <p:nvSpPr>
          <p:cNvPr id="4" name="Datumsplatzhalter 3">
            <a:extLst>
              <a:ext uri="{FF2B5EF4-FFF2-40B4-BE49-F238E27FC236}">
                <a16:creationId xmlns:a16="http://schemas.microsoft.com/office/drawing/2014/main" id="{59112368-36BE-8A97-449B-F666452F3768}"/>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42A9C06-987D-F392-5F45-4A15688119C9}"/>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A32DBC0E-BFFC-96C2-8EC5-011D68D7755A}"/>
              </a:ext>
            </a:extLst>
          </p:cNvPr>
          <p:cNvSpPr>
            <a:spLocks noGrp="1"/>
          </p:cNvSpPr>
          <p:nvPr>
            <p:ph type="sldNum" sz="quarter" idx="12"/>
          </p:nvPr>
        </p:nvSpPr>
        <p:spPr/>
        <p:txBody>
          <a:bodyPr/>
          <a:lstStyle/>
          <a:p>
            <a:fld id="{C705F5F1-9457-49D1-866F-BB23D9D6F52D}" type="slidenum">
              <a:rPr lang="de-DE" altLang="de-DE" smtClean="0"/>
              <a:pPr/>
              <a:t>140</a:t>
            </a:fld>
            <a:endParaRPr lang="de-DE" altLang="de-DE"/>
          </a:p>
        </p:txBody>
      </p:sp>
    </p:spTree>
    <p:extLst>
      <p:ext uri="{BB962C8B-B14F-4D97-AF65-F5344CB8AC3E}">
        <p14:creationId xmlns:p14="http://schemas.microsoft.com/office/powerpoint/2010/main" val="6540170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F3B03-EB5D-7047-8CDE-C2EF8CF3C6FE}"/>
              </a:ext>
            </a:extLst>
          </p:cNvPr>
          <p:cNvSpPr>
            <a:spLocks noGrp="1"/>
          </p:cNvSpPr>
          <p:nvPr>
            <p:ph type="title"/>
          </p:nvPr>
        </p:nvSpPr>
        <p:spPr/>
        <p:txBody>
          <a:bodyPr/>
          <a:lstStyle/>
          <a:p>
            <a:r>
              <a:rPr lang="de-DE" dirty="0" err="1"/>
              <a:t>Nukleophilie</a:t>
            </a:r>
            <a:r>
              <a:rPr lang="de-DE" dirty="0"/>
              <a:t> und Elektrophilie</a:t>
            </a:r>
          </a:p>
        </p:txBody>
      </p:sp>
      <p:sp>
        <p:nvSpPr>
          <p:cNvPr id="3" name="Inhaltsplatzhalter 2">
            <a:extLst>
              <a:ext uri="{FF2B5EF4-FFF2-40B4-BE49-F238E27FC236}">
                <a16:creationId xmlns:a16="http://schemas.microsoft.com/office/drawing/2014/main" id="{B8288736-A541-874C-8C7A-29C96A2426DC}"/>
              </a:ext>
            </a:extLst>
          </p:cNvPr>
          <p:cNvSpPr>
            <a:spLocks noGrp="1"/>
          </p:cNvSpPr>
          <p:nvPr>
            <p:ph type="body" sz="quarter" idx="13"/>
          </p:nvPr>
        </p:nvSpPr>
        <p:spPr/>
        <p:txBody>
          <a:bodyPr/>
          <a:lstStyle/>
          <a:p>
            <a:r>
              <a:rPr lang="de-DE" dirty="0"/>
              <a:t>Die meisten Reaktionen in der organischen Chemie sind Reaktionen zwischen einem </a:t>
            </a:r>
            <a:r>
              <a:rPr lang="de-DE" b="1" dirty="0" err="1"/>
              <a:t>Nukleophil</a:t>
            </a:r>
            <a:r>
              <a:rPr lang="de-DE" b="1" dirty="0"/>
              <a:t> </a:t>
            </a:r>
            <a:r>
              <a:rPr lang="de-DE" dirty="0"/>
              <a:t>und einem </a:t>
            </a:r>
            <a:r>
              <a:rPr lang="de-DE" b="1" dirty="0"/>
              <a:t>Elektrophil</a:t>
            </a:r>
            <a:r>
              <a:rPr lang="de-DE" dirty="0"/>
              <a:t>.</a:t>
            </a:r>
          </a:p>
          <a:p>
            <a:r>
              <a:rPr lang="de-DE" dirty="0" err="1"/>
              <a:t>Nukleophilie</a:t>
            </a:r>
            <a:r>
              <a:rPr lang="de-DE" dirty="0"/>
              <a:t> haben einen </a:t>
            </a:r>
            <a:r>
              <a:rPr lang="de-DE" b="1" dirty="0"/>
              <a:t>Elektronenüberschuss</a:t>
            </a:r>
            <a:r>
              <a:rPr lang="de-DE" dirty="0"/>
              <a:t>, den sie durch Angriff auf ein Elektrophil auszugleichen versuchen.</a:t>
            </a:r>
          </a:p>
          <a:p>
            <a:r>
              <a:rPr lang="de-DE" b="1" dirty="0"/>
              <a:t>Freie EP </a:t>
            </a:r>
            <a:r>
              <a:rPr lang="de-DE" dirty="0"/>
              <a:t>und </a:t>
            </a:r>
            <a:r>
              <a:rPr lang="de-DE" b="1" dirty="0"/>
              <a:t>negative Ladungen </a:t>
            </a:r>
            <a:r>
              <a:rPr lang="de-DE" dirty="0"/>
              <a:t>sind </a:t>
            </a:r>
            <a:r>
              <a:rPr lang="de-DE" dirty="0" err="1"/>
              <a:t>Nukleophil</a:t>
            </a:r>
            <a:endParaRPr lang="de-DE" dirty="0"/>
          </a:p>
          <a:p>
            <a:r>
              <a:rPr lang="de-DE" dirty="0" err="1"/>
              <a:t>Elektrophile</a:t>
            </a:r>
            <a:r>
              <a:rPr lang="de-DE" dirty="0"/>
              <a:t> haben einen </a:t>
            </a:r>
            <a:r>
              <a:rPr lang="de-DE" b="1" dirty="0"/>
              <a:t>Elektronenmangel</a:t>
            </a:r>
            <a:r>
              <a:rPr lang="de-DE" dirty="0"/>
              <a:t>. Dieser kann durch Nachbarn mit –I – und –M – Effekt verursacht werden.</a:t>
            </a:r>
          </a:p>
          <a:p>
            <a:r>
              <a:rPr lang="de-DE" dirty="0"/>
              <a:t>Nucleophilie und Elektrophilie sind </a:t>
            </a:r>
            <a:r>
              <a:rPr lang="de-DE" b="1" dirty="0"/>
              <a:t>kinetische Größen </a:t>
            </a:r>
            <a:r>
              <a:rPr lang="de-DE" dirty="0"/>
              <a:t>(betreffen also die Reaktionsgeschwindigkeit).</a:t>
            </a:r>
          </a:p>
          <a:p>
            <a:r>
              <a:rPr lang="de-DE" dirty="0"/>
              <a:t>Die </a:t>
            </a:r>
            <a:r>
              <a:rPr lang="de-DE" dirty="0" err="1"/>
              <a:t>Nukleophilie</a:t>
            </a:r>
            <a:r>
              <a:rPr lang="de-DE" dirty="0"/>
              <a:t> kann einigermaßen gut über die Basizität abgeschätzt werden (diese ist jedoch eine </a:t>
            </a:r>
            <a:r>
              <a:rPr lang="de-DE" b="1" dirty="0"/>
              <a:t>thermodynamische Größe</a:t>
            </a:r>
            <a:r>
              <a:rPr lang="de-DE" dirty="0"/>
              <a:t>, bezieht sich also auf die Gleichgewichtslage).</a:t>
            </a:r>
            <a:br>
              <a:rPr lang="de-DE" dirty="0"/>
            </a:br>
            <a:r>
              <a:rPr lang="de-DE" dirty="0"/>
              <a:t>Große Moleküle (gute </a:t>
            </a:r>
            <a:r>
              <a:rPr lang="de-DE" b="1" dirty="0"/>
              <a:t>Polarisierbarkeit</a:t>
            </a:r>
            <a:r>
              <a:rPr lang="de-DE" dirty="0"/>
              <a:t>, die Elektronendichte lässt sich gut an einer Stelle konzentrieren) und solche mit hoher Ladungsdichte (mehrfache Ladungen, negative elektronische Effekte, Nachbarn mit positiven elektronischen Effekten) sind gute </a:t>
            </a:r>
            <a:r>
              <a:rPr lang="de-DE" dirty="0" err="1"/>
              <a:t>Nucleophile</a:t>
            </a:r>
            <a:r>
              <a:rPr lang="de-DE" dirty="0"/>
              <a:t>.</a:t>
            </a:r>
          </a:p>
          <a:p>
            <a:r>
              <a:rPr lang="de-DE" dirty="0"/>
              <a:t>Achtung bei </a:t>
            </a:r>
            <a:r>
              <a:rPr lang="de-DE" dirty="0" err="1"/>
              <a:t>aciden</a:t>
            </a:r>
            <a:r>
              <a:rPr lang="de-DE" dirty="0"/>
              <a:t> / basischen Verbindungen, dort ist die Nucleophilie pH – abhängig! Amine sind in der Regel gute </a:t>
            </a:r>
            <a:r>
              <a:rPr lang="de-DE" dirty="0" err="1"/>
              <a:t>Nucleophile</a:t>
            </a:r>
            <a:r>
              <a:rPr lang="de-DE" dirty="0"/>
              <a:t>, </a:t>
            </a:r>
            <a:r>
              <a:rPr lang="de-DE" dirty="0" err="1"/>
              <a:t>Protonierte</a:t>
            </a:r>
            <a:r>
              <a:rPr lang="de-DE" dirty="0"/>
              <a:t> Amine sind jedoch aufgrund der positiven Ladung (freies Elektronenpaar steht nicht mehr zum Angriff verfügbar) nicht mehr </a:t>
            </a:r>
            <a:r>
              <a:rPr lang="de-DE" dirty="0" err="1"/>
              <a:t>nucleophil</a:t>
            </a:r>
            <a:r>
              <a:rPr lang="de-DE" dirty="0"/>
              <a:t>:</a:t>
            </a:r>
          </a:p>
        </p:txBody>
      </p:sp>
      <p:sp>
        <p:nvSpPr>
          <p:cNvPr id="10" name="Datumsplatzhalter 9">
            <a:extLst>
              <a:ext uri="{FF2B5EF4-FFF2-40B4-BE49-F238E27FC236}">
                <a16:creationId xmlns:a16="http://schemas.microsoft.com/office/drawing/2014/main" id="{AE34BB30-AFCC-0D58-BD89-7E0FD6994286}"/>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2C6E9EFE-BDA4-686C-48F2-57CE332EDF8F}"/>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30F23A1-9474-8431-7F6B-02D46667216F}"/>
              </a:ext>
            </a:extLst>
          </p:cNvPr>
          <p:cNvSpPr>
            <a:spLocks noGrp="1"/>
          </p:cNvSpPr>
          <p:nvPr>
            <p:ph type="sldNum" sz="quarter" idx="16"/>
          </p:nvPr>
        </p:nvSpPr>
        <p:spPr/>
        <p:txBody>
          <a:bodyPr/>
          <a:lstStyle/>
          <a:p>
            <a:fld id="{6FBDD224-CFE5-420E-A51B-C49F1872CE04}" type="slidenum">
              <a:rPr lang="de-DE" altLang="de-DE" smtClean="0"/>
              <a:pPr/>
              <a:t>141</a:t>
            </a:fld>
            <a:endParaRPr lang="de-DE" altLang="de-DE"/>
          </a:p>
        </p:txBody>
      </p:sp>
      <p:pic>
        <p:nvPicPr>
          <p:cNvPr id="8" name="Grafik 7" descr="Ein Bild, das Pfeil enthält.&#10;&#10;Automatisch generierte Beschreibung">
            <a:extLst>
              <a:ext uri="{FF2B5EF4-FFF2-40B4-BE49-F238E27FC236}">
                <a16:creationId xmlns:a16="http://schemas.microsoft.com/office/drawing/2014/main" id="{0ABFFEF9-E6DE-7A83-9DC3-F92E7C486B6D}"/>
              </a:ext>
            </a:extLst>
          </p:cNvPr>
          <p:cNvPicPr>
            <a:picLocks noChangeAspect="1"/>
          </p:cNvPicPr>
          <p:nvPr/>
        </p:nvPicPr>
        <p:blipFill>
          <a:blip r:embed="rId2"/>
          <a:stretch>
            <a:fillRect/>
          </a:stretch>
        </p:blipFill>
        <p:spPr>
          <a:xfrm>
            <a:off x="356119" y="3590752"/>
            <a:ext cx="2340315" cy="1330943"/>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A30971-51E8-6027-CA3B-46A7967E3BD5}"/>
              </a:ext>
            </a:extLst>
          </p:cNvPr>
          <p:cNvPicPr>
            <a:picLocks noChangeAspect="1"/>
          </p:cNvPicPr>
          <p:nvPr/>
        </p:nvPicPr>
        <p:blipFill>
          <a:blip r:embed="rId3"/>
          <a:stretch>
            <a:fillRect/>
          </a:stretch>
        </p:blipFill>
        <p:spPr>
          <a:xfrm>
            <a:off x="356119" y="4863249"/>
            <a:ext cx="1285678" cy="1491386"/>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728F05F1-16FC-8DBC-1D24-310EC9BF6C41}"/>
              </a:ext>
            </a:extLst>
          </p:cNvPr>
          <p:cNvPicPr>
            <a:picLocks noChangeAspect="1"/>
          </p:cNvPicPr>
          <p:nvPr/>
        </p:nvPicPr>
        <p:blipFill>
          <a:blip r:embed="rId4"/>
          <a:stretch>
            <a:fillRect/>
          </a:stretch>
        </p:blipFill>
        <p:spPr>
          <a:xfrm>
            <a:off x="3893595" y="4256223"/>
            <a:ext cx="6794500" cy="1638300"/>
          </a:xfrm>
          <a:prstGeom prst="rect">
            <a:avLst/>
          </a:prstGeom>
        </p:spPr>
      </p:pic>
    </p:spTree>
    <p:extLst>
      <p:ext uri="{BB962C8B-B14F-4D97-AF65-F5344CB8AC3E}">
        <p14:creationId xmlns:p14="http://schemas.microsoft.com/office/powerpoint/2010/main" val="13663751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C3E6A-6954-3F4A-934D-6E27B1A8ADDE}"/>
              </a:ext>
            </a:extLst>
          </p:cNvPr>
          <p:cNvSpPr>
            <a:spLocks noGrp="1"/>
          </p:cNvSpPr>
          <p:nvPr>
            <p:ph type="title"/>
          </p:nvPr>
        </p:nvSpPr>
        <p:spPr/>
        <p:txBody>
          <a:bodyPr/>
          <a:lstStyle/>
          <a:p>
            <a:r>
              <a:rPr lang="de-DE" dirty="0"/>
              <a:t>I – und M - Effekte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747599A6-6926-B24A-AD5F-AF1696E334F2}"/>
                  </a:ext>
                </a:extLst>
              </p:cNvPr>
              <p:cNvSpPr>
                <a:spLocks noGrp="1"/>
              </p:cNvSpPr>
              <p:nvPr>
                <p:ph type="body" sz="quarter" idx="13"/>
              </p:nvPr>
            </p:nvSpPr>
            <p:spPr/>
            <p:txBody>
              <a:bodyPr/>
              <a:lstStyle/>
              <a:p>
                <a:r>
                  <a:rPr lang="de-DE" dirty="0"/>
                  <a:t>Jedes Atom in einem Molekül wird von seinen </a:t>
                </a:r>
                <a:r>
                  <a:rPr lang="de-DE" b="1" dirty="0"/>
                  <a:t>Nachbarn </a:t>
                </a:r>
                <a:r>
                  <a:rPr lang="de-DE" dirty="0"/>
                  <a:t>beeinflusst.</a:t>
                </a:r>
              </a:p>
              <a:p>
                <a:r>
                  <a:rPr lang="de-DE" dirty="0"/>
                  <a:t>Man unterscheidet </a:t>
                </a:r>
                <a:r>
                  <a:rPr lang="de-DE" b="1" dirty="0"/>
                  <a:t>Induktive Effekte </a:t>
                </a:r>
                <a:r>
                  <a:rPr lang="de-DE" dirty="0"/>
                  <a:t>(I – Effekte) und </a:t>
                </a:r>
                <a:r>
                  <a:rPr lang="de-DE" b="1" dirty="0"/>
                  <a:t>Mesomere Effekte </a:t>
                </a:r>
                <a:r>
                  <a:rPr lang="de-DE" dirty="0"/>
                  <a:t>(M – Effekte).</a:t>
                </a:r>
              </a:p>
              <a:p>
                <a:r>
                  <a:rPr lang="de-DE" dirty="0"/>
                  <a:t>Die Effekte können jeweils als </a:t>
                </a:r>
                <a:r>
                  <a:rPr lang="de-DE" b="1" dirty="0"/>
                  <a:t>(-)</a:t>
                </a:r>
                <a:r>
                  <a:rPr lang="de-DE" dirty="0"/>
                  <a:t> – Effekte und als </a:t>
                </a:r>
                <a:r>
                  <a:rPr lang="de-DE" b="1" dirty="0"/>
                  <a:t>(+)</a:t>
                </a:r>
                <a:r>
                  <a:rPr lang="de-DE" dirty="0"/>
                  <a:t> – Effekte auftreten. Negative Effekte erniedrigen die </a:t>
                </a:r>
                <a:r>
                  <a:rPr lang="de-DE" b="1" dirty="0"/>
                  <a:t>Elektronendichte </a:t>
                </a:r>
                <a:r>
                  <a:rPr lang="de-DE" dirty="0"/>
                  <a:t>(positive Partialladung wird größer), Positive Effekte erhöhen die Elektronendichte (negative Partialladung wird größer).</a:t>
                </a:r>
                <a:endParaRPr lang="de-DE" b="1" dirty="0"/>
              </a:p>
              <a:p>
                <a:r>
                  <a:rPr lang="de-DE" dirty="0"/>
                  <a:t>Induktive Effekte können anhand der </a:t>
                </a:r>
                <a:r>
                  <a:rPr lang="de-DE" b="1" dirty="0"/>
                  <a:t>Elektronegativität </a:t>
                </a:r>
                <a:r>
                  <a:rPr lang="de-DE" dirty="0"/>
                  <a:t>eingeschätzt werden. Ist das benachbarte Atom elektronegativer als Wasserstoff (als Referenz definiert), übt es einen </a:t>
                </a:r>
                <a:r>
                  <a:rPr lang="de-DE" b="1" dirty="0"/>
                  <a:t>–I – Effekt </a:t>
                </a:r>
                <a:r>
                  <a:rPr lang="de-DE" dirty="0"/>
                  <a:t>aus. Ist es gleich oder weniger elektronegativ, übt es einen </a:t>
                </a:r>
                <a:r>
                  <a:rPr lang="de-DE" b="1" dirty="0"/>
                  <a:t>+I – Effekt</a:t>
                </a:r>
                <a:r>
                  <a:rPr lang="de-DE" dirty="0"/>
                  <a:t> aus.</a:t>
                </a:r>
              </a:p>
              <a:p>
                <a:r>
                  <a:rPr lang="de-DE" dirty="0"/>
                  <a:t>Mesomere Effekte beruhen auf </a:t>
                </a:r>
                <a:r>
                  <a:rPr lang="de-DE" b="1" dirty="0"/>
                  <a:t>freien Elektronenpaaren </a:t>
                </a:r>
                <a:r>
                  <a:rPr lang="de-DE" dirty="0"/>
                  <a:t>und </a:t>
                </a:r>
                <a14:m>
                  <m:oMath xmlns:m="http://schemas.openxmlformats.org/officeDocument/2006/math">
                    <m:r>
                      <a:rPr lang="de-DE" b="1" i="1" smtClean="0">
                        <a:latin typeface="Cambria Math" panose="02040503050406030204" pitchFamily="18" charset="0"/>
                      </a:rPr>
                      <m:t>𝝅</m:t>
                    </m:r>
                  </m:oMath>
                </a14:m>
                <a:r>
                  <a:rPr lang="de-DE" b="1" dirty="0"/>
                  <a:t> – Elektronenpaaren</a:t>
                </a:r>
                <a:r>
                  <a:rPr lang="de-DE" dirty="0"/>
                  <a:t>. Ist eine funktionelle Gruppe in der Lage, Elektronenpaare aufzunehmen, übt sie einen </a:t>
                </a:r>
                <a:r>
                  <a:rPr lang="de-DE" b="1" dirty="0"/>
                  <a:t>–M – Effekt</a:t>
                </a:r>
                <a:r>
                  <a:rPr lang="de-DE" dirty="0"/>
                  <a:t> aus. Kann sie Elektronenpaare abgeben, übt sie einen </a:t>
                </a:r>
                <a:r>
                  <a:rPr lang="de-DE" b="1" dirty="0"/>
                  <a:t>+M – Effekt </a:t>
                </a:r>
                <a:r>
                  <a:rPr lang="de-DE" dirty="0"/>
                  <a:t>aus.</a:t>
                </a:r>
              </a:p>
              <a:p>
                <a:endParaRPr lang="de-DE" b="1" dirty="0"/>
              </a:p>
              <a:p>
                <a:endParaRPr lang="de-DE" b="1" dirty="0"/>
              </a:p>
            </p:txBody>
          </p:sp>
        </mc:Choice>
        <mc:Fallback xmlns="">
          <p:sp>
            <p:nvSpPr>
              <p:cNvPr id="3" name="Inhaltsplatzhalter 2">
                <a:extLst>
                  <a:ext uri="{FF2B5EF4-FFF2-40B4-BE49-F238E27FC236}">
                    <a16:creationId xmlns:a16="http://schemas.microsoft.com/office/drawing/2014/main" id="{747599A6-6926-B24A-AD5F-AF1696E334F2}"/>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0E47D380-2003-3215-1123-DE8A067CA26D}"/>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E398B5E-327B-89C0-33E7-F96922A37A1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E9A285F3-6729-5A0B-212F-445E18393B8D}"/>
              </a:ext>
            </a:extLst>
          </p:cNvPr>
          <p:cNvSpPr>
            <a:spLocks noGrp="1"/>
          </p:cNvSpPr>
          <p:nvPr>
            <p:ph type="sldNum" sz="quarter" idx="16"/>
          </p:nvPr>
        </p:nvSpPr>
        <p:spPr/>
        <p:txBody>
          <a:bodyPr/>
          <a:lstStyle/>
          <a:p>
            <a:fld id="{6FBDD224-CFE5-420E-A51B-C49F1872CE04}" type="slidenum">
              <a:rPr lang="de-DE" altLang="de-DE" smtClean="0"/>
              <a:pPr/>
              <a:t>142</a:t>
            </a:fld>
            <a:endParaRPr lang="de-DE" altLang="de-DE"/>
          </a:p>
        </p:txBody>
      </p:sp>
      <p:graphicFrame>
        <p:nvGraphicFramePr>
          <p:cNvPr id="6" name="Tabelle 7">
            <a:extLst>
              <a:ext uri="{FF2B5EF4-FFF2-40B4-BE49-F238E27FC236}">
                <a16:creationId xmlns:a16="http://schemas.microsoft.com/office/drawing/2014/main" id="{75D55CA4-2F45-C77A-D054-F08913E35FC4}"/>
              </a:ext>
            </a:extLst>
          </p:cNvPr>
          <p:cNvGraphicFramePr>
            <a:graphicFrameLocks noGrp="1"/>
          </p:cNvGraphicFramePr>
          <p:nvPr>
            <p:extLst>
              <p:ext uri="{D42A27DB-BD31-4B8C-83A1-F6EECF244321}">
                <p14:modId xmlns:p14="http://schemas.microsoft.com/office/powerpoint/2010/main" val="3936699113"/>
              </p:ext>
            </p:extLst>
          </p:nvPr>
        </p:nvGraphicFramePr>
        <p:xfrm>
          <a:off x="2048800" y="3281392"/>
          <a:ext cx="8128000" cy="2595880"/>
        </p:xfrm>
        <a:graphic>
          <a:graphicData uri="http://schemas.openxmlformats.org/drawingml/2006/table">
            <a:tbl>
              <a:tblPr firstRow="1" bandRow="1">
                <a:tableStyleId>{93296810-A885-4BE3-A3E7-6D5BEEA58F35}</a:tableStyleId>
              </a:tblPr>
              <a:tblGrid>
                <a:gridCol w="2032000">
                  <a:extLst>
                    <a:ext uri="{9D8B030D-6E8A-4147-A177-3AD203B41FA5}">
                      <a16:colId xmlns:a16="http://schemas.microsoft.com/office/drawing/2014/main" val="2049930294"/>
                    </a:ext>
                  </a:extLst>
                </a:gridCol>
                <a:gridCol w="2032000">
                  <a:extLst>
                    <a:ext uri="{9D8B030D-6E8A-4147-A177-3AD203B41FA5}">
                      <a16:colId xmlns:a16="http://schemas.microsoft.com/office/drawing/2014/main" val="2696271647"/>
                    </a:ext>
                  </a:extLst>
                </a:gridCol>
                <a:gridCol w="2032000">
                  <a:extLst>
                    <a:ext uri="{9D8B030D-6E8A-4147-A177-3AD203B41FA5}">
                      <a16:colId xmlns:a16="http://schemas.microsoft.com/office/drawing/2014/main" val="1422784330"/>
                    </a:ext>
                  </a:extLst>
                </a:gridCol>
                <a:gridCol w="2032000">
                  <a:extLst>
                    <a:ext uri="{9D8B030D-6E8A-4147-A177-3AD203B41FA5}">
                      <a16:colId xmlns:a16="http://schemas.microsoft.com/office/drawing/2014/main" val="1838323019"/>
                    </a:ext>
                  </a:extLst>
                </a:gridCol>
              </a:tblGrid>
              <a:tr h="370840">
                <a:tc>
                  <a:txBody>
                    <a:bodyPr/>
                    <a:lstStyle/>
                    <a:p>
                      <a:pPr algn="ctr"/>
                      <a:r>
                        <a:rPr lang="de-DE" dirty="0">
                          <a:solidFill>
                            <a:schemeClr val="tx2"/>
                          </a:solidFill>
                          <a:latin typeface="Avenir Next LT Pro" panose="020B0504020202020204" pitchFamily="34" charset="77"/>
                        </a:rPr>
                        <a:t>+I - Effekt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-I - Effekt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+M - Effekt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-M - Effekt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990314769"/>
                  </a:ext>
                </a:extLst>
              </a:tr>
              <a:tr h="370840">
                <a:tc>
                  <a:txBody>
                    <a:bodyPr/>
                    <a:lstStyle/>
                    <a:p>
                      <a:pPr algn="ctr"/>
                      <a:r>
                        <a:rPr lang="de-DE" dirty="0">
                          <a:solidFill>
                            <a:schemeClr val="tx2"/>
                          </a:solidFill>
                          <a:latin typeface="Avenir Next LT Pro" panose="020B0504020202020204" pitchFamily="34" charset="77"/>
                        </a:rPr>
                        <a:t>Alkylreste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OH - Gruppen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solidFill>
                            <a:schemeClr val="tx2"/>
                          </a:solidFill>
                          <a:latin typeface="Avenir Next LT Pro" panose="020B0504020202020204" pitchFamily="34" charset="77"/>
                        </a:rPr>
                        <a:t>OH - Gruppen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Nitrogruppen!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8365544"/>
                  </a:ext>
                </a:extLst>
              </a:tr>
              <a:tr h="370840">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NR</a:t>
                      </a:r>
                      <a:r>
                        <a:rPr lang="de-DE" baseline="-25000" dirty="0">
                          <a:solidFill>
                            <a:schemeClr val="tx2"/>
                          </a:solidFill>
                          <a:latin typeface="Avenir Next LT Pro" panose="020B0504020202020204" pitchFamily="34" charset="77"/>
                        </a:rPr>
                        <a:t>2</a:t>
                      </a:r>
                      <a:r>
                        <a:rPr lang="de-DE" baseline="0" dirty="0">
                          <a:solidFill>
                            <a:schemeClr val="tx2"/>
                          </a:solidFill>
                          <a:latin typeface="Avenir Next LT Pro" panose="020B0504020202020204" pitchFamily="34" charset="77"/>
                        </a:rPr>
                        <a:t> - Gruppen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solidFill>
                            <a:schemeClr val="tx2"/>
                          </a:solidFill>
                          <a:latin typeface="Avenir Next LT Pro" panose="020B0504020202020204" pitchFamily="34" charset="77"/>
                        </a:rPr>
                        <a:t>OR - Gruppen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Ketone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8930359"/>
                  </a:ext>
                </a:extLst>
              </a:tr>
              <a:tr h="370840">
                <a:tc>
                  <a:txBody>
                    <a:bodyPr/>
                    <a:lstStyle/>
                    <a:p>
                      <a:pPr algn="ctr"/>
                      <a:endParaRPr lang="de-DE">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NO</a:t>
                      </a:r>
                      <a:r>
                        <a:rPr lang="de-DE" baseline="-25000" dirty="0">
                          <a:solidFill>
                            <a:schemeClr val="tx2"/>
                          </a:solidFill>
                          <a:latin typeface="Avenir Next LT Pro" panose="020B0504020202020204" pitchFamily="34" charset="77"/>
                        </a:rPr>
                        <a:t>2</a:t>
                      </a:r>
                      <a:r>
                        <a:rPr lang="de-DE" baseline="0" dirty="0">
                          <a:solidFill>
                            <a:schemeClr val="tx2"/>
                          </a:solidFill>
                          <a:latin typeface="Avenir Next LT Pro" panose="020B0504020202020204" pitchFamily="34" charset="77"/>
                        </a:rPr>
                        <a:t> - Gruppen</a:t>
                      </a:r>
                      <a:endParaRPr lang="de-DE" dirty="0">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solidFill>
                            <a:schemeClr val="tx2"/>
                          </a:solidFill>
                          <a:latin typeface="Avenir Next LT Pro" panose="020B0504020202020204" pitchFamily="34" charset="77"/>
                        </a:rPr>
                        <a:t>NR</a:t>
                      </a:r>
                      <a:r>
                        <a:rPr lang="de-DE" baseline="-25000" dirty="0">
                          <a:solidFill>
                            <a:schemeClr val="tx2"/>
                          </a:solidFill>
                          <a:latin typeface="Avenir Next LT Pro" panose="020B0504020202020204" pitchFamily="34" charset="77"/>
                        </a:rPr>
                        <a:t>2</a:t>
                      </a:r>
                      <a:r>
                        <a:rPr lang="de-DE" baseline="0" dirty="0">
                          <a:solidFill>
                            <a:schemeClr val="tx2"/>
                          </a:solidFill>
                          <a:latin typeface="Avenir Next LT Pro" panose="020B0504020202020204" pitchFamily="34" charset="77"/>
                        </a:rPr>
                        <a:t> - Gruppen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Aldehyde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442970"/>
                  </a:ext>
                </a:extLst>
              </a:tr>
              <a:tr h="370840">
                <a:tc>
                  <a:txBody>
                    <a:bodyPr/>
                    <a:lstStyle/>
                    <a:p>
                      <a:pPr algn="ctr"/>
                      <a:endParaRPr lang="de-DE">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solidFill>
                            <a:schemeClr val="tx2"/>
                          </a:solidFill>
                          <a:latin typeface="Avenir Next LT Pro" panose="020B0504020202020204" pitchFamily="34" charset="77"/>
                        </a:rPr>
                        <a:t>Carbonylgruppen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Phenylreste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Ester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367275"/>
                  </a:ext>
                </a:extLst>
              </a:tr>
              <a:tr h="370840">
                <a:tc>
                  <a:txBody>
                    <a:bodyPr/>
                    <a:lstStyle/>
                    <a:p>
                      <a:pPr algn="ctr"/>
                      <a:endParaRPr lang="de-DE">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dirty="0">
                          <a:solidFill>
                            <a:schemeClr val="tx2"/>
                          </a:solidFill>
                          <a:latin typeface="Avenir Next LT Pro" panose="020B0504020202020204" pitchFamily="34" charset="77"/>
                        </a:rPr>
                        <a:t>Halogenreste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Nitrile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52270093"/>
                  </a:ext>
                </a:extLst>
              </a:tr>
              <a:tr h="370840">
                <a:tc>
                  <a:txBody>
                    <a:bodyPr/>
                    <a:lstStyle/>
                    <a:p>
                      <a:pPr algn="ctr"/>
                      <a:endParaRPr lang="de-DE">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Phenylreste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err="1">
                          <a:solidFill>
                            <a:schemeClr val="tx2"/>
                          </a:solidFill>
                          <a:latin typeface="Avenir Next LT Pro" panose="020B0504020202020204" pitchFamily="34" charset="77"/>
                        </a:rPr>
                        <a:t>Sufonsäuren</a:t>
                      </a:r>
                      <a:endParaRPr lang="de-DE" dirty="0">
                        <a:solidFill>
                          <a:schemeClr val="tx2"/>
                        </a:solidFill>
                        <a:latin typeface="Avenir Next LT Pro" panose="020B0504020202020204" pitchFamily="34"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9752580"/>
                  </a:ext>
                </a:extLst>
              </a:tr>
            </a:tbl>
          </a:graphicData>
        </a:graphic>
      </p:graphicFrame>
    </p:spTree>
    <p:extLst>
      <p:ext uri="{BB962C8B-B14F-4D97-AF65-F5344CB8AC3E}">
        <p14:creationId xmlns:p14="http://schemas.microsoft.com/office/powerpoint/2010/main" val="16403615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53368-FE72-3645-9AD4-1BE3B502E7F4}"/>
              </a:ext>
            </a:extLst>
          </p:cNvPr>
          <p:cNvSpPr>
            <a:spLocks noGrp="1"/>
          </p:cNvSpPr>
          <p:nvPr>
            <p:ph type="title"/>
          </p:nvPr>
        </p:nvSpPr>
        <p:spPr/>
        <p:txBody>
          <a:bodyPr/>
          <a:lstStyle/>
          <a:p>
            <a:r>
              <a:rPr lang="de-DE" dirty="0"/>
              <a:t>Stabilisierung von Ladungen</a:t>
            </a:r>
          </a:p>
        </p:txBody>
      </p:sp>
      <p:sp>
        <p:nvSpPr>
          <p:cNvPr id="3" name="Inhaltsplatzhalter 2">
            <a:extLst>
              <a:ext uri="{FF2B5EF4-FFF2-40B4-BE49-F238E27FC236}">
                <a16:creationId xmlns:a16="http://schemas.microsoft.com/office/drawing/2014/main" id="{0F31E7BB-DC49-A54A-A124-21E65B03D584}"/>
              </a:ext>
            </a:extLst>
          </p:cNvPr>
          <p:cNvSpPr>
            <a:spLocks noGrp="1"/>
          </p:cNvSpPr>
          <p:nvPr>
            <p:ph type="body" sz="quarter" idx="13"/>
          </p:nvPr>
        </p:nvSpPr>
        <p:spPr/>
        <p:txBody>
          <a:bodyPr/>
          <a:lstStyle/>
          <a:p>
            <a:r>
              <a:rPr lang="de-DE" dirty="0"/>
              <a:t>Über I – und M – Effekte kann die </a:t>
            </a:r>
            <a:r>
              <a:rPr lang="de-DE" b="1" dirty="0"/>
              <a:t>Stabilität </a:t>
            </a:r>
            <a:r>
              <a:rPr lang="de-DE" dirty="0"/>
              <a:t>von </a:t>
            </a:r>
            <a:r>
              <a:rPr lang="de-DE" b="1" dirty="0"/>
              <a:t>geladenen</a:t>
            </a:r>
            <a:r>
              <a:rPr lang="de-DE" dirty="0"/>
              <a:t> Molekülen und </a:t>
            </a:r>
            <a:r>
              <a:rPr lang="de-DE" b="1" dirty="0"/>
              <a:t>Radikalen</a:t>
            </a:r>
            <a:r>
              <a:rPr lang="de-DE" dirty="0"/>
              <a:t> abgeschätzt werden.</a:t>
            </a:r>
          </a:p>
          <a:p>
            <a:r>
              <a:rPr lang="de-DE" dirty="0"/>
              <a:t>Ladungen und ungepaarte Elektronen (in Radikalen) </a:t>
            </a:r>
            <a:r>
              <a:rPr lang="de-DE" b="1" dirty="0"/>
              <a:t>destabilisieren</a:t>
            </a:r>
            <a:r>
              <a:rPr lang="de-DE" dirty="0"/>
              <a:t> ein Molekül.</a:t>
            </a:r>
          </a:p>
          <a:p>
            <a:r>
              <a:rPr lang="de-DE" b="1" dirty="0"/>
              <a:t>Negative Ladungen </a:t>
            </a:r>
            <a:r>
              <a:rPr lang="de-DE" dirty="0"/>
              <a:t>und </a:t>
            </a:r>
            <a:r>
              <a:rPr lang="de-DE" b="1" dirty="0"/>
              <a:t>Radikale</a:t>
            </a:r>
            <a:r>
              <a:rPr lang="de-DE" dirty="0"/>
              <a:t> stellen einen </a:t>
            </a:r>
            <a:r>
              <a:rPr lang="de-DE" b="1" dirty="0"/>
              <a:t>Überschuss </a:t>
            </a:r>
            <a:r>
              <a:rPr lang="de-DE" dirty="0"/>
              <a:t>an Elektronen dar; </a:t>
            </a:r>
            <a:r>
              <a:rPr lang="de-DE" b="1" dirty="0"/>
              <a:t>negative</a:t>
            </a:r>
            <a:r>
              <a:rPr lang="de-DE" dirty="0"/>
              <a:t> elektronische Effekte (also –I – und –M – Effekte) stabilisieren diese Moleküle, indem die Ladung „weggezogen“ und dadurch besser verteilt wird (Erinnerung: mehr mesomere Grenzstrukturen = stabileres Molekül).</a:t>
            </a:r>
          </a:p>
          <a:p>
            <a:r>
              <a:rPr lang="de-DE" b="1" dirty="0"/>
              <a:t>Positive Ladungen</a:t>
            </a:r>
            <a:r>
              <a:rPr lang="de-DE" dirty="0"/>
              <a:t> stellen einen </a:t>
            </a:r>
            <a:r>
              <a:rPr lang="de-DE" b="1" dirty="0"/>
              <a:t>Elektronenmangel</a:t>
            </a:r>
            <a:r>
              <a:rPr lang="de-DE" dirty="0"/>
              <a:t> dar und können deshalb durch </a:t>
            </a:r>
            <a:r>
              <a:rPr lang="de-DE" b="1" dirty="0"/>
              <a:t>positive</a:t>
            </a:r>
            <a:r>
              <a:rPr lang="de-DE" dirty="0"/>
              <a:t> elektronische Effekte stabilisiert werden; es werden Elektronen auf die Ladung „draufgeschoben“.</a:t>
            </a:r>
          </a:p>
          <a:p>
            <a:r>
              <a:rPr lang="de-DE" dirty="0"/>
              <a:t>Die jeweils gegenteiligen Effekte wirken auf negative und positive Ladungen </a:t>
            </a:r>
            <a:r>
              <a:rPr lang="de-DE" b="1" dirty="0"/>
              <a:t>destabilisierend</a:t>
            </a:r>
            <a:r>
              <a:rPr lang="de-DE" dirty="0"/>
              <a:t>, da sie die Ladung weiter vergrößern.</a:t>
            </a:r>
          </a:p>
          <a:p>
            <a:endParaRPr lang="de-DE" b="1" dirty="0"/>
          </a:p>
          <a:p>
            <a:pPr marL="0" indent="0">
              <a:buNone/>
            </a:pPr>
            <a:r>
              <a:rPr lang="de-DE" b="1" dirty="0"/>
              <a:t>Stabilität von </a:t>
            </a:r>
            <a:r>
              <a:rPr lang="de-DE" b="1" dirty="0" err="1"/>
              <a:t>Carbeniumionen</a:t>
            </a: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r>
              <a:rPr lang="de-DE" b="1" dirty="0"/>
              <a:t>Stabilität von Radikalen</a:t>
            </a:r>
          </a:p>
          <a:p>
            <a:r>
              <a:rPr lang="de-DE" dirty="0"/>
              <a:t>Besonderheit: Radikale werden durch Substituenten im Allgemeinen stabilisiert (</a:t>
            </a:r>
            <a:r>
              <a:rPr lang="de-DE" b="1" dirty="0"/>
              <a:t>Hyperkonjugation</a:t>
            </a:r>
            <a:r>
              <a:rPr lang="de-DE" dirty="0"/>
              <a:t>: Effekt der Orbitalüberlappung)</a:t>
            </a:r>
          </a:p>
        </p:txBody>
      </p:sp>
      <p:sp>
        <p:nvSpPr>
          <p:cNvPr id="9" name="Datumsplatzhalter 8">
            <a:extLst>
              <a:ext uri="{FF2B5EF4-FFF2-40B4-BE49-F238E27FC236}">
                <a16:creationId xmlns:a16="http://schemas.microsoft.com/office/drawing/2014/main" id="{2B00C80C-20CB-DAAD-B65B-88FAD108EBF2}"/>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7C94F32-0006-2E60-9F88-936B46E7C50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7A775EA3-36BD-4A8B-4AB4-25273CA39BDC}"/>
              </a:ext>
            </a:extLst>
          </p:cNvPr>
          <p:cNvSpPr>
            <a:spLocks noGrp="1"/>
          </p:cNvSpPr>
          <p:nvPr>
            <p:ph type="sldNum" sz="quarter" idx="16"/>
          </p:nvPr>
        </p:nvSpPr>
        <p:spPr/>
        <p:txBody>
          <a:bodyPr/>
          <a:lstStyle/>
          <a:p>
            <a:fld id="{6FBDD224-CFE5-420E-A51B-C49F1872CE04}" type="slidenum">
              <a:rPr lang="de-DE" altLang="de-DE" smtClean="0"/>
              <a:pPr/>
              <a:t>143</a:t>
            </a:fld>
            <a:endParaRPr lang="de-DE" altLang="de-DE"/>
          </a:p>
        </p:txBody>
      </p:sp>
      <p:pic>
        <p:nvPicPr>
          <p:cNvPr id="7" name="Grafik 6">
            <a:extLst>
              <a:ext uri="{FF2B5EF4-FFF2-40B4-BE49-F238E27FC236}">
                <a16:creationId xmlns:a16="http://schemas.microsoft.com/office/drawing/2014/main" id="{5F14121E-FDB1-2343-B3A0-CE1130CE5C50}"/>
              </a:ext>
            </a:extLst>
          </p:cNvPr>
          <p:cNvPicPr>
            <a:picLocks noChangeAspect="1"/>
          </p:cNvPicPr>
          <p:nvPr/>
        </p:nvPicPr>
        <p:blipFill>
          <a:blip r:embed="rId2"/>
          <a:stretch>
            <a:fillRect/>
          </a:stretch>
        </p:blipFill>
        <p:spPr>
          <a:xfrm>
            <a:off x="2834857" y="3199931"/>
            <a:ext cx="6555886" cy="1427726"/>
          </a:xfrm>
          <a:prstGeom prst="rect">
            <a:avLst/>
          </a:prstGeom>
        </p:spPr>
      </p:pic>
      <p:pic>
        <p:nvPicPr>
          <p:cNvPr id="11" name="Grafik 10">
            <a:extLst>
              <a:ext uri="{FF2B5EF4-FFF2-40B4-BE49-F238E27FC236}">
                <a16:creationId xmlns:a16="http://schemas.microsoft.com/office/drawing/2014/main" id="{B35268A2-922F-044E-8092-33B3F828E7AF}"/>
              </a:ext>
            </a:extLst>
          </p:cNvPr>
          <p:cNvPicPr>
            <a:picLocks noChangeAspect="1"/>
          </p:cNvPicPr>
          <p:nvPr/>
        </p:nvPicPr>
        <p:blipFill>
          <a:blip r:embed="rId3"/>
          <a:stretch>
            <a:fillRect/>
          </a:stretch>
        </p:blipFill>
        <p:spPr>
          <a:xfrm>
            <a:off x="3835421" y="5336574"/>
            <a:ext cx="4521157" cy="1081396"/>
          </a:xfrm>
          <a:prstGeom prst="rect">
            <a:avLst/>
          </a:prstGeom>
        </p:spPr>
      </p:pic>
    </p:spTree>
    <p:extLst>
      <p:ext uri="{BB962C8B-B14F-4D97-AF65-F5344CB8AC3E}">
        <p14:creationId xmlns:p14="http://schemas.microsoft.com/office/powerpoint/2010/main" val="23026807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6C0EF-A743-7C40-AD1C-F6D70946C03E}"/>
              </a:ext>
            </a:extLst>
          </p:cNvPr>
          <p:cNvSpPr>
            <a:spLocks noGrp="1"/>
          </p:cNvSpPr>
          <p:nvPr>
            <p:ph type="title"/>
          </p:nvPr>
        </p:nvSpPr>
        <p:spPr/>
        <p:txBody>
          <a:bodyPr/>
          <a:lstStyle/>
          <a:p>
            <a:r>
              <a:rPr lang="de-DE" dirty="0"/>
              <a:t>Aktivität von Aromaten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66B00F5-99CE-5A4E-ABC1-00BE2AD1ECBC}"/>
                  </a:ext>
                </a:extLst>
              </p:cNvPr>
              <p:cNvSpPr>
                <a:spLocks noGrp="1"/>
              </p:cNvSpPr>
              <p:nvPr>
                <p:ph type="body" sz="quarter" idx="13"/>
              </p:nvPr>
            </p:nvSpPr>
            <p:spPr/>
            <p:txBody>
              <a:bodyPr/>
              <a:lstStyle/>
              <a:p>
                <a:r>
                  <a:rPr lang="de-DE" dirty="0"/>
                  <a:t>Durch ihr </a:t>
                </a:r>
                <a14:m>
                  <m:oMath xmlns:m="http://schemas.openxmlformats.org/officeDocument/2006/math">
                    <m:r>
                      <a:rPr lang="de-DE" b="1" i="1" smtClean="0">
                        <a:latin typeface="Cambria Math" panose="02040503050406030204" pitchFamily="18" charset="0"/>
                      </a:rPr>
                      <m:t>𝝅</m:t>
                    </m:r>
                  </m:oMath>
                </a14:m>
                <a:r>
                  <a:rPr lang="de-DE" b="1" dirty="0"/>
                  <a:t> – System </a:t>
                </a:r>
                <a:r>
                  <a:rPr lang="de-DE" dirty="0"/>
                  <a:t>können Aromaten als </a:t>
                </a:r>
                <a:r>
                  <a:rPr lang="de-DE" b="1" dirty="0"/>
                  <a:t>Nucleophil</a:t>
                </a:r>
                <a:r>
                  <a:rPr lang="de-DE" dirty="0"/>
                  <a:t> reagieren.</a:t>
                </a:r>
              </a:p>
              <a:p>
                <a:r>
                  <a:rPr lang="de-DE" dirty="0"/>
                  <a:t>Ihre </a:t>
                </a:r>
                <a:r>
                  <a:rPr lang="de-DE" b="1" dirty="0"/>
                  <a:t>Aktivität</a:t>
                </a:r>
                <a:r>
                  <a:rPr lang="de-DE" dirty="0"/>
                  <a:t> kann durch </a:t>
                </a:r>
                <a:r>
                  <a:rPr lang="de-DE" b="1" dirty="0"/>
                  <a:t>elektronische Effekte </a:t>
                </a:r>
                <a:r>
                  <a:rPr lang="de-DE" dirty="0"/>
                  <a:t>ihrer </a:t>
                </a:r>
                <a:r>
                  <a:rPr lang="de-DE" b="1" dirty="0"/>
                  <a:t>Substituenten </a:t>
                </a:r>
                <a:r>
                  <a:rPr lang="de-DE" dirty="0"/>
                  <a:t>beeinflusst werden.</a:t>
                </a:r>
              </a:p>
              <a:p>
                <a:r>
                  <a:rPr lang="de-DE" dirty="0"/>
                  <a:t>Substituenten mit </a:t>
                </a:r>
                <a:r>
                  <a:rPr lang="de-DE" b="1" dirty="0"/>
                  <a:t>+I – </a:t>
                </a:r>
                <a:r>
                  <a:rPr lang="de-DE" dirty="0"/>
                  <a:t>und / oder </a:t>
                </a:r>
                <a:r>
                  <a:rPr lang="de-DE" b="1" dirty="0"/>
                  <a:t>+M – Effekt</a:t>
                </a:r>
                <a:r>
                  <a:rPr lang="de-DE" dirty="0"/>
                  <a:t> erhöhen die Elektronendichte im Ring und steigern so weiter die Aktivität.</a:t>
                </a:r>
              </a:p>
              <a:p>
                <a:r>
                  <a:rPr lang="de-DE" dirty="0"/>
                  <a:t>Substituenten mit </a:t>
                </a:r>
                <a:r>
                  <a:rPr lang="de-DE" b="1" dirty="0"/>
                  <a:t>–I – </a:t>
                </a:r>
                <a:r>
                  <a:rPr lang="de-DE" dirty="0"/>
                  <a:t>und / oder </a:t>
                </a:r>
                <a:r>
                  <a:rPr lang="de-DE" b="1" dirty="0"/>
                  <a:t>–M – Effekt</a:t>
                </a:r>
                <a:r>
                  <a:rPr lang="de-DE" dirty="0"/>
                  <a:t> ziehen Elektronendichte aus dem Ring ab und senken so die Aktivität.</a:t>
                </a:r>
              </a:p>
              <a:p>
                <a:r>
                  <a:rPr lang="de-DE" dirty="0"/>
                  <a:t>Besonders starke negative elektronische Effekte können für einen </a:t>
                </a:r>
                <a:r>
                  <a:rPr lang="de-DE" b="1" dirty="0"/>
                  <a:t>Elektronenmangelaromaten</a:t>
                </a:r>
                <a:r>
                  <a:rPr lang="de-DE" dirty="0"/>
                  <a:t>, der auch als </a:t>
                </a:r>
                <a:r>
                  <a:rPr lang="de-DE" b="1" dirty="0"/>
                  <a:t>Elektrophil</a:t>
                </a:r>
                <a:r>
                  <a:rPr lang="de-DE" dirty="0"/>
                  <a:t> reagieren kann.</a:t>
                </a:r>
              </a:p>
              <a:p>
                <a:r>
                  <a:rPr lang="de-DE" dirty="0"/>
                  <a:t>In der Regel </a:t>
                </a:r>
                <a:r>
                  <a:rPr lang="de-DE" b="1" dirty="0"/>
                  <a:t>überwiegt</a:t>
                </a:r>
                <a:r>
                  <a:rPr lang="de-DE" dirty="0"/>
                  <a:t> der M – Effekt den I – Effekt. Ausnahme sind die </a:t>
                </a:r>
                <a:r>
                  <a:rPr lang="de-DE" b="1" dirty="0"/>
                  <a:t>Halogene</a:t>
                </a:r>
                <a:r>
                  <a:rPr lang="de-DE" dirty="0"/>
                  <a:t>, die schlechte </a:t>
                </a:r>
                <a:r>
                  <a:rPr lang="de-DE" dirty="0" err="1"/>
                  <a:t>Elektronenpaardonatoren</a:t>
                </a:r>
                <a:r>
                  <a:rPr lang="de-DE" dirty="0"/>
                  <a:t> (schwacher +M – Effekt) sind, dafür aber stark elektronegativ (starker –I – Effekt).</a:t>
                </a:r>
              </a:p>
            </p:txBody>
          </p:sp>
        </mc:Choice>
        <mc:Fallback xmlns="">
          <p:sp>
            <p:nvSpPr>
              <p:cNvPr id="3" name="Inhaltsplatzhalter 2">
                <a:extLst>
                  <a:ext uri="{FF2B5EF4-FFF2-40B4-BE49-F238E27FC236}">
                    <a16:creationId xmlns:a16="http://schemas.microsoft.com/office/drawing/2014/main" id="{266B00F5-99CE-5A4E-ABC1-00BE2AD1ECB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D05E7679-0E15-7CC6-65ED-F6FA73D89C92}"/>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D804980-F2E3-CB81-435B-BB6DBD766EF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803A7057-70C4-8C83-F135-47F62CCAF3A7}"/>
              </a:ext>
            </a:extLst>
          </p:cNvPr>
          <p:cNvSpPr>
            <a:spLocks noGrp="1"/>
          </p:cNvSpPr>
          <p:nvPr>
            <p:ph type="sldNum" sz="quarter" idx="16"/>
          </p:nvPr>
        </p:nvSpPr>
        <p:spPr/>
        <p:txBody>
          <a:bodyPr/>
          <a:lstStyle/>
          <a:p>
            <a:fld id="{6FBDD224-CFE5-420E-A51B-C49F1872CE04}" type="slidenum">
              <a:rPr lang="de-DE" altLang="de-DE" smtClean="0"/>
              <a:pPr/>
              <a:t>144</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4B755E50-5632-844F-911F-4C02B49C89C9}"/>
              </a:ext>
            </a:extLst>
          </p:cNvPr>
          <p:cNvPicPr>
            <a:picLocks noChangeAspect="1"/>
          </p:cNvPicPr>
          <p:nvPr/>
        </p:nvPicPr>
        <p:blipFill>
          <a:blip r:embed="rId3"/>
          <a:stretch>
            <a:fillRect/>
          </a:stretch>
        </p:blipFill>
        <p:spPr>
          <a:xfrm rot="212145">
            <a:off x="3382390" y="2801624"/>
            <a:ext cx="5427219" cy="3399153"/>
          </a:xfrm>
          <a:prstGeom prst="rect">
            <a:avLst/>
          </a:prstGeom>
        </p:spPr>
      </p:pic>
    </p:spTree>
    <p:extLst>
      <p:ext uri="{BB962C8B-B14F-4D97-AF65-F5344CB8AC3E}">
        <p14:creationId xmlns:p14="http://schemas.microsoft.com/office/powerpoint/2010/main" val="10623460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B7476-7FB5-F648-BDB9-40F30D5272D5}"/>
              </a:ext>
            </a:extLst>
          </p:cNvPr>
          <p:cNvSpPr>
            <a:spLocks noGrp="1"/>
          </p:cNvSpPr>
          <p:nvPr>
            <p:ph type="title"/>
          </p:nvPr>
        </p:nvSpPr>
        <p:spPr/>
        <p:txBody>
          <a:bodyPr/>
          <a:lstStyle/>
          <a:p>
            <a:r>
              <a:rPr lang="de-DE" dirty="0"/>
              <a:t>Reaktivität von Phenol</a:t>
            </a:r>
          </a:p>
        </p:txBody>
      </p:sp>
      <p:sp>
        <p:nvSpPr>
          <p:cNvPr id="3" name="Inhaltsplatzhalter 2">
            <a:extLst>
              <a:ext uri="{FF2B5EF4-FFF2-40B4-BE49-F238E27FC236}">
                <a16:creationId xmlns:a16="http://schemas.microsoft.com/office/drawing/2014/main" id="{15CCECEE-E748-4140-83D6-190B44D97BBB}"/>
              </a:ext>
            </a:extLst>
          </p:cNvPr>
          <p:cNvSpPr>
            <a:spLocks noGrp="1"/>
          </p:cNvSpPr>
          <p:nvPr>
            <p:ph type="body" sz="quarter" idx="13"/>
          </p:nvPr>
        </p:nvSpPr>
        <p:spPr/>
        <p:txBody>
          <a:bodyPr/>
          <a:lstStyle/>
          <a:p>
            <a:r>
              <a:rPr lang="de-DE" b="1" dirty="0"/>
              <a:t>Phenol </a:t>
            </a:r>
            <a:r>
              <a:rPr lang="de-DE" dirty="0"/>
              <a:t>hat nicht die gleiche Reaktivität wie ein aliphatischer Alkohol</a:t>
            </a:r>
          </a:p>
          <a:p>
            <a:r>
              <a:rPr lang="de-DE" dirty="0"/>
              <a:t>Durch den Aromaten ist die </a:t>
            </a:r>
            <a:r>
              <a:rPr lang="de-DE" b="1" dirty="0"/>
              <a:t>Acidität erhöht</a:t>
            </a:r>
            <a:r>
              <a:rPr lang="de-DE" dirty="0"/>
              <a:t>, da die negative Ladung </a:t>
            </a:r>
            <a:r>
              <a:rPr lang="de-DE" b="1" dirty="0"/>
              <a:t>mesomeriestabilisiert</a:t>
            </a:r>
            <a:r>
              <a:rPr lang="de-DE" dirty="0"/>
              <a:t> ist. Phenol kann deswegen durch Alkalilaugen </a:t>
            </a:r>
            <a:r>
              <a:rPr lang="de-DE" dirty="0" err="1"/>
              <a:t>deprotoniert</a:t>
            </a:r>
            <a:r>
              <a:rPr lang="de-DE" dirty="0"/>
              <a:t> werden.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Die Säurestärke kann durch Substituenten mit –I – und / oder –M – Effekt weiter erhöht werden.</a:t>
            </a:r>
          </a:p>
          <a:p>
            <a:pPr marL="0" indent="0">
              <a:buNone/>
            </a:pPr>
            <a:endParaRPr lang="de-DE" dirty="0"/>
          </a:p>
        </p:txBody>
      </p:sp>
      <p:sp>
        <p:nvSpPr>
          <p:cNvPr id="9" name="Datumsplatzhalter 8">
            <a:extLst>
              <a:ext uri="{FF2B5EF4-FFF2-40B4-BE49-F238E27FC236}">
                <a16:creationId xmlns:a16="http://schemas.microsoft.com/office/drawing/2014/main" id="{44922021-682B-0867-3971-A10B212153D1}"/>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F3A7502-42EB-ADAA-D12A-772682B4A80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D7E76BAD-927D-8A21-9FA0-E7469FDEE128}"/>
              </a:ext>
            </a:extLst>
          </p:cNvPr>
          <p:cNvSpPr>
            <a:spLocks noGrp="1"/>
          </p:cNvSpPr>
          <p:nvPr>
            <p:ph type="sldNum" sz="quarter" idx="16"/>
          </p:nvPr>
        </p:nvSpPr>
        <p:spPr/>
        <p:txBody>
          <a:bodyPr/>
          <a:lstStyle/>
          <a:p>
            <a:fld id="{6FBDD224-CFE5-420E-A51B-C49F1872CE04}" type="slidenum">
              <a:rPr lang="de-DE" altLang="de-DE" smtClean="0"/>
              <a:pPr/>
              <a:t>145</a:t>
            </a:fld>
            <a:endParaRPr lang="de-DE" altLang="de-DE"/>
          </a:p>
        </p:txBody>
      </p:sp>
      <p:pic>
        <p:nvPicPr>
          <p:cNvPr id="7" name="Grafik 6">
            <a:extLst>
              <a:ext uri="{FF2B5EF4-FFF2-40B4-BE49-F238E27FC236}">
                <a16:creationId xmlns:a16="http://schemas.microsoft.com/office/drawing/2014/main" id="{B74D1384-3AB5-6244-B981-E2963CB23F99}"/>
              </a:ext>
            </a:extLst>
          </p:cNvPr>
          <p:cNvPicPr>
            <a:picLocks noChangeAspect="1"/>
          </p:cNvPicPr>
          <p:nvPr/>
        </p:nvPicPr>
        <p:blipFill>
          <a:blip r:embed="rId2"/>
          <a:stretch>
            <a:fillRect/>
          </a:stretch>
        </p:blipFill>
        <p:spPr>
          <a:xfrm>
            <a:off x="3571919" y="1630429"/>
            <a:ext cx="5048162" cy="1958228"/>
          </a:xfrm>
          <a:prstGeom prst="rect">
            <a:avLst/>
          </a:prstGeom>
        </p:spPr>
      </p:pic>
    </p:spTree>
    <p:extLst>
      <p:ext uri="{BB962C8B-B14F-4D97-AF65-F5344CB8AC3E}">
        <p14:creationId xmlns:p14="http://schemas.microsoft.com/office/powerpoint/2010/main" val="28643988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EDD02-0D67-8B45-93D4-B7FB03844C6E}"/>
              </a:ext>
            </a:extLst>
          </p:cNvPr>
          <p:cNvSpPr>
            <a:spLocks noGrp="1"/>
          </p:cNvSpPr>
          <p:nvPr>
            <p:ph type="title"/>
          </p:nvPr>
        </p:nvSpPr>
        <p:spPr/>
        <p:txBody>
          <a:bodyPr/>
          <a:lstStyle/>
          <a:p>
            <a:r>
              <a:rPr lang="de-DE" dirty="0"/>
              <a:t>Abschätzung von Basizität und Acidität</a:t>
            </a:r>
          </a:p>
        </p:txBody>
      </p:sp>
      <p:sp>
        <p:nvSpPr>
          <p:cNvPr id="3" name="Inhaltsplatzhalter 2">
            <a:extLst>
              <a:ext uri="{FF2B5EF4-FFF2-40B4-BE49-F238E27FC236}">
                <a16:creationId xmlns:a16="http://schemas.microsoft.com/office/drawing/2014/main" id="{D1B5EDE0-588F-C84E-9FEB-91419740BF41}"/>
              </a:ext>
            </a:extLst>
          </p:cNvPr>
          <p:cNvSpPr>
            <a:spLocks noGrp="1"/>
          </p:cNvSpPr>
          <p:nvPr>
            <p:ph type="body" sz="quarter" idx="13"/>
          </p:nvPr>
        </p:nvSpPr>
        <p:spPr/>
        <p:txBody>
          <a:bodyPr/>
          <a:lstStyle/>
          <a:p>
            <a:r>
              <a:rPr lang="de-DE" dirty="0"/>
              <a:t>I – und M – Effekte können ebenfalls auf </a:t>
            </a:r>
            <a:r>
              <a:rPr lang="de-DE" b="1" dirty="0"/>
              <a:t>Basizität</a:t>
            </a:r>
            <a:r>
              <a:rPr lang="de-DE" dirty="0"/>
              <a:t> und </a:t>
            </a:r>
            <a:r>
              <a:rPr lang="de-DE" b="1" dirty="0"/>
              <a:t>Acidität</a:t>
            </a:r>
            <a:r>
              <a:rPr lang="de-DE" dirty="0"/>
              <a:t> Einfluss nehmen</a:t>
            </a:r>
          </a:p>
          <a:p>
            <a:r>
              <a:rPr lang="de-DE" b="1" dirty="0" err="1"/>
              <a:t>Acide</a:t>
            </a:r>
            <a:r>
              <a:rPr lang="de-DE" b="1" dirty="0"/>
              <a:t> </a:t>
            </a:r>
            <a:r>
              <a:rPr lang="de-DE" dirty="0"/>
              <a:t>Strukturen müssen gut </a:t>
            </a:r>
            <a:r>
              <a:rPr lang="de-DE" b="1" dirty="0"/>
              <a:t>Protonen abgeben</a:t>
            </a:r>
            <a:r>
              <a:rPr lang="de-DE" dirty="0"/>
              <a:t> können; </a:t>
            </a:r>
            <a:r>
              <a:rPr lang="de-DE" b="1" dirty="0"/>
              <a:t>basische </a:t>
            </a:r>
            <a:r>
              <a:rPr lang="de-DE" dirty="0"/>
              <a:t>Strukturen müssen gut </a:t>
            </a:r>
            <a:r>
              <a:rPr lang="de-DE" b="1" dirty="0"/>
              <a:t>Protonen aufnehmen </a:t>
            </a:r>
            <a:r>
              <a:rPr lang="de-DE" dirty="0"/>
              <a:t>können.</a:t>
            </a:r>
          </a:p>
          <a:p>
            <a:r>
              <a:rPr lang="de-DE" dirty="0"/>
              <a:t>Es werden die Stabilitäten der </a:t>
            </a:r>
            <a:r>
              <a:rPr lang="de-DE" b="1" dirty="0"/>
              <a:t>Edukte </a:t>
            </a:r>
            <a:r>
              <a:rPr lang="de-DE" dirty="0"/>
              <a:t>und der </a:t>
            </a:r>
            <a:r>
              <a:rPr lang="de-DE" b="1" dirty="0"/>
              <a:t>Produkte</a:t>
            </a:r>
            <a:r>
              <a:rPr lang="de-DE" dirty="0"/>
              <a:t> abgeschätzt.</a:t>
            </a:r>
          </a:p>
          <a:p>
            <a:r>
              <a:rPr lang="de-DE" dirty="0"/>
              <a:t>Stabilität des Eduktes: wenn das Molekül durch Abgabe oder Aufnahme eines Protons stabilisiert werden kann (z. B. Ladungsausgleich), ist sie </a:t>
            </a:r>
            <a:r>
              <a:rPr lang="de-DE" dirty="0" err="1"/>
              <a:t>acide</a:t>
            </a:r>
            <a:r>
              <a:rPr lang="de-DE" dirty="0"/>
              <a:t> bzw. basisch:</a:t>
            </a:r>
          </a:p>
          <a:p>
            <a:endParaRPr lang="de-DE" dirty="0"/>
          </a:p>
          <a:p>
            <a:endParaRPr lang="de-DE" dirty="0"/>
          </a:p>
          <a:p>
            <a:pPr marL="0" indent="0" algn="ctr">
              <a:buNone/>
            </a:pPr>
            <a:r>
              <a:rPr lang="de-DE" dirty="0">
                <a:solidFill>
                  <a:schemeClr val="bg1">
                    <a:lumMod val="50000"/>
                  </a:schemeClr>
                </a:solidFill>
              </a:rPr>
              <a:t>beide Edukte sind instabil</a:t>
            </a:r>
          </a:p>
          <a:p>
            <a:r>
              <a:rPr lang="de-DE" dirty="0"/>
              <a:t>Stabilität des Produktes: wenn die Ladung des Produktes durch elektronische Effekte stabilisiert wird, kann die Acidität erhöht werden. (Anzahl der mesomeren Grenzstrukturen!)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a:p>
            <a:r>
              <a:rPr lang="de-DE" dirty="0"/>
              <a:t>Auch hier </a:t>
            </a:r>
            <a:r>
              <a:rPr lang="de-DE" b="1" dirty="0"/>
              <a:t>verringern </a:t>
            </a:r>
            <a:r>
              <a:rPr lang="de-DE" dirty="0"/>
              <a:t>die </a:t>
            </a:r>
            <a:r>
              <a:rPr lang="de-DE" b="1" dirty="0"/>
              <a:t>gegenteiligen Effekte </a:t>
            </a:r>
            <a:r>
              <a:rPr lang="de-DE" dirty="0"/>
              <a:t>die Säure – und </a:t>
            </a:r>
            <a:r>
              <a:rPr lang="de-DE" dirty="0" err="1"/>
              <a:t>Basestärke</a:t>
            </a:r>
            <a:r>
              <a:rPr lang="de-DE" dirty="0"/>
              <a:t> (siehe Anilin).</a:t>
            </a:r>
            <a:endParaRPr lang="de-DE" b="1" dirty="0"/>
          </a:p>
        </p:txBody>
      </p:sp>
      <p:sp>
        <p:nvSpPr>
          <p:cNvPr id="8" name="Datumsplatzhalter 7">
            <a:extLst>
              <a:ext uri="{FF2B5EF4-FFF2-40B4-BE49-F238E27FC236}">
                <a16:creationId xmlns:a16="http://schemas.microsoft.com/office/drawing/2014/main" id="{15BEB59E-B547-3814-8A96-5BB475202FBA}"/>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9891E92-3CD4-A779-0867-745C539D8486}"/>
              </a:ext>
            </a:extLst>
          </p:cNvPr>
          <p:cNvSpPr>
            <a:spLocks noGrp="1"/>
          </p:cNvSpPr>
          <p:nvPr>
            <p:ph type="ftr" sz="quarter" idx="15"/>
          </p:nvPr>
        </p:nvSpPr>
        <p:spPr/>
        <p:txBody>
          <a:bodyPr/>
          <a:lstStyle/>
          <a:p>
            <a:r>
              <a:rPr lang="de-DE" altLang="de-DE" dirty="0"/>
              <a:t>Materialsammlung zum Praktikum Chemie 			Robin Gundert		</a:t>
            </a:r>
          </a:p>
        </p:txBody>
      </p:sp>
      <p:sp>
        <p:nvSpPr>
          <p:cNvPr id="4" name="Foliennummernplatzhalter 3">
            <a:extLst>
              <a:ext uri="{FF2B5EF4-FFF2-40B4-BE49-F238E27FC236}">
                <a16:creationId xmlns:a16="http://schemas.microsoft.com/office/drawing/2014/main" id="{0094033A-1779-AAF2-4238-D58D709AA97E}"/>
              </a:ext>
            </a:extLst>
          </p:cNvPr>
          <p:cNvSpPr>
            <a:spLocks noGrp="1"/>
          </p:cNvSpPr>
          <p:nvPr>
            <p:ph type="sldNum" sz="quarter" idx="16"/>
          </p:nvPr>
        </p:nvSpPr>
        <p:spPr/>
        <p:txBody>
          <a:bodyPr/>
          <a:lstStyle/>
          <a:p>
            <a:fld id="{6FBDD224-CFE5-420E-A51B-C49F1872CE04}" type="slidenum">
              <a:rPr lang="de-DE" altLang="de-DE" smtClean="0"/>
              <a:pPr/>
              <a:t>146</a:t>
            </a:fld>
            <a:endParaRPr lang="de-DE" altLang="de-DE"/>
          </a:p>
        </p:txBody>
      </p:sp>
      <p:pic>
        <p:nvPicPr>
          <p:cNvPr id="9" name="Grafik 8">
            <a:extLst>
              <a:ext uri="{FF2B5EF4-FFF2-40B4-BE49-F238E27FC236}">
                <a16:creationId xmlns:a16="http://schemas.microsoft.com/office/drawing/2014/main" id="{D57A1C7B-45BA-5D40-A4D7-951145BDFB54}"/>
              </a:ext>
            </a:extLst>
          </p:cNvPr>
          <p:cNvPicPr>
            <a:picLocks noChangeAspect="1"/>
          </p:cNvPicPr>
          <p:nvPr/>
        </p:nvPicPr>
        <p:blipFill>
          <a:blip r:embed="rId2"/>
          <a:stretch>
            <a:fillRect/>
          </a:stretch>
        </p:blipFill>
        <p:spPr>
          <a:xfrm>
            <a:off x="2980800" y="2255863"/>
            <a:ext cx="6413500" cy="406400"/>
          </a:xfrm>
          <a:prstGeom prst="rect">
            <a:avLst/>
          </a:prstGeom>
        </p:spPr>
      </p:pic>
      <p:pic>
        <p:nvPicPr>
          <p:cNvPr id="11" name="Grafik 10">
            <a:extLst>
              <a:ext uri="{FF2B5EF4-FFF2-40B4-BE49-F238E27FC236}">
                <a16:creationId xmlns:a16="http://schemas.microsoft.com/office/drawing/2014/main" id="{7FF74338-D106-2C46-B09B-DDB81DE28698}"/>
              </a:ext>
            </a:extLst>
          </p:cNvPr>
          <p:cNvPicPr>
            <a:picLocks noChangeAspect="1"/>
          </p:cNvPicPr>
          <p:nvPr/>
        </p:nvPicPr>
        <p:blipFill>
          <a:blip r:embed="rId3"/>
          <a:stretch>
            <a:fillRect/>
          </a:stretch>
        </p:blipFill>
        <p:spPr>
          <a:xfrm>
            <a:off x="653870" y="3689560"/>
            <a:ext cx="4653860" cy="1708379"/>
          </a:xfrm>
          <a:prstGeom prst="rect">
            <a:avLst/>
          </a:prstGeom>
        </p:spPr>
      </p:pic>
      <p:pic>
        <p:nvPicPr>
          <p:cNvPr id="13" name="Grafik 12" descr="Ein Bild, das Text, Uhr, Gerät, Messanzeige enthält.&#10;&#10;Automatisch generierte Beschreibung">
            <a:extLst>
              <a:ext uri="{FF2B5EF4-FFF2-40B4-BE49-F238E27FC236}">
                <a16:creationId xmlns:a16="http://schemas.microsoft.com/office/drawing/2014/main" id="{B2C919B2-955A-3049-82A1-6FF088171405}"/>
              </a:ext>
            </a:extLst>
          </p:cNvPr>
          <p:cNvPicPr>
            <a:picLocks noChangeAspect="1"/>
          </p:cNvPicPr>
          <p:nvPr/>
        </p:nvPicPr>
        <p:blipFill>
          <a:blip r:embed="rId4"/>
          <a:stretch>
            <a:fillRect/>
          </a:stretch>
        </p:blipFill>
        <p:spPr>
          <a:xfrm>
            <a:off x="7144330" y="3610299"/>
            <a:ext cx="3594100" cy="1866900"/>
          </a:xfrm>
          <a:prstGeom prst="rect">
            <a:avLst/>
          </a:prstGeom>
        </p:spPr>
      </p:pic>
    </p:spTree>
    <p:extLst>
      <p:ext uri="{BB962C8B-B14F-4D97-AF65-F5344CB8AC3E}">
        <p14:creationId xmlns:p14="http://schemas.microsoft.com/office/powerpoint/2010/main" val="16977179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9138E-2A74-3941-57ED-F9B5788A5A33}"/>
              </a:ext>
            </a:extLst>
          </p:cNvPr>
          <p:cNvSpPr>
            <a:spLocks noGrp="1"/>
          </p:cNvSpPr>
          <p:nvPr>
            <p:ph type="title"/>
          </p:nvPr>
        </p:nvSpPr>
        <p:spPr/>
        <p:txBody>
          <a:bodyPr/>
          <a:lstStyle/>
          <a:p>
            <a:r>
              <a:rPr lang="de-DE" dirty="0"/>
              <a:t>Reaktionstypen</a:t>
            </a:r>
          </a:p>
        </p:txBody>
      </p:sp>
      <p:sp>
        <p:nvSpPr>
          <p:cNvPr id="3" name="Textplatzhalter 2">
            <a:extLst>
              <a:ext uri="{FF2B5EF4-FFF2-40B4-BE49-F238E27FC236}">
                <a16:creationId xmlns:a16="http://schemas.microsoft.com/office/drawing/2014/main" id="{4F14D4D6-06B8-B1F0-9D04-21C53DE0A7E9}"/>
              </a:ext>
            </a:extLst>
          </p:cNvPr>
          <p:cNvSpPr>
            <a:spLocks noGrp="1"/>
          </p:cNvSpPr>
          <p:nvPr>
            <p:ph type="body" idx="1"/>
          </p:nvPr>
        </p:nvSpPr>
        <p:spPr/>
        <p:txBody>
          <a:bodyPr/>
          <a:lstStyle/>
          <a:p>
            <a:r>
              <a:rPr lang="de-DE" dirty="0"/>
              <a:t>Radikalreaktionen, S</a:t>
            </a:r>
            <a:r>
              <a:rPr lang="de-DE" baseline="-25000" dirty="0"/>
              <a:t>N</a:t>
            </a:r>
            <a:r>
              <a:rPr lang="de-DE" dirty="0"/>
              <a:t> – Reaktionen, Reaktivität von Epoxiden, Reaktionen an Doppelbindungen, </a:t>
            </a:r>
            <a:r>
              <a:rPr lang="de-DE" dirty="0" err="1"/>
              <a:t>S</a:t>
            </a:r>
            <a:r>
              <a:rPr lang="de-DE" baseline="-25000" dirty="0" err="1"/>
              <a:t>E</a:t>
            </a:r>
            <a:r>
              <a:rPr lang="de-DE" dirty="0" err="1"/>
              <a:t>Ar</a:t>
            </a:r>
            <a:r>
              <a:rPr lang="de-DE" dirty="0"/>
              <a:t> – Mechanismus, Friedel – Crafts – Mechanismen, Sulfonierung, </a:t>
            </a:r>
            <a:r>
              <a:rPr lang="de-DE" dirty="0" err="1"/>
              <a:t>S</a:t>
            </a:r>
            <a:r>
              <a:rPr lang="de-DE" baseline="-25000" dirty="0" err="1"/>
              <a:t>N</a:t>
            </a:r>
            <a:r>
              <a:rPr lang="de-DE" dirty="0" err="1"/>
              <a:t>Ar</a:t>
            </a:r>
            <a:r>
              <a:rPr lang="de-DE" dirty="0"/>
              <a:t> – Mechanismus, aromatische Zweitsubstitution</a:t>
            </a:r>
          </a:p>
        </p:txBody>
      </p:sp>
      <p:sp>
        <p:nvSpPr>
          <p:cNvPr id="4" name="Datumsplatzhalter 3">
            <a:extLst>
              <a:ext uri="{FF2B5EF4-FFF2-40B4-BE49-F238E27FC236}">
                <a16:creationId xmlns:a16="http://schemas.microsoft.com/office/drawing/2014/main" id="{4B50C7E9-56EB-B60C-9BAB-752E49AEDCC9}"/>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01ADA8F-6E9B-54EB-B0F8-401DDBD80C1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00CEAAB1-1C17-AEE8-F59E-35E00B7E7594}"/>
              </a:ext>
            </a:extLst>
          </p:cNvPr>
          <p:cNvSpPr>
            <a:spLocks noGrp="1"/>
          </p:cNvSpPr>
          <p:nvPr>
            <p:ph type="sldNum" sz="quarter" idx="12"/>
          </p:nvPr>
        </p:nvSpPr>
        <p:spPr/>
        <p:txBody>
          <a:bodyPr/>
          <a:lstStyle/>
          <a:p>
            <a:fld id="{C705F5F1-9457-49D1-866F-BB23D9D6F52D}" type="slidenum">
              <a:rPr lang="de-DE" altLang="de-DE" smtClean="0"/>
              <a:pPr/>
              <a:t>147</a:t>
            </a:fld>
            <a:endParaRPr lang="de-DE" altLang="de-DE"/>
          </a:p>
        </p:txBody>
      </p:sp>
    </p:spTree>
    <p:extLst>
      <p:ext uri="{BB962C8B-B14F-4D97-AF65-F5344CB8AC3E}">
        <p14:creationId xmlns:p14="http://schemas.microsoft.com/office/powerpoint/2010/main" val="28494179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7BD4DB-1AB9-03C0-69B0-D4E4BD68CC9B}"/>
              </a:ext>
            </a:extLst>
          </p:cNvPr>
          <p:cNvSpPr>
            <a:spLocks noGrp="1"/>
          </p:cNvSpPr>
          <p:nvPr>
            <p:ph type="title"/>
          </p:nvPr>
        </p:nvSpPr>
        <p:spPr/>
        <p:txBody>
          <a:bodyPr/>
          <a:lstStyle/>
          <a:p>
            <a:r>
              <a:rPr lang="de-DE" dirty="0"/>
              <a:t>Übersicht: Reaktionen (I)</a:t>
            </a:r>
          </a:p>
        </p:txBody>
      </p:sp>
      <p:sp>
        <p:nvSpPr>
          <p:cNvPr id="3" name="Datumsplatzhalter 2">
            <a:extLst>
              <a:ext uri="{FF2B5EF4-FFF2-40B4-BE49-F238E27FC236}">
                <a16:creationId xmlns:a16="http://schemas.microsoft.com/office/drawing/2014/main" id="{2A997451-FE76-21F8-74E9-7B63C0512096}"/>
              </a:ext>
            </a:extLst>
          </p:cNvPr>
          <p:cNvSpPr>
            <a:spLocks noGrp="1"/>
          </p:cNvSpPr>
          <p:nvPr>
            <p:ph type="dt" sz="half" idx="10"/>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13FCB0E2-3741-FA09-669F-781E5094295A}"/>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39EDB00B-6585-01E2-7D44-F7A6709BA020}"/>
              </a:ext>
            </a:extLst>
          </p:cNvPr>
          <p:cNvSpPr>
            <a:spLocks noGrp="1"/>
          </p:cNvSpPr>
          <p:nvPr>
            <p:ph type="sldNum" sz="quarter" idx="12"/>
          </p:nvPr>
        </p:nvSpPr>
        <p:spPr/>
        <p:txBody>
          <a:bodyPr/>
          <a:lstStyle/>
          <a:p>
            <a:fld id="{C705F5F1-9457-49D1-866F-BB23D9D6F52D}" type="slidenum">
              <a:rPr lang="de-DE" altLang="de-DE" smtClean="0"/>
              <a:pPr/>
              <a:t>148</a:t>
            </a:fld>
            <a:endParaRPr lang="de-DE" altLang="de-DE"/>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83DBEFC2-310B-8BD9-653A-4514D76FBB25}"/>
                  </a:ext>
                </a:extLst>
              </p:cNvPr>
              <p:cNvSpPr>
                <a:spLocks noGrp="1"/>
              </p:cNvSpPr>
              <p:nvPr>
                <p:ph type="body" sz="quarter" idx="13"/>
              </p:nvPr>
            </p:nvSpPr>
            <p:spPr/>
            <p:txBody>
              <a:bodyPr/>
              <a:lstStyle/>
              <a:p>
                <a:pPr marL="0" indent="0">
                  <a:buNone/>
                </a:pPr>
                <a:r>
                  <a:rPr lang="de-DE" b="1" dirty="0"/>
                  <a:t>Alkohole:</a:t>
                </a:r>
              </a:p>
              <a:p>
                <a:r>
                  <a:rPr lang="de-DE" dirty="0"/>
                  <a:t>H</a:t>
                </a:r>
                <a:r>
                  <a:rPr lang="de-DE" baseline="30000" dirty="0"/>
                  <a:t>+</a:t>
                </a:r>
                <a:r>
                  <a:rPr lang="de-DE" dirty="0"/>
                  <a:t> - katalysiert S</a:t>
                </a:r>
                <a:r>
                  <a:rPr lang="de-DE" baseline="-25000" dirty="0"/>
                  <a:t>N</a:t>
                </a:r>
                <a:r>
                  <a:rPr lang="de-DE" dirty="0"/>
                  <a:t> – Reaktionen mit sich selbst: Ether</a:t>
                </a:r>
              </a:p>
              <a:p>
                <a:r>
                  <a:rPr lang="de-DE" dirty="0"/>
                  <a:t>Säurechloride, Anhydride: Ester</a:t>
                </a:r>
              </a:p>
              <a:p>
                <a:r>
                  <a:rPr lang="de-DE" dirty="0" err="1"/>
                  <a:t>Ox</a:t>
                </a:r>
                <a:r>
                  <a:rPr lang="de-DE" dirty="0"/>
                  <a:t>–Mittel:	1° </a:t>
                </a:r>
                <a14:m>
                  <m:oMath xmlns:m="http://schemas.openxmlformats.org/officeDocument/2006/math">
                    <m:r>
                      <a:rPr lang="de-DE" b="0" i="1" smtClean="0">
                        <a:latin typeface="Cambria Math" panose="02040503050406030204" pitchFamily="18" charset="0"/>
                      </a:rPr>
                      <m:t>→</m:t>
                    </m:r>
                  </m:oMath>
                </a14:m>
                <a:r>
                  <a:rPr lang="de-DE" dirty="0"/>
                  <a:t> Aldehyden </a:t>
                </a:r>
                <a14:m>
                  <m:oMath xmlns:m="http://schemas.openxmlformats.org/officeDocument/2006/math">
                    <m:r>
                      <a:rPr lang="de-DE" b="0" i="1" smtClean="0">
                        <a:latin typeface="Cambria Math" panose="02040503050406030204" pitchFamily="18" charset="0"/>
                      </a:rPr>
                      <m:t>→</m:t>
                    </m:r>
                  </m:oMath>
                </a14:m>
                <a:r>
                  <a:rPr lang="de-DE" dirty="0"/>
                  <a:t> Säuren</a:t>
                </a:r>
              </a:p>
              <a:p>
                <a:pPr marL="513000" lvl="2" indent="0">
                  <a:buNone/>
                </a:pPr>
                <a:r>
                  <a:rPr lang="de-DE" dirty="0"/>
                  <a:t>		2° </a:t>
                </a:r>
                <a14:m>
                  <m:oMath xmlns:m="http://schemas.openxmlformats.org/officeDocument/2006/math">
                    <m:r>
                      <a:rPr lang="de-DE" b="0" i="1" smtClean="0">
                        <a:latin typeface="Cambria Math" panose="02040503050406030204" pitchFamily="18" charset="0"/>
                      </a:rPr>
                      <m:t>→</m:t>
                    </m:r>
                  </m:oMath>
                </a14:m>
                <a:r>
                  <a:rPr lang="de-DE" dirty="0"/>
                  <a:t> Ketone</a:t>
                </a:r>
              </a:p>
              <a:p>
                <a:r>
                  <a:rPr lang="de-DE" dirty="0"/>
                  <a:t>Isocyanate: Urethane</a:t>
                </a:r>
              </a:p>
              <a:p>
                <a:endParaRPr lang="de-DE" dirty="0"/>
              </a:p>
              <a:p>
                <a:pPr marL="0" indent="0">
                  <a:buNone/>
                </a:pPr>
                <a:r>
                  <a:rPr lang="de-DE" b="1" dirty="0"/>
                  <a:t>Alkoholate:</a:t>
                </a:r>
              </a:p>
              <a:p>
                <a:r>
                  <a:rPr lang="de-DE" dirty="0"/>
                  <a:t>Halogenalkane: Williamson </a:t>
                </a:r>
                <a:r>
                  <a:rPr lang="de-DE" dirty="0" err="1"/>
                  <a:t>Ethersynthese</a:t>
                </a:r>
                <a:r>
                  <a:rPr lang="de-DE" dirty="0"/>
                  <a:t> (S</a:t>
                </a:r>
                <a:r>
                  <a:rPr lang="de-DE" baseline="-25000" dirty="0"/>
                  <a:t>N</a:t>
                </a:r>
                <a:r>
                  <a:rPr lang="de-DE" dirty="0"/>
                  <a:t>)</a:t>
                </a:r>
              </a:p>
              <a:p>
                <a:r>
                  <a:rPr lang="de-DE" dirty="0"/>
                  <a:t>Säuren: Säure – Base – Reaktionen (starke Basen!)</a:t>
                </a:r>
              </a:p>
              <a:p>
                <a:endParaRPr lang="de-DE" dirty="0"/>
              </a:p>
              <a:p>
                <a:pPr marL="0" indent="0">
                  <a:buNone/>
                </a:pPr>
                <a:r>
                  <a:rPr lang="de-DE" b="1" dirty="0"/>
                  <a:t>Thiole und </a:t>
                </a:r>
                <a:r>
                  <a:rPr lang="de-DE" b="1" dirty="0" err="1"/>
                  <a:t>Thiolate</a:t>
                </a:r>
                <a:r>
                  <a:rPr lang="de-DE" b="1" dirty="0"/>
                  <a:t>:</a:t>
                </a:r>
              </a:p>
              <a:p>
                <a:r>
                  <a:rPr lang="de-DE" dirty="0"/>
                  <a:t>S</a:t>
                </a:r>
                <a:r>
                  <a:rPr lang="de-DE" baseline="-25000" dirty="0"/>
                  <a:t>N</a:t>
                </a:r>
                <a:r>
                  <a:rPr lang="de-DE" dirty="0"/>
                  <a:t> mit anderen Thiolen: Thioether</a:t>
                </a:r>
              </a:p>
              <a:p>
                <a:r>
                  <a:rPr lang="de-DE" dirty="0" err="1"/>
                  <a:t>Redox</a:t>
                </a:r>
                <a:r>
                  <a:rPr lang="de-DE" dirty="0"/>
                  <a:t> mit anderen Thiolen: Disulfide</a:t>
                </a:r>
              </a:p>
              <a:p>
                <a:r>
                  <a:rPr lang="de-DE" dirty="0"/>
                  <a:t>Reaktive </a:t>
                </a:r>
                <a:r>
                  <a:rPr lang="de-DE" dirty="0" err="1"/>
                  <a:t>Carbonsäurederivate</a:t>
                </a:r>
                <a:r>
                  <a:rPr lang="de-DE" dirty="0"/>
                  <a:t>: Thioester</a:t>
                </a:r>
              </a:p>
              <a:p>
                <a:endParaRPr lang="de-DE" dirty="0"/>
              </a:p>
              <a:p>
                <a:pPr marL="0" indent="0">
                  <a:buNone/>
                </a:pPr>
                <a:r>
                  <a:rPr lang="de-DE" b="1" dirty="0"/>
                  <a:t>Aromaten:</a:t>
                </a:r>
              </a:p>
              <a:p>
                <a:r>
                  <a:rPr lang="de-DE" dirty="0" err="1"/>
                  <a:t>S</a:t>
                </a:r>
                <a:r>
                  <a:rPr lang="de-DE" baseline="-25000" dirty="0" err="1"/>
                  <a:t>E</a:t>
                </a:r>
                <a:r>
                  <a:rPr lang="de-DE" dirty="0" err="1"/>
                  <a:t>Ar</a:t>
                </a:r>
                <a:r>
                  <a:rPr lang="de-DE" dirty="0"/>
                  <a:t> (</a:t>
                </a:r>
                <a:r>
                  <a:rPr lang="de-DE" dirty="0" err="1"/>
                  <a:t>Bromierung</a:t>
                </a:r>
                <a:r>
                  <a:rPr lang="de-DE" dirty="0"/>
                  <a:t>, Nitrierung, Sulfonierung, FC – Alkylierung, FC – Acylierung)</a:t>
                </a:r>
              </a:p>
              <a:p>
                <a:r>
                  <a:rPr lang="de-DE" dirty="0"/>
                  <a:t>Aromatische Zweitsubstitution</a:t>
                </a:r>
              </a:p>
              <a:p>
                <a:pPr marL="0" indent="0">
                  <a:buNone/>
                </a:pPr>
                <a:endParaRPr lang="de-DE" dirty="0"/>
              </a:p>
              <a:p>
                <a:endParaRPr lang="de-DE" dirty="0"/>
              </a:p>
            </p:txBody>
          </p:sp>
        </mc:Choice>
        <mc:Fallback xmlns="">
          <p:sp>
            <p:nvSpPr>
              <p:cNvPr id="6" name="Textplatzhalter 5">
                <a:extLst>
                  <a:ext uri="{FF2B5EF4-FFF2-40B4-BE49-F238E27FC236}">
                    <a16:creationId xmlns:a16="http://schemas.microsoft.com/office/drawing/2014/main" id="{83DBEFC2-310B-8BD9-653A-4514D76FBB2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2118" t="-978"/>
                </a:stretch>
              </a:blipFill>
            </p:spPr>
            <p:txBody>
              <a:bodyPr/>
              <a:lstStyle/>
              <a:p>
                <a:r>
                  <a:rPr lang="de-DE">
                    <a:noFill/>
                  </a:rPr>
                  <a:t> </a:t>
                </a:r>
              </a:p>
            </p:txBody>
          </p:sp>
        </mc:Fallback>
      </mc:AlternateContent>
      <p:sp>
        <p:nvSpPr>
          <p:cNvPr id="7" name="Textplatzhalter 6">
            <a:extLst>
              <a:ext uri="{FF2B5EF4-FFF2-40B4-BE49-F238E27FC236}">
                <a16:creationId xmlns:a16="http://schemas.microsoft.com/office/drawing/2014/main" id="{6B57E98E-B7F9-33D4-69D7-4C1AFF2EF0B6}"/>
              </a:ext>
            </a:extLst>
          </p:cNvPr>
          <p:cNvSpPr>
            <a:spLocks noGrp="1"/>
          </p:cNvSpPr>
          <p:nvPr>
            <p:ph type="body" sz="quarter" idx="14"/>
          </p:nvPr>
        </p:nvSpPr>
        <p:spPr/>
        <p:txBody>
          <a:bodyPr/>
          <a:lstStyle/>
          <a:p>
            <a:pPr marL="0" indent="0">
              <a:buNone/>
            </a:pPr>
            <a:r>
              <a:rPr lang="de-DE" b="1" dirty="0"/>
              <a:t>Phenole:</a:t>
            </a:r>
          </a:p>
          <a:p>
            <a:r>
              <a:rPr lang="de-DE" dirty="0"/>
              <a:t>Basen: Säure – Base – Reaktionen</a:t>
            </a:r>
          </a:p>
          <a:p>
            <a:r>
              <a:rPr lang="de-DE" dirty="0"/>
              <a:t>Aromatische Zweitsubstitution</a:t>
            </a:r>
          </a:p>
          <a:p>
            <a:endParaRPr lang="de-DE" dirty="0"/>
          </a:p>
          <a:p>
            <a:pPr marL="0" indent="0">
              <a:buNone/>
            </a:pPr>
            <a:r>
              <a:rPr lang="de-DE" b="1" dirty="0" err="1"/>
              <a:t>Phenolate</a:t>
            </a:r>
            <a:r>
              <a:rPr lang="de-DE" b="1" dirty="0"/>
              <a:t>:</a:t>
            </a:r>
          </a:p>
          <a:p>
            <a:r>
              <a:rPr lang="de-DE" dirty="0"/>
              <a:t>Halogenalkane: Williamson </a:t>
            </a:r>
            <a:r>
              <a:rPr lang="de-DE" dirty="0" err="1"/>
              <a:t>Ethersynthese</a:t>
            </a:r>
            <a:endParaRPr lang="de-DE" dirty="0"/>
          </a:p>
          <a:p>
            <a:r>
              <a:rPr lang="de-DE" dirty="0"/>
              <a:t>Säuren: Säure – Base – Reaktionen</a:t>
            </a:r>
          </a:p>
          <a:p>
            <a:endParaRPr lang="de-DE" dirty="0"/>
          </a:p>
          <a:p>
            <a:pPr marL="0" indent="0">
              <a:buNone/>
            </a:pPr>
            <a:r>
              <a:rPr lang="de-DE" b="1" dirty="0"/>
              <a:t>Amine:</a:t>
            </a:r>
          </a:p>
          <a:p>
            <a:r>
              <a:rPr lang="de-DE" dirty="0"/>
              <a:t>Halogenalkane: S</a:t>
            </a:r>
            <a:r>
              <a:rPr lang="de-DE" baseline="-25000" dirty="0"/>
              <a:t>N</a:t>
            </a:r>
            <a:r>
              <a:rPr lang="de-DE" dirty="0"/>
              <a:t> – Reaktionen</a:t>
            </a:r>
          </a:p>
          <a:p>
            <a:r>
              <a:rPr lang="de-DE" dirty="0"/>
              <a:t>Carbonsäuren: Säure – Base – Reaktionen</a:t>
            </a:r>
          </a:p>
          <a:p>
            <a:r>
              <a:rPr lang="de-DE" dirty="0"/>
              <a:t>Reaktive Säurederivate: Amide</a:t>
            </a:r>
          </a:p>
          <a:p>
            <a:endParaRPr lang="de-DE" dirty="0"/>
          </a:p>
          <a:p>
            <a:pPr marL="0" indent="0">
              <a:buNone/>
            </a:pPr>
            <a:r>
              <a:rPr lang="de-DE" b="1" dirty="0"/>
              <a:t>Epoxide:</a:t>
            </a:r>
          </a:p>
          <a:p>
            <a:r>
              <a:rPr lang="de-DE" dirty="0"/>
              <a:t>Öffnung durch Nucleophile</a:t>
            </a:r>
          </a:p>
          <a:p>
            <a:pPr marL="0" indent="0">
              <a:buNone/>
            </a:pPr>
            <a:endParaRPr lang="de-DE" dirty="0"/>
          </a:p>
        </p:txBody>
      </p:sp>
    </p:spTree>
    <p:extLst>
      <p:ext uri="{BB962C8B-B14F-4D97-AF65-F5344CB8AC3E}">
        <p14:creationId xmlns:p14="http://schemas.microsoft.com/office/powerpoint/2010/main" val="285843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2EEC2-8DA7-A5E4-29E0-37FEEF1C4CFB}"/>
              </a:ext>
            </a:extLst>
          </p:cNvPr>
          <p:cNvSpPr>
            <a:spLocks noGrp="1"/>
          </p:cNvSpPr>
          <p:nvPr>
            <p:ph type="title"/>
          </p:nvPr>
        </p:nvSpPr>
        <p:spPr/>
        <p:txBody>
          <a:bodyPr/>
          <a:lstStyle/>
          <a:p>
            <a:r>
              <a:rPr lang="de-DE" dirty="0"/>
              <a:t>Elektronegativität</a:t>
            </a:r>
          </a:p>
        </p:txBody>
      </p:sp>
      <p:sp>
        <p:nvSpPr>
          <p:cNvPr id="3" name="Inhaltsplatzhalter 2">
            <a:extLst>
              <a:ext uri="{FF2B5EF4-FFF2-40B4-BE49-F238E27FC236}">
                <a16:creationId xmlns:a16="http://schemas.microsoft.com/office/drawing/2014/main" id="{383E06C5-F963-5138-B0F2-DD253CEC4E18}"/>
              </a:ext>
            </a:extLst>
          </p:cNvPr>
          <p:cNvSpPr>
            <a:spLocks noGrp="1"/>
          </p:cNvSpPr>
          <p:nvPr>
            <p:ph type="body" sz="quarter" idx="13"/>
          </p:nvPr>
        </p:nvSpPr>
        <p:spPr/>
        <p:txBody>
          <a:bodyPr/>
          <a:lstStyle/>
          <a:p>
            <a:r>
              <a:rPr lang="de-DE" dirty="0"/>
              <a:t>Die Elektronegativität (EN) ist eine fiktive, dimensionslose Größe, die die </a:t>
            </a:r>
            <a:r>
              <a:rPr lang="de-DE" b="1" dirty="0"/>
              <a:t>Fähigkeit eines Atoms, Elektronen anzuziehen</a:t>
            </a:r>
            <a:r>
              <a:rPr lang="de-DE" dirty="0"/>
              <a:t> (z. B. in einer Bindung), anzeigt.</a:t>
            </a:r>
          </a:p>
          <a:p>
            <a:r>
              <a:rPr lang="de-DE" dirty="0"/>
              <a:t>Die Berechnung der Größe erfolgt durch </a:t>
            </a:r>
            <a:r>
              <a:rPr lang="de-DE" b="1" dirty="0"/>
              <a:t>Vergleichsmessungen</a:t>
            </a:r>
            <a:r>
              <a:rPr lang="de-DE" dirty="0"/>
              <a:t>.</a:t>
            </a:r>
          </a:p>
          <a:p>
            <a:r>
              <a:rPr lang="de-DE" dirty="0"/>
              <a:t>Über die Jahre haben sich verschiedene Skalen entwickelt, die wichtigste ist die nach </a:t>
            </a:r>
            <a:r>
              <a:rPr lang="de-DE" b="1" dirty="0"/>
              <a:t>Pauling</a:t>
            </a:r>
            <a:r>
              <a:rPr lang="de-DE" dirty="0"/>
              <a:t>.</a:t>
            </a:r>
          </a:p>
          <a:p>
            <a:endParaRPr lang="de-DE" dirty="0"/>
          </a:p>
          <a:p>
            <a:r>
              <a:rPr lang="de-DE" dirty="0"/>
              <a:t>In der Pauling – Skala ist das </a:t>
            </a:r>
            <a:r>
              <a:rPr lang="de-DE" b="1" dirty="0"/>
              <a:t>Cäsium</a:t>
            </a:r>
            <a:r>
              <a:rPr lang="de-DE" dirty="0"/>
              <a:t> (</a:t>
            </a:r>
            <a:r>
              <a:rPr lang="de-DE" dirty="0" err="1"/>
              <a:t>Cs</a:t>
            </a:r>
            <a:r>
              <a:rPr lang="de-DE" dirty="0"/>
              <a:t>) mit einer EN von ~0,8 das Element mit der </a:t>
            </a:r>
            <a:r>
              <a:rPr lang="de-DE" b="1" dirty="0"/>
              <a:t>niedrigsten Elektronegativität</a:t>
            </a:r>
            <a:r>
              <a:rPr lang="de-DE" dirty="0"/>
              <a:t>. Die </a:t>
            </a:r>
            <a:r>
              <a:rPr lang="de-DE" b="1" dirty="0"/>
              <a:t>höchste Elektronegativität </a:t>
            </a:r>
            <a:r>
              <a:rPr lang="de-DE" dirty="0"/>
              <a:t>besitzt </a:t>
            </a:r>
            <a:r>
              <a:rPr lang="de-DE" b="1" dirty="0"/>
              <a:t>Fluor</a:t>
            </a:r>
            <a:r>
              <a:rPr lang="de-DE" dirty="0"/>
              <a:t> (F) mit 4,0.</a:t>
            </a:r>
          </a:p>
          <a:p>
            <a:r>
              <a:rPr lang="de-DE" dirty="0"/>
              <a:t>Die absoluten Werte können schwanken, je nach dem in welcher Quelle man nachliest. </a:t>
            </a:r>
          </a:p>
        </p:txBody>
      </p:sp>
      <p:sp>
        <p:nvSpPr>
          <p:cNvPr id="8" name="Datumsplatzhalter 7">
            <a:extLst>
              <a:ext uri="{FF2B5EF4-FFF2-40B4-BE49-F238E27FC236}">
                <a16:creationId xmlns:a16="http://schemas.microsoft.com/office/drawing/2014/main" id="{6419A120-6DD6-2E83-A4D1-E3D27C08D08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34E269F2-DAE2-9C1B-4BE6-78AD0D76D5C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13095C6F-A152-FED1-4915-E53C83D300FC}"/>
              </a:ext>
            </a:extLst>
          </p:cNvPr>
          <p:cNvSpPr>
            <a:spLocks noGrp="1"/>
          </p:cNvSpPr>
          <p:nvPr>
            <p:ph type="sldNum" sz="quarter" idx="16"/>
          </p:nvPr>
        </p:nvSpPr>
        <p:spPr/>
        <p:txBody>
          <a:bodyPr/>
          <a:lstStyle/>
          <a:p>
            <a:fld id="{6FBDD224-CFE5-420E-A51B-C49F1872CE04}" type="slidenum">
              <a:rPr lang="de-DE" altLang="de-DE" smtClean="0"/>
              <a:pPr/>
              <a:t>14</a:t>
            </a:fld>
            <a:endParaRPr lang="de-DE" altLang="de-DE"/>
          </a:p>
        </p:txBody>
      </p:sp>
    </p:spTree>
    <p:extLst>
      <p:ext uri="{BB962C8B-B14F-4D97-AF65-F5344CB8AC3E}">
        <p14:creationId xmlns:p14="http://schemas.microsoft.com/office/powerpoint/2010/main" val="39765537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7BD4DB-1AB9-03C0-69B0-D4E4BD68CC9B}"/>
              </a:ext>
            </a:extLst>
          </p:cNvPr>
          <p:cNvSpPr>
            <a:spLocks noGrp="1"/>
          </p:cNvSpPr>
          <p:nvPr>
            <p:ph type="title"/>
          </p:nvPr>
        </p:nvSpPr>
        <p:spPr/>
        <p:txBody>
          <a:bodyPr/>
          <a:lstStyle/>
          <a:p>
            <a:r>
              <a:rPr lang="de-DE" dirty="0"/>
              <a:t>Übersicht: Reaktionen (II)</a:t>
            </a:r>
          </a:p>
        </p:txBody>
      </p:sp>
      <p:sp>
        <p:nvSpPr>
          <p:cNvPr id="3" name="Datumsplatzhalter 2">
            <a:extLst>
              <a:ext uri="{FF2B5EF4-FFF2-40B4-BE49-F238E27FC236}">
                <a16:creationId xmlns:a16="http://schemas.microsoft.com/office/drawing/2014/main" id="{2A997451-FE76-21F8-74E9-7B63C0512096}"/>
              </a:ext>
            </a:extLst>
          </p:cNvPr>
          <p:cNvSpPr>
            <a:spLocks noGrp="1"/>
          </p:cNvSpPr>
          <p:nvPr>
            <p:ph type="dt" sz="half" idx="10"/>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13FCB0E2-3741-FA09-669F-781E5094295A}"/>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39EDB00B-6585-01E2-7D44-F7A6709BA020}"/>
              </a:ext>
            </a:extLst>
          </p:cNvPr>
          <p:cNvSpPr>
            <a:spLocks noGrp="1"/>
          </p:cNvSpPr>
          <p:nvPr>
            <p:ph type="sldNum" sz="quarter" idx="12"/>
          </p:nvPr>
        </p:nvSpPr>
        <p:spPr/>
        <p:txBody>
          <a:bodyPr/>
          <a:lstStyle/>
          <a:p>
            <a:fld id="{C705F5F1-9457-49D1-866F-BB23D9D6F52D}" type="slidenum">
              <a:rPr lang="de-DE" altLang="de-DE" smtClean="0"/>
              <a:pPr/>
              <a:t>149</a:t>
            </a:fld>
            <a:endParaRPr lang="de-DE" altLang="de-DE"/>
          </a:p>
        </p:txBody>
      </p:sp>
      <p:sp>
        <p:nvSpPr>
          <p:cNvPr id="6" name="Textplatzhalter 5">
            <a:extLst>
              <a:ext uri="{FF2B5EF4-FFF2-40B4-BE49-F238E27FC236}">
                <a16:creationId xmlns:a16="http://schemas.microsoft.com/office/drawing/2014/main" id="{83DBEFC2-310B-8BD9-653A-4514D76FBB25}"/>
              </a:ext>
            </a:extLst>
          </p:cNvPr>
          <p:cNvSpPr>
            <a:spLocks noGrp="1"/>
          </p:cNvSpPr>
          <p:nvPr>
            <p:ph type="body" sz="quarter" idx="13"/>
          </p:nvPr>
        </p:nvSpPr>
        <p:spPr/>
        <p:txBody>
          <a:bodyPr/>
          <a:lstStyle/>
          <a:p>
            <a:pPr marL="0" indent="0">
              <a:buNone/>
            </a:pPr>
            <a:r>
              <a:rPr lang="de-DE" b="1" dirty="0"/>
              <a:t>Doppelbindungen:</a:t>
            </a:r>
          </a:p>
          <a:p>
            <a:r>
              <a:rPr lang="de-DE" dirty="0"/>
              <a:t>H</a:t>
            </a:r>
            <a:r>
              <a:rPr lang="de-DE" baseline="-25000" dirty="0"/>
              <a:t>2</a:t>
            </a:r>
            <a:r>
              <a:rPr lang="de-DE" dirty="0"/>
              <a:t>: Hydrierung zu Alkanen</a:t>
            </a:r>
          </a:p>
          <a:p>
            <a:r>
              <a:rPr lang="de-DE" dirty="0"/>
              <a:t>Br</a:t>
            </a:r>
            <a:r>
              <a:rPr lang="de-DE" baseline="-25000" dirty="0"/>
              <a:t>2</a:t>
            </a:r>
            <a:r>
              <a:rPr lang="de-DE" dirty="0"/>
              <a:t>: </a:t>
            </a:r>
            <a:r>
              <a:rPr lang="de-DE" dirty="0" err="1"/>
              <a:t>anti</a:t>
            </a:r>
            <a:r>
              <a:rPr lang="de-DE" dirty="0"/>
              <a:t> – 1,2 - </a:t>
            </a:r>
            <a:r>
              <a:rPr lang="de-DE" dirty="0" err="1"/>
              <a:t>Bromierung</a:t>
            </a:r>
            <a:endParaRPr lang="de-DE" dirty="0"/>
          </a:p>
          <a:p>
            <a:r>
              <a:rPr lang="de-DE" dirty="0"/>
              <a:t>Hydrohalogenide: </a:t>
            </a:r>
            <a:r>
              <a:rPr lang="de-DE" dirty="0" err="1"/>
              <a:t>Hydrohalogenierung</a:t>
            </a:r>
            <a:endParaRPr lang="de-DE" dirty="0"/>
          </a:p>
          <a:p>
            <a:r>
              <a:rPr lang="de-DE" dirty="0"/>
              <a:t>H</a:t>
            </a:r>
            <a:r>
              <a:rPr lang="de-DE" baseline="-25000" dirty="0"/>
              <a:t>2</a:t>
            </a:r>
            <a:r>
              <a:rPr lang="de-DE" dirty="0"/>
              <a:t>O: Hydratisierung</a:t>
            </a:r>
          </a:p>
          <a:p>
            <a:r>
              <a:rPr lang="de-DE" dirty="0"/>
              <a:t>KMnO</a:t>
            </a:r>
            <a:r>
              <a:rPr lang="de-DE" baseline="-25000" dirty="0"/>
              <a:t>4</a:t>
            </a:r>
            <a:r>
              <a:rPr lang="de-DE" dirty="0"/>
              <a:t>: </a:t>
            </a:r>
            <a:r>
              <a:rPr lang="de-DE" dirty="0" err="1"/>
              <a:t>syn</a:t>
            </a:r>
            <a:r>
              <a:rPr lang="de-DE" dirty="0"/>
              <a:t> – 1,2 - </a:t>
            </a:r>
            <a:r>
              <a:rPr lang="de-DE" dirty="0" err="1"/>
              <a:t>Dihydroxylierung</a:t>
            </a:r>
            <a:endParaRPr lang="de-DE" dirty="0"/>
          </a:p>
          <a:p>
            <a:r>
              <a:rPr lang="de-DE" dirty="0" err="1"/>
              <a:t>Ox</a:t>
            </a:r>
            <a:r>
              <a:rPr lang="de-DE" dirty="0"/>
              <a:t> – Mittel: Dehydratisierung zu Alkinen</a:t>
            </a:r>
          </a:p>
          <a:p>
            <a:r>
              <a:rPr lang="de-DE" dirty="0"/>
              <a:t>Ozon: Ozonolyse zu Carbonylen</a:t>
            </a:r>
          </a:p>
          <a:p>
            <a:pPr marL="0" indent="0" algn="l">
              <a:buNone/>
            </a:pPr>
            <a:endParaRPr lang="de-DE" sz="1350" dirty="0">
              <a:solidFill>
                <a:srgbClr val="000000"/>
              </a:solidFill>
              <a:ea typeface="+mn-ea"/>
              <a:cs typeface="+mn-cs"/>
            </a:endParaRPr>
          </a:p>
          <a:p>
            <a:pPr marL="0" indent="0" algn="l">
              <a:buNone/>
            </a:pPr>
            <a:r>
              <a:rPr lang="de-DE" sz="1350" b="1" dirty="0">
                <a:solidFill>
                  <a:srgbClr val="000000"/>
                </a:solidFill>
                <a:ea typeface="+mn-ea"/>
                <a:cs typeface="+mn-cs"/>
              </a:rPr>
              <a:t>Ester:</a:t>
            </a:r>
          </a:p>
          <a:p>
            <a:pPr marL="285750" indent="-285750" algn="l">
              <a:buFont typeface="Arial" panose="020B0604020202020204" pitchFamily="34" charset="0"/>
              <a:buChar char="•"/>
            </a:pPr>
            <a:r>
              <a:rPr lang="de-DE" sz="1350" b="0" dirty="0">
                <a:solidFill>
                  <a:srgbClr val="000000"/>
                </a:solidFill>
                <a:ea typeface="+mn-ea"/>
                <a:cs typeface="+mn-cs"/>
              </a:rPr>
              <a:t>Saure Esterhydrolyse: Säure + Alkohol (</a:t>
            </a:r>
            <a:r>
              <a:rPr lang="de-DE" sz="1350" b="0" dirty="0" err="1">
                <a:solidFill>
                  <a:srgbClr val="000000"/>
                </a:solidFill>
                <a:ea typeface="+mn-ea"/>
                <a:cs typeface="+mn-cs"/>
              </a:rPr>
              <a:t>rev</a:t>
            </a:r>
            <a:r>
              <a:rPr lang="de-DE" sz="1350" b="0" dirty="0">
                <a:solidFill>
                  <a:srgbClr val="000000"/>
                </a:solidFill>
                <a:ea typeface="+mn-ea"/>
                <a:cs typeface="+mn-cs"/>
              </a:rPr>
              <a:t>.)</a:t>
            </a:r>
          </a:p>
          <a:p>
            <a:pPr marL="285750" indent="-285750" algn="l">
              <a:buFont typeface="Arial" panose="020B0604020202020204" pitchFamily="34" charset="0"/>
              <a:buChar char="•"/>
            </a:pPr>
            <a:r>
              <a:rPr lang="de-DE" sz="1350" b="0" dirty="0">
                <a:solidFill>
                  <a:srgbClr val="000000"/>
                </a:solidFill>
                <a:ea typeface="+mn-ea"/>
                <a:cs typeface="+mn-cs"/>
              </a:rPr>
              <a:t>Basische Esterhydrolyse: </a:t>
            </a:r>
            <a:r>
              <a:rPr lang="de-DE" sz="1350" b="0" dirty="0" err="1">
                <a:solidFill>
                  <a:srgbClr val="000000"/>
                </a:solidFill>
                <a:ea typeface="+mn-ea"/>
                <a:cs typeface="+mn-cs"/>
              </a:rPr>
              <a:t>Carboxylat</a:t>
            </a:r>
            <a:r>
              <a:rPr lang="de-DE" sz="1350" b="0" dirty="0">
                <a:solidFill>
                  <a:srgbClr val="000000"/>
                </a:solidFill>
                <a:ea typeface="+mn-ea"/>
                <a:cs typeface="+mn-cs"/>
              </a:rPr>
              <a:t> + Alkohol (</a:t>
            </a:r>
            <a:r>
              <a:rPr lang="de-DE" sz="1350" b="0" dirty="0" err="1">
                <a:solidFill>
                  <a:srgbClr val="000000"/>
                </a:solidFill>
                <a:ea typeface="+mn-ea"/>
                <a:cs typeface="+mn-cs"/>
              </a:rPr>
              <a:t>irrev</a:t>
            </a:r>
            <a:r>
              <a:rPr lang="de-DE" sz="1350" b="0" dirty="0">
                <a:solidFill>
                  <a:srgbClr val="000000"/>
                </a:solidFill>
                <a:ea typeface="+mn-ea"/>
                <a:cs typeface="+mn-cs"/>
              </a:rPr>
              <a:t>.)</a:t>
            </a:r>
          </a:p>
          <a:p>
            <a:pPr algn="l"/>
            <a:r>
              <a:rPr lang="de-DE" sz="1350" b="0" dirty="0">
                <a:solidFill>
                  <a:srgbClr val="000000"/>
                </a:solidFill>
                <a:ea typeface="+mn-ea"/>
                <a:cs typeface="+mn-cs"/>
              </a:rPr>
              <a:t>	(Esterhydrolyse = Verseifung)</a:t>
            </a:r>
          </a:p>
          <a:p>
            <a:pPr marL="285750" indent="-285750" algn="l">
              <a:buFont typeface="Arial" panose="020B0604020202020204" pitchFamily="34" charset="0"/>
              <a:buChar char="•"/>
            </a:pPr>
            <a:endParaRPr lang="de-DE" sz="1350" b="0" dirty="0">
              <a:solidFill>
                <a:srgbClr val="000000"/>
              </a:solidFill>
              <a:ea typeface="+mn-ea"/>
              <a:cs typeface="+mn-cs"/>
            </a:endParaRPr>
          </a:p>
          <a:p>
            <a:pPr marL="0" indent="0" algn="l">
              <a:buNone/>
            </a:pPr>
            <a:r>
              <a:rPr lang="de-DE" sz="1350" b="1" dirty="0">
                <a:solidFill>
                  <a:srgbClr val="000000"/>
                </a:solidFill>
                <a:ea typeface="+mn-ea"/>
                <a:cs typeface="+mn-cs"/>
              </a:rPr>
              <a:t>Halogenalkane:</a:t>
            </a:r>
          </a:p>
          <a:p>
            <a:pPr marL="285750" indent="-285750" algn="l">
              <a:buFont typeface="Arial" panose="020B0604020202020204" pitchFamily="34" charset="0"/>
              <a:buChar char="•"/>
            </a:pPr>
            <a:r>
              <a:rPr lang="de-DE" sz="1350" b="0" dirty="0">
                <a:solidFill>
                  <a:srgbClr val="000000"/>
                </a:solidFill>
                <a:ea typeface="+mn-ea"/>
                <a:cs typeface="+mn-cs"/>
              </a:rPr>
              <a:t>S</a:t>
            </a:r>
            <a:r>
              <a:rPr lang="de-DE" sz="1350" b="0" baseline="-25000" dirty="0">
                <a:solidFill>
                  <a:srgbClr val="000000"/>
                </a:solidFill>
                <a:ea typeface="+mn-ea"/>
                <a:cs typeface="+mn-cs"/>
              </a:rPr>
              <a:t>N</a:t>
            </a:r>
            <a:r>
              <a:rPr lang="de-DE" sz="1350" b="0" dirty="0">
                <a:solidFill>
                  <a:srgbClr val="000000"/>
                </a:solidFill>
                <a:ea typeface="+mn-ea"/>
                <a:cs typeface="+mn-cs"/>
              </a:rPr>
              <a:t> – Reaktionen</a:t>
            </a:r>
          </a:p>
          <a:p>
            <a:pPr marL="285750" indent="-285750" algn="l">
              <a:buFont typeface="Arial" panose="020B0604020202020204" pitchFamily="34" charset="0"/>
              <a:buChar char="•"/>
            </a:pPr>
            <a:endParaRPr lang="de-DE" dirty="0"/>
          </a:p>
          <a:p>
            <a:pPr marL="0" indent="0" algn="l">
              <a:buNone/>
            </a:pPr>
            <a:r>
              <a:rPr lang="de-DE" b="1" dirty="0" err="1"/>
              <a:t>Carbonsäurederivate</a:t>
            </a:r>
            <a:r>
              <a:rPr lang="de-DE" b="1" dirty="0"/>
              <a:t>:</a:t>
            </a:r>
          </a:p>
          <a:p>
            <a:r>
              <a:rPr lang="de-DE" sz="1350" b="0" dirty="0" err="1">
                <a:solidFill>
                  <a:srgbClr val="000000"/>
                </a:solidFill>
                <a:ea typeface="+mn-ea"/>
                <a:cs typeface="+mn-cs"/>
              </a:rPr>
              <a:t>Additions</a:t>
            </a:r>
            <a:r>
              <a:rPr lang="de-DE" sz="1350" b="0" dirty="0">
                <a:solidFill>
                  <a:srgbClr val="000000"/>
                </a:solidFill>
                <a:ea typeface="+mn-ea"/>
                <a:cs typeface="+mn-cs"/>
              </a:rPr>
              <a:t> -</a:t>
            </a:r>
            <a:r>
              <a:rPr lang="de-DE" dirty="0"/>
              <a:t> Eliminierungsreaktionen</a:t>
            </a:r>
            <a:endParaRPr lang="de-DE" sz="1350" b="0" dirty="0">
              <a:solidFill>
                <a:srgbClr val="000000"/>
              </a:solidFill>
              <a:ea typeface="+mn-ea"/>
              <a:cs typeface="+mn-cs"/>
            </a:endParaRPr>
          </a:p>
          <a:p>
            <a:pPr algn="l"/>
            <a:endParaRPr lang="de-DE" dirty="0"/>
          </a:p>
          <a:p>
            <a:endParaRPr lang="de-DE" dirty="0"/>
          </a:p>
        </p:txBody>
      </p:sp>
      <p:sp>
        <p:nvSpPr>
          <p:cNvPr id="9" name="Textplatzhalter 8">
            <a:extLst>
              <a:ext uri="{FF2B5EF4-FFF2-40B4-BE49-F238E27FC236}">
                <a16:creationId xmlns:a16="http://schemas.microsoft.com/office/drawing/2014/main" id="{CEBE96DD-609B-3E66-D18F-D731A628E451}"/>
              </a:ext>
            </a:extLst>
          </p:cNvPr>
          <p:cNvSpPr>
            <a:spLocks noGrp="1"/>
          </p:cNvSpPr>
          <p:nvPr>
            <p:ph type="body" sz="quarter" idx="14"/>
          </p:nvPr>
        </p:nvSpPr>
        <p:spPr/>
        <p:txBody>
          <a:bodyPr/>
          <a:lstStyle/>
          <a:p>
            <a:pPr marL="0" indent="0">
              <a:buNone/>
            </a:pPr>
            <a:r>
              <a:rPr lang="de-DE" b="1" dirty="0"/>
              <a:t>Nitrile:</a:t>
            </a:r>
          </a:p>
          <a:p>
            <a:r>
              <a:rPr lang="de-DE" dirty="0"/>
              <a:t>Hydrolyse zu Amiden</a:t>
            </a:r>
          </a:p>
          <a:p>
            <a:endParaRPr lang="de-DE" dirty="0"/>
          </a:p>
          <a:p>
            <a:pPr marL="0" indent="0">
              <a:buNone/>
            </a:pPr>
            <a:r>
              <a:rPr lang="de-DE" b="1" dirty="0"/>
              <a:t>Carbonyle (Ketone, Aldehyde):</a:t>
            </a:r>
          </a:p>
          <a:p>
            <a:r>
              <a:rPr lang="de-DE" dirty="0"/>
              <a:t>Alkohole, </a:t>
            </a:r>
            <a:r>
              <a:rPr lang="de-DE" dirty="0" err="1"/>
              <a:t>Dialkohole</a:t>
            </a:r>
            <a:r>
              <a:rPr lang="de-DE" dirty="0"/>
              <a:t>: Acetale</a:t>
            </a:r>
          </a:p>
          <a:p>
            <a:r>
              <a:rPr lang="de-DE" dirty="0"/>
              <a:t>1° Amine: </a:t>
            </a:r>
            <a:r>
              <a:rPr lang="de-DE" dirty="0" err="1"/>
              <a:t>Imine</a:t>
            </a:r>
            <a:endParaRPr lang="de-DE" dirty="0"/>
          </a:p>
          <a:p>
            <a:r>
              <a:rPr lang="de-DE" dirty="0"/>
              <a:t>2° Amine: </a:t>
            </a:r>
            <a:r>
              <a:rPr lang="de-DE" dirty="0" err="1"/>
              <a:t>Iminiumionen</a:t>
            </a:r>
            <a:endParaRPr lang="de-DE" dirty="0"/>
          </a:p>
          <a:p>
            <a:r>
              <a:rPr lang="de-DE" dirty="0"/>
              <a:t>Hydroxylamin: </a:t>
            </a:r>
            <a:r>
              <a:rPr lang="de-DE" dirty="0" err="1"/>
              <a:t>Oxime</a:t>
            </a:r>
            <a:endParaRPr lang="de-DE" dirty="0"/>
          </a:p>
          <a:p>
            <a:r>
              <a:rPr lang="de-DE" dirty="0"/>
              <a:t>Hydrazin: Hydrazone</a:t>
            </a:r>
          </a:p>
          <a:p>
            <a:endParaRPr lang="de-DE" dirty="0"/>
          </a:p>
          <a:p>
            <a:pPr marL="0" indent="0">
              <a:buNone/>
            </a:pPr>
            <a:r>
              <a:rPr lang="de-DE" b="1" dirty="0"/>
              <a:t>⍺ - </a:t>
            </a:r>
            <a:r>
              <a:rPr lang="de-DE" b="1" dirty="0" err="1"/>
              <a:t>acide</a:t>
            </a:r>
            <a:r>
              <a:rPr lang="de-DE" b="1" dirty="0"/>
              <a:t> Carbonyle:</a:t>
            </a:r>
          </a:p>
          <a:p>
            <a:r>
              <a:rPr lang="de-DE" dirty="0"/>
              <a:t>Basenkatalysiert mit sich selbst: ⍺, β – ungesättigte Ketone (</a:t>
            </a:r>
            <a:r>
              <a:rPr lang="de-DE" dirty="0" err="1"/>
              <a:t>Aldolreaktion</a:t>
            </a:r>
            <a:r>
              <a:rPr lang="de-DE" dirty="0"/>
              <a:t>)</a:t>
            </a:r>
          </a:p>
          <a:p>
            <a:r>
              <a:rPr lang="de-DE" dirty="0"/>
              <a:t>1,3 - </a:t>
            </a:r>
            <a:r>
              <a:rPr lang="de-DE" dirty="0" err="1"/>
              <a:t>Dicarbonyle</a:t>
            </a:r>
            <a:r>
              <a:rPr lang="de-DE" dirty="0"/>
              <a:t> mit Monocarbonylen: Knoevenagel</a:t>
            </a:r>
          </a:p>
          <a:p>
            <a:endParaRPr lang="de-DE" dirty="0"/>
          </a:p>
          <a:p>
            <a:pPr marL="0" indent="0">
              <a:buNone/>
            </a:pPr>
            <a:r>
              <a:rPr lang="de-DE" b="1" dirty="0"/>
              <a:t>Zucker:</a:t>
            </a:r>
          </a:p>
          <a:p>
            <a:r>
              <a:rPr lang="de-DE" dirty="0"/>
              <a:t>Phenylhydrazin: Osazone</a:t>
            </a:r>
          </a:p>
          <a:p>
            <a:r>
              <a:rPr lang="de-DE" dirty="0" err="1"/>
              <a:t>Reduzierbarebare</a:t>
            </a:r>
            <a:r>
              <a:rPr lang="de-DE" dirty="0"/>
              <a:t> Substanzen: Reduktionen (Ausnahme: Saccharose – nicht reduzierender Zucker!)</a:t>
            </a:r>
          </a:p>
          <a:p>
            <a:endParaRPr lang="de-DE" dirty="0"/>
          </a:p>
          <a:p>
            <a:endParaRPr lang="de-DE" dirty="0"/>
          </a:p>
        </p:txBody>
      </p:sp>
    </p:spTree>
    <p:extLst>
      <p:ext uri="{BB962C8B-B14F-4D97-AF65-F5344CB8AC3E}">
        <p14:creationId xmlns:p14="http://schemas.microsoft.com/office/powerpoint/2010/main" val="3384985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BE550-5F2E-5745-A9F6-9A1ED9EC1FF1}"/>
              </a:ext>
            </a:extLst>
          </p:cNvPr>
          <p:cNvSpPr>
            <a:spLocks noGrp="1"/>
          </p:cNvSpPr>
          <p:nvPr>
            <p:ph type="title"/>
          </p:nvPr>
        </p:nvSpPr>
        <p:spPr/>
        <p:txBody>
          <a:bodyPr/>
          <a:lstStyle/>
          <a:p>
            <a:r>
              <a:rPr lang="de-DE" dirty="0"/>
              <a:t>Radikalreaktionen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394DC854-74D7-FF4A-955A-D229CE30B5EB}"/>
                  </a:ext>
                </a:extLst>
              </p:cNvPr>
              <p:cNvSpPr>
                <a:spLocks noGrp="1"/>
              </p:cNvSpPr>
              <p:nvPr>
                <p:ph type="body" sz="quarter" idx="13"/>
              </p:nvPr>
            </p:nvSpPr>
            <p:spPr/>
            <p:txBody>
              <a:bodyPr/>
              <a:lstStyle/>
              <a:p>
                <a:r>
                  <a:rPr lang="de-DE" b="1" dirty="0"/>
                  <a:t>Radikale</a:t>
                </a:r>
                <a:r>
                  <a:rPr lang="de-DE" dirty="0"/>
                  <a:t> sind besonders </a:t>
                </a:r>
                <a:r>
                  <a:rPr lang="de-DE" b="1" dirty="0"/>
                  <a:t>reaktionsfreudig</a:t>
                </a:r>
                <a:r>
                  <a:rPr lang="de-DE" dirty="0"/>
                  <a:t>.</a:t>
                </a:r>
              </a:p>
              <a:p>
                <a:r>
                  <a:rPr lang="de-DE" dirty="0"/>
                  <a:t>Radikale dienen dazu, in </a:t>
                </a:r>
                <a:r>
                  <a:rPr lang="de-DE" b="1" dirty="0" err="1"/>
                  <a:t>unreaktive</a:t>
                </a:r>
                <a:r>
                  <a:rPr lang="de-DE" b="1" dirty="0"/>
                  <a:t> Verbindungen </a:t>
                </a:r>
                <a:r>
                  <a:rPr lang="de-DE" dirty="0"/>
                  <a:t>erstmals </a:t>
                </a:r>
                <a:r>
                  <a:rPr lang="de-DE" b="1" dirty="0"/>
                  <a:t>funktionelle Gruppen </a:t>
                </a:r>
                <a:r>
                  <a:rPr lang="de-DE" dirty="0"/>
                  <a:t>einzubauen.</a:t>
                </a:r>
              </a:p>
              <a:p>
                <a:r>
                  <a:rPr lang="de-DE" dirty="0"/>
                  <a:t>Eine Radikalreaktion besteht aus </a:t>
                </a:r>
                <a:r>
                  <a:rPr lang="de-DE" b="1" dirty="0"/>
                  <a:t>Kettenstart</a:t>
                </a:r>
                <a:r>
                  <a:rPr lang="de-DE" dirty="0"/>
                  <a:t>, </a:t>
                </a:r>
                <a:r>
                  <a:rPr lang="de-DE" b="1" dirty="0"/>
                  <a:t>Kettenfortpflanzung</a:t>
                </a:r>
                <a:r>
                  <a:rPr lang="de-DE" dirty="0"/>
                  <a:t> und </a:t>
                </a:r>
                <a:r>
                  <a:rPr lang="de-DE" b="1" dirty="0"/>
                  <a:t>Kettenabbruch</a:t>
                </a:r>
                <a:r>
                  <a:rPr lang="de-DE" dirty="0"/>
                  <a:t>.</a:t>
                </a:r>
              </a:p>
              <a:p>
                <a:r>
                  <a:rPr lang="de-DE" dirty="0"/>
                  <a:t>Radikale werden meist durch</a:t>
                </a:r>
                <a:r>
                  <a:rPr lang="de-DE" b="1" dirty="0"/>
                  <a:t> Licht</a:t>
                </a:r>
                <a:r>
                  <a:rPr lang="de-DE" dirty="0"/>
                  <a:t> erzeugt (oft angedeutet als </a:t>
                </a:r>
                <a14:m>
                  <m:oMath xmlns:m="http://schemas.openxmlformats.org/officeDocument/2006/math">
                    <m:r>
                      <a:rPr lang="de-DE" b="0" i="1" smtClean="0">
                        <a:latin typeface="Cambria Math" panose="02040503050406030204" pitchFamily="18" charset="0"/>
                      </a:rPr>
                      <m:t>h</m:t>
                    </m:r>
                    <m:r>
                      <a:rPr lang="de-DE" b="0" i="1" smtClean="0">
                        <a:latin typeface="Cambria Math" panose="02040503050406030204" pitchFamily="18" charset="0"/>
                      </a:rPr>
                      <m:t>∙</m:t>
                    </m:r>
                    <m:r>
                      <a:rPr lang="de-DE" b="0" i="1" smtClean="0">
                        <a:latin typeface="Cambria Math" panose="02040503050406030204" pitchFamily="18" charset="0"/>
                      </a:rPr>
                      <m:t>𝜈</m:t>
                    </m:r>
                  </m:oMath>
                </a14:m>
                <a:r>
                  <a:rPr lang="de-DE" dirty="0"/>
                  <a:t>; </a:t>
                </a:r>
                <a14:m>
                  <m:oMath xmlns:m="http://schemas.openxmlformats.org/officeDocument/2006/math">
                    <m:r>
                      <a:rPr lang="de-DE" b="0" i="1" smtClean="0">
                        <a:latin typeface="Cambria Math" panose="02040503050406030204" pitchFamily="18" charset="0"/>
                      </a:rPr>
                      <m:t>h</m:t>
                    </m:r>
                  </m:oMath>
                </a14:m>
                <a:r>
                  <a:rPr lang="de-DE" dirty="0"/>
                  <a:t>: Planck‘sches Wirkungsquantum (Konstante); </a:t>
                </a:r>
                <a14:m>
                  <m:oMath xmlns:m="http://schemas.openxmlformats.org/officeDocument/2006/math">
                    <m:r>
                      <a:rPr lang="de-DE" b="0" i="1" smtClean="0">
                        <a:latin typeface="Cambria Math" panose="02040503050406030204" pitchFamily="18" charset="0"/>
                      </a:rPr>
                      <m:t>𝜈</m:t>
                    </m:r>
                  </m:oMath>
                </a14:m>
                <a:r>
                  <a:rPr lang="de-DE" dirty="0"/>
                  <a:t> (Ny): Frequenz).</a:t>
                </a:r>
              </a:p>
              <a:p>
                <a:r>
                  <a:rPr lang="de-DE" dirty="0"/>
                  <a:t>Typische </a:t>
                </a:r>
                <a:r>
                  <a:rPr lang="de-DE" b="1" dirty="0"/>
                  <a:t>Radikalstarter </a:t>
                </a:r>
                <a:r>
                  <a:rPr lang="de-DE" dirty="0"/>
                  <a:t>in der OC sind Brom, AIBN (</a:t>
                </a:r>
                <a:r>
                  <a:rPr lang="de-DE" dirty="0" err="1"/>
                  <a:t>Azobisisobutyronitril</a:t>
                </a:r>
                <a:r>
                  <a:rPr lang="de-DE" dirty="0"/>
                  <a:t>) oder Peroxide wie DBPO (</a:t>
                </a:r>
                <a:r>
                  <a:rPr lang="de-DE" dirty="0" err="1"/>
                  <a:t>Dibenzoylperoxid</a:t>
                </a:r>
                <a:r>
                  <a:rPr lang="de-DE" dirty="0"/>
                  <a:t>)</a:t>
                </a:r>
              </a:p>
            </p:txBody>
          </p:sp>
        </mc:Choice>
        <mc:Fallback xmlns="">
          <p:sp>
            <p:nvSpPr>
              <p:cNvPr id="3" name="Inhaltsplatzhalter 2">
                <a:extLst>
                  <a:ext uri="{FF2B5EF4-FFF2-40B4-BE49-F238E27FC236}">
                    <a16:creationId xmlns:a16="http://schemas.microsoft.com/office/drawing/2014/main" id="{394DC854-74D7-FF4A-955A-D229CE30B5E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C12B7F1D-AAFB-734C-3C86-B52F5F5A1F5F}"/>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2DF68D0-5D9A-B756-81E9-25D7CA5DD7D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10CBA48B-F82B-D2FA-8206-C32B7E13DD34}"/>
              </a:ext>
            </a:extLst>
          </p:cNvPr>
          <p:cNvSpPr>
            <a:spLocks noGrp="1"/>
          </p:cNvSpPr>
          <p:nvPr>
            <p:ph type="sldNum" sz="quarter" idx="16"/>
          </p:nvPr>
        </p:nvSpPr>
        <p:spPr/>
        <p:txBody>
          <a:bodyPr/>
          <a:lstStyle/>
          <a:p>
            <a:fld id="{6FBDD224-CFE5-420E-A51B-C49F1872CE04}" type="slidenum">
              <a:rPr lang="de-DE" altLang="de-DE" smtClean="0"/>
              <a:pPr/>
              <a:t>150</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AF3CC21D-0499-1C42-9FCC-A54CC3E2B077}"/>
              </a:ext>
            </a:extLst>
          </p:cNvPr>
          <p:cNvPicPr>
            <a:picLocks noChangeAspect="1"/>
          </p:cNvPicPr>
          <p:nvPr/>
        </p:nvPicPr>
        <p:blipFill>
          <a:blip r:embed="rId3"/>
          <a:stretch>
            <a:fillRect/>
          </a:stretch>
        </p:blipFill>
        <p:spPr>
          <a:xfrm>
            <a:off x="3649219" y="2377335"/>
            <a:ext cx="4927161" cy="1667655"/>
          </a:xfrm>
          <a:prstGeom prst="rect">
            <a:avLst/>
          </a:prstGeom>
        </p:spPr>
      </p:pic>
      <p:pic>
        <p:nvPicPr>
          <p:cNvPr id="9" name="Grafik 8">
            <a:extLst>
              <a:ext uri="{FF2B5EF4-FFF2-40B4-BE49-F238E27FC236}">
                <a16:creationId xmlns:a16="http://schemas.microsoft.com/office/drawing/2014/main" id="{3C5EEBB3-D5F0-0548-8CDD-03464DA0870F}"/>
              </a:ext>
            </a:extLst>
          </p:cNvPr>
          <p:cNvPicPr>
            <a:picLocks noChangeAspect="1"/>
          </p:cNvPicPr>
          <p:nvPr/>
        </p:nvPicPr>
        <p:blipFill>
          <a:blip r:embed="rId4"/>
          <a:stretch>
            <a:fillRect/>
          </a:stretch>
        </p:blipFill>
        <p:spPr>
          <a:xfrm>
            <a:off x="2944766" y="4169939"/>
            <a:ext cx="6300034" cy="592517"/>
          </a:xfrm>
          <a:prstGeom prst="rect">
            <a:avLst/>
          </a:prstGeom>
        </p:spPr>
      </p:pic>
      <p:pic>
        <p:nvPicPr>
          <p:cNvPr id="11" name="Grafik 10" descr="Ein Bild, das Text, Nachthimmel enthält.&#10;&#10;Automatisch generierte Beschreibung">
            <a:extLst>
              <a:ext uri="{FF2B5EF4-FFF2-40B4-BE49-F238E27FC236}">
                <a16:creationId xmlns:a16="http://schemas.microsoft.com/office/drawing/2014/main" id="{ADB9B58E-BB8D-D54A-AA8A-106675D71862}"/>
              </a:ext>
            </a:extLst>
          </p:cNvPr>
          <p:cNvPicPr>
            <a:picLocks noChangeAspect="1"/>
          </p:cNvPicPr>
          <p:nvPr/>
        </p:nvPicPr>
        <p:blipFill>
          <a:blip r:embed="rId5"/>
          <a:stretch>
            <a:fillRect/>
          </a:stretch>
        </p:blipFill>
        <p:spPr>
          <a:xfrm>
            <a:off x="3461999" y="4892630"/>
            <a:ext cx="5265568" cy="1452163"/>
          </a:xfrm>
          <a:prstGeom prst="rect">
            <a:avLst/>
          </a:prstGeom>
        </p:spPr>
      </p:pic>
    </p:spTree>
    <p:extLst>
      <p:ext uri="{BB962C8B-B14F-4D97-AF65-F5344CB8AC3E}">
        <p14:creationId xmlns:p14="http://schemas.microsoft.com/office/powerpoint/2010/main" val="12377196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E5B87-83B7-184F-B443-3B59FF04AB35}"/>
              </a:ext>
            </a:extLst>
          </p:cNvPr>
          <p:cNvSpPr>
            <a:spLocks noGrp="1"/>
          </p:cNvSpPr>
          <p:nvPr>
            <p:ph type="title"/>
          </p:nvPr>
        </p:nvSpPr>
        <p:spPr/>
        <p:txBody>
          <a:bodyPr/>
          <a:lstStyle/>
          <a:p>
            <a:r>
              <a:rPr lang="de-DE" dirty="0" err="1"/>
              <a:t>Nucleophile</a:t>
            </a:r>
            <a:r>
              <a:rPr lang="de-DE" dirty="0"/>
              <a:t> Substitution</a:t>
            </a:r>
          </a:p>
        </p:txBody>
      </p:sp>
      <p:sp>
        <p:nvSpPr>
          <p:cNvPr id="3" name="Inhaltsplatzhalter 2">
            <a:extLst>
              <a:ext uri="{FF2B5EF4-FFF2-40B4-BE49-F238E27FC236}">
                <a16:creationId xmlns:a16="http://schemas.microsoft.com/office/drawing/2014/main" id="{0F82ADC4-7787-2043-958F-CDF8F6DDD763}"/>
              </a:ext>
            </a:extLst>
          </p:cNvPr>
          <p:cNvSpPr>
            <a:spLocks noGrp="1"/>
          </p:cNvSpPr>
          <p:nvPr>
            <p:ph type="body" sz="quarter" idx="13"/>
          </p:nvPr>
        </p:nvSpPr>
        <p:spPr/>
        <p:txBody>
          <a:bodyPr/>
          <a:lstStyle/>
          <a:p>
            <a:r>
              <a:rPr lang="de-DE" b="1" dirty="0"/>
              <a:t>Ersatz </a:t>
            </a:r>
            <a:r>
              <a:rPr lang="de-DE" dirty="0"/>
              <a:t>eines </a:t>
            </a:r>
            <a:r>
              <a:rPr lang="de-DE" b="1" dirty="0" err="1"/>
              <a:t>Nucleophils</a:t>
            </a:r>
            <a:r>
              <a:rPr lang="de-DE" b="1" dirty="0"/>
              <a:t> </a:t>
            </a:r>
            <a:r>
              <a:rPr lang="de-DE" dirty="0"/>
              <a:t>durch ein anderes.</a:t>
            </a:r>
          </a:p>
          <a:p>
            <a:r>
              <a:rPr lang="de-DE" dirty="0"/>
              <a:t>Zwei verschiedene </a:t>
            </a:r>
            <a:r>
              <a:rPr lang="de-DE" b="1" dirty="0"/>
              <a:t>Mechanismen</a:t>
            </a:r>
            <a:r>
              <a:rPr lang="de-DE" dirty="0"/>
              <a:t>. </a:t>
            </a:r>
          </a:p>
          <a:p>
            <a:pPr marL="0" indent="0">
              <a:buNone/>
            </a:pPr>
            <a:endParaRPr lang="de-DE" dirty="0"/>
          </a:p>
          <a:p>
            <a:pPr marL="0" indent="0">
              <a:buNone/>
            </a:pPr>
            <a:r>
              <a:rPr lang="de-DE" b="1" dirty="0"/>
              <a:t>S</a:t>
            </a:r>
            <a:r>
              <a:rPr lang="de-DE" b="1" baseline="-25000" dirty="0"/>
              <a:t>N</a:t>
            </a:r>
            <a:r>
              <a:rPr lang="de-DE" b="1" dirty="0"/>
              <a:t>1: </a:t>
            </a:r>
          </a:p>
          <a:p>
            <a:pPr marL="0" indent="0">
              <a:buNone/>
            </a:pPr>
            <a:endParaRPr lang="de-DE" b="1" dirty="0"/>
          </a:p>
          <a:p>
            <a:pPr marL="0" indent="0">
              <a:buNone/>
            </a:pPr>
            <a:endParaRPr lang="de-DE" b="1" dirty="0"/>
          </a:p>
          <a:p>
            <a:r>
              <a:rPr lang="de-DE" dirty="0"/>
              <a:t>Am </a:t>
            </a:r>
            <a:r>
              <a:rPr lang="de-DE" b="1" dirty="0"/>
              <a:t>geschwindigkeitsbestimmenden Schritt</a:t>
            </a:r>
            <a:r>
              <a:rPr lang="de-DE" dirty="0"/>
              <a:t> ( (1), Bildung des </a:t>
            </a:r>
            <a:r>
              <a:rPr lang="de-DE" dirty="0" err="1"/>
              <a:t>Carbeniumions</a:t>
            </a:r>
            <a:r>
              <a:rPr lang="de-DE" dirty="0"/>
              <a:t> = Zwischenstufe) ist nur ein Molekül beteiligt. Die </a:t>
            </a:r>
            <a:r>
              <a:rPr lang="de-DE" b="1" dirty="0"/>
              <a:t>Reaktionsgeschwindigkeit</a:t>
            </a:r>
            <a:r>
              <a:rPr lang="de-DE" dirty="0"/>
              <a:t> ist daher </a:t>
            </a:r>
            <a:r>
              <a:rPr lang="de-DE" b="1" dirty="0"/>
              <a:t>unabhängig</a:t>
            </a:r>
            <a:r>
              <a:rPr lang="de-DE" dirty="0"/>
              <a:t> vom Nucleophil.</a:t>
            </a:r>
          </a:p>
          <a:p>
            <a:r>
              <a:rPr lang="de-DE" dirty="0"/>
              <a:t>Keine Vorhersage der </a:t>
            </a:r>
            <a:r>
              <a:rPr lang="de-DE" b="1" dirty="0" err="1"/>
              <a:t>Sterochemie</a:t>
            </a:r>
            <a:r>
              <a:rPr lang="de-DE" b="1" dirty="0"/>
              <a:t> </a:t>
            </a:r>
            <a:r>
              <a:rPr lang="de-DE" dirty="0"/>
              <a:t>möglich.</a:t>
            </a:r>
          </a:p>
          <a:p>
            <a:r>
              <a:rPr lang="de-DE" b="1" dirty="0"/>
              <a:t>Begünstigt</a:t>
            </a:r>
            <a:r>
              <a:rPr lang="de-DE" dirty="0"/>
              <a:t> durch gute </a:t>
            </a:r>
            <a:r>
              <a:rPr lang="de-DE" b="1" dirty="0"/>
              <a:t>Abgangsgruppe</a:t>
            </a:r>
            <a:r>
              <a:rPr lang="de-DE" dirty="0"/>
              <a:t> (</a:t>
            </a:r>
            <a:r>
              <a:rPr lang="de-DE" dirty="0" err="1"/>
              <a:t>leaving</a:t>
            </a:r>
            <a:r>
              <a:rPr lang="de-DE" dirty="0"/>
              <a:t> </a:t>
            </a:r>
            <a:r>
              <a:rPr lang="de-DE" dirty="0" err="1"/>
              <a:t>group</a:t>
            </a:r>
            <a:r>
              <a:rPr lang="de-DE" dirty="0"/>
              <a:t>, LG – muss gut </a:t>
            </a:r>
            <a:r>
              <a:rPr lang="de-DE" b="1" dirty="0" err="1"/>
              <a:t>nucleofug</a:t>
            </a:r>
            <a:r>
              <a:rPr lang="de-DE" b="1" dirty="0"/>
              <a:t> </a:t>
            </a:r>
            <a:r>
              <a:rPr lang="de-DE" dirty="0"/>
              <a:t>sein) und durch </a:t>
            </a:r>
            <a:r>
              <a:rPr lang="de-DE" b="1" dirty="0"/>
              <a:t>polar </a:t>
            </a:r>
            <a:r>
              <a:rPr lang="de-DE" b="1" dirty="0" err="1"/>
              <a:t>protische</a:t>
            </a:r>
            <a:r>
              <a:rPr lang="de-DE" b="1" dirty="0"/>
              <a:t> </a:t>
            </a:r>
            <a:r>
              <a:rPr lang="de-DE" dirty="0"/>
              <a:t>Lösungsmittel (</a:t>
            </a:r>
            <a:r>
              <a:rPr lang="de-DE" dirty="0" err="1"/>
              <a:t>Carbeniumion</a:t>
            </a:r>
            <a:r>
              <a:rPr lang="de-DE" dirty="0"/>
              <a:t> </a:t>
            </a:r>
            <a:r>
              <a:rPr lang="de-DE" b="1" dirty="0"/>
              <a:t>muss </a:t>
            </a:r>
            <a:r>
              <a:rPr lang="de-DE" dirty="0" err="1"/>
              <a:t>solvatisiert</a:t>
            </a:r>
            <a:r>
              <a:rPr lang="de-DE" dirty="0"/>
              <a:t> werden können).</a:t>
            </a:r>
          </a:p>
          <a:p>
            <a:r>
              <a:rPr lang="de-DE" dirty="0"/>
              <a:t>Sehr gut an 3° Abgangsgruppen, gut an 2°, nicht an 1° (Stabilität des </a:t>
            </a:r>
            <a:r>
              <a:rPr lang="de-DE" dirty="0" err="1"/>
              <a:t>Carbeniumions</a:t>
            </a:r>
            <a:r>
              <a:rPr lang="de-DE" dirty="0"/>
              <a:t>).</a:t>
            </a:r>
          </a:p>
          <a:p>
            <a:endParaRPr lang="de-DE" dirty="0"/>
          </a:p>
          <a:p>
            <a:pPr marL="0" indent="0">
              <a:buNone/>
            </a:pPr>
            <a:r>
              <a:rPr lang="de-DE" b="1" dirty="0"/>
              <a:t>S</a:t>
            </a:r>
            <a:r>
              <a:rPr lang="de-DE" b="1" baseline="-25000" dirty="0"/>
              <a:t>N</a:t>
            </a:r>
            <a:r>
              <a:rPr lang="de-DE" b="1" dirty="0"/>
              <a:t>2:</a:t>
            </a:r>
          </a:p>
          <a:p>
            <a:pPr marL="0" indent="0">
              <a:buNone/>
            </a:pPr>
            <a:endParaRPr lang="de-DE" b="1" dirty="0"/>
          </a:p>
          <a:p>
            <a:pPr marL="0" indent="0">
              <a:buNone/>
            </a:pPr>
            <a:endParaRPr lang="de-DE" b="1" dirty="0"/>
          </a:p>
          <a:p>
            <a:pPr marL="0" indent="0">
              <a:buNone/>
            </a:pPr>
            <a:endParaRPr lang="de-DE" b="1" dirty="0"/>
          </a:p>
          <a:p>
            <a:r>
              <a:rPr lang="de-DE" b="1" dirty="0"/>
              <a:t>Konzertierter </a:t>
            </a:r>
            <a:r>
              <a:rPr lang="de-DE" dirty="0"/>
              <a:t>Mechanismus (alles passiert gleichzeitig, ein </a:t>
            </a:r>
            <a:r>
              <a:rPr lang="de-DE" b="1" dirty="0"/>
              <a:t>Übergangszustand</a:t>
            </a:r>
            <a:r>
              <a:rPr lang="de-DE" dirty="0"/>
              <a:t>)</a:t>
            </a:r>
          </a:p>
          <a:p>
            <a:r>
              <a:rPr lang="de-DE" b="1" dirty="0"/>
              <a:t>Stereochemie </a:t>
            </a:r>
            <a:r>
              <a:rPr lang="de-DE" dirty="0"/>
              <a:t>kehrt sich um (</a:t>
            </a:r>
            <a:r>
              <a:rPr lang="de-DE" b="1" dirty="0"/>
              <a:t>Walden – Umkehr</a:t>
            </a:r>
            <a:r>
              <a:rPr lang="de-DE" dirty="0"/>
              <a:t>, Angriff von der Rückseite)</a:t>
            </a:r>
          </a:p>
          <a:p>
            <a:r>
              <a:rPr lang="de-DE" b="1" dirty="0"/>
              <a:t>Begünstigt </a:t>
            </a:r>
            <a:r>
              <a:rPr lang="de-DE" dirty="0"/>
              <a:t>durch polar </a:t>
            </a:r>
            <a:r>
              <a:rPr lang="de-DE" dirty="0" err="1"/>
              <a:t>aprotische</a:t>
            </a:r>
            <a:r>
              <a:rPr lang="de-DE" dirty="0"/>
              <a:t> Lösungsmittel (da keine Ionische Zwischenstufe) und gute </a:t>
            </a:r>
            <a:r>
              <a:rPr lang="de-DE" b="1" dirty="0" err="1"/>
              <a:t>Nucleophile</a:t>
            </a:r>
            <a:r>
              <a:rPr lang="de-DE" dirty="0"/>
              <a:t>.</a:t>
            </a:r>
          </a:p>
          <a:p>
            <a:r>
              <a:rPr lang="de-DE" dirty="0"/>
              <a:t>Sehr gut an 1° Abgangsgruppen, gut an 2°, nicht an 3° (</a:t>
            </a:r>
            <a:r>
              <a:rPr lang="de-DE" dirty="0" err="1"/>
              <a:t>sterische</a:t>
            </a:r>
            <a:r>
              <a:rPr lang="de-DE" dirty="0"/>
              <a:t> Hinderung)</a:t>
            </a:r>
          </a:p>
        </p:txBody>
      </p:sp>
      <p:sp>
        <p:nvSpPr>
          <p:cNvPr id="8" name="Datumsplatzhalter 7">
            <a:extLst>
              <a:ext uri="{FF2B5EF4-FFF2-40B4-BE49-F238E27FC236}">
                <a16:creationId xmlns:a16="http://schemas.microsoft.com/office/drawing/2014/main" id="{152E6410-49BE-21B5-FDD0-F571D8A1C135}"/>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45D2BB1-A65B-B1C9-45B2-939196751AAF}"/>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8EBA0F27-65F6-4B60-F103-0AE8C5812CE3}"/>
              </a:ext>
            </a:extLst>
          </p:cNvPr>
          <p:cNvSpPr>
            <a:spLocks noGrp="1"/>
          </p:cNvSpPr>
          <p:nvPr>
            <p:ph type="sldNum" sz="quarter" idx="16"/>
          </p:nvPr>
        </p:nvSpPr>
        <p:spPr/>
        <p:txBody>
          <a:bodyPr/>
          <a:lstStyle/>
          <a:p>
            <a:fld id="{6FBDD224-CFE5-420E-A51B-C49F1872CE04}" type="slidenum">
              <a:rPr lang="de-DE" altLang="de-DE" smtClean="0"/>
              <a:pPr/>
              <a:t>151</a:t>
            </a:fld>
            <a:endParaRPr lang="de-DE" altLang="de-DE"/>
          </a:p>
        </p:txBody>
      </p:sp>
      <p:pic>
        <p:nvPicPr>
          <p:cNvPr id="10" name="Grafik 9">
            <a:extLst>
              <a:ext uri="{FF2B5EF4-FFF2-40B4-BE49-F238E27FC236}">
                <a16:creationId xmlns:a16="http://schemas.microsoft.com/office/drawing/2014/main" id="{44B0DCA3-894A-FC45-BB98-54FC5C3ADE2D}"/>
              </a:ext>
            </a:extLst>
          </p:cNvPr>
          <p:cNvPicPr>
            <a:picLocks noChangeAspect="1"/>
          </p:cNvPicPr>
          <p:nvPr/>
        </p:nvPicPr>
        <p:blipFill>
          <a:blip r:embed="rId2"/>
          <a:stretch>
            <a:fillRect/>
          </a:stretch>
        </p:blipFill>
        <p:spPr>
          <a:xfrm>
            <a:off x="2369479" y="1847936"/>
            <a:ext cx="7035800" cy="342900"/>
          </a:xfrm>
          <a:prstGeom prst="rect">
            <a:avLst/>
          </a:prstGeom>
        </p:spPr>
      </p:pic>
      <p:pic>
        <p:nvPicPr>
          <p:cNvPr id="12" name="Grafik 11">
            <a:extLst>
              <a:ext uri="{FF2B5EF4-FFF2-40B4-BE49-F238E27FC236}">
                <a16:creationId xmlns:a16="http://schemas.microsoft.com/office/drawing/2014/main" id="{F70F70A3-B732-9849-8975-2CBB9DFAD151}"/>
              </a:ext>
            </a:extLst>
          </p:cNvPr>
          <p:cNvPicPr>
            <a:picLocks noChangeAspect="1"/>
          </p:cNvPicPr>
          <p:nvPr/>
        </p:nvPicPr>
        <p:blipFill>
          <a:blip r:embed="rId3"/>
          <a:stretch>
            <a:fillRect/>
          </a:stretch>
        </p:blipFill>
        <p:spPr>
          <a:xfrm>
            <a:off x="2833324" y="4094839"/>
            <a:ext cx="6411476" cy="946393"/>
          </a:xfrm>
          <a:prstGeom prst="rect">
            <a:avLst/>
          </a:prstGeom>
        </p:spPr>
      </p:pic>
      <p:pic>
        <p:nvPicPr>
          <p:cNvPr id="14" name="Grafik 13">
            <a:extLst>
              <a:ext uri="{FF2B5EF4-FFF2-40B4-BE49-F238E27FC236}">
                <a16:creationId xmlns:a16="http://schemas.microsoft.com/office/drawing/2014/main" id="{5DFBDFDD-E9A9-0F4A-A537-4C83535F963E}"/>
              </a:ext>
            </a:extLst>
          </p:cNvPr>
          <p:cNvPicPr>
            <a:picLocks noChangeAspect="1"/>
          </p:cNvPicPr>
          <p:nvPr/>
        </p:nvPicPr>
        <p:blipFill>
          <a:blip r:embed="rId4"/>
          <a:stretch>
            <a:fillRect/>
          </a:stretch>
        </p:blipFill>
        <p:spPr>
          <a:xfrm>
            <a:off x="5424954" y="1847936"/>
            <a:ext cx="186308" cy="113855"/>
          </a:xfrm>
          <a:prstGeom prst="rect">
            <a:avLst/>
          </a:prstGeom>
        </p:spPr>
      </p:pic>
    </p:spTree>
    <p:extLst>
      <p:ext uri="{BB962C8B-B14F-4D97-AF65-F5344CB8AC3E}">
        <p14:creationId xmlns:p14="http://schemas.microsoft.com/office/powerpoint/2010/main" val="27266605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30151305-F00B-A3EB-6521-E861AD686374}"/>
              </a:ext>
            </a:extLst>
          </p:cNvPr>
          <p:cNvSpPr>
            <a:spLocks noGrp="1"/>
          </p:cNvSpPr>
          <p:nvPr>
            <p:ph type="title"/>
          </p:nvPr>
        </p:nvSpPr>
        <p:spPr/>
        <p:txBody>
          <a:bodyPr/>
          <a:lstStyle/>
          <a:p>
            <a:r>
              <a:rPr lang="de-DE" dirty="0"/>
              <a:t>Alkylierung an einem Nucleophil</a:t>
            </a:r>
          </a:p>
        </p:txBody>
      </p:sp>
      <p:sp>
        <p:nvSpPr>
          <p:cNvPr id="11" name="Textplatzhalter 10">
            <a:extLst>
              <a:ext uri="{FF2B5EF4-FFF2-40B4-BE49-F238E27FC236}">
                <a16:creationId xmlns:a16="http://schemas.microsoft.com/office/drawing/2014/main" id="{CE878D8D-D24F-DAA0-2E08-E68ED4CA9F4B}"/>
              </a:ext>
            </a:extLst>
          </p:cNvPr>
          <p:cNvSpPr>
            <a:spLocks noGrp="1"/>
          </p:cNvSpPr>
          <p:nvPr>
            <p:ph type="body" sz="quarter" idx="13"/>
          </p:nvPr>
        </p:nvSpPr>
        <p:spPr/>
        <p:txBody>
          <a:bodyPr/>
          <a:lstStyle/>
          <a:p>
            <a:r>
              <a:rPr lang="de-DE" dirty="0"/>
              <a:t>Ein Alkylhalogenid besitzt eine partialpositive Ladung an einem Kohlenstoff, da die Halogen – Kohlenstoff – Bindung polarisiert ist:</a:t>
            </a:r>
          </a:p>
          <a:p>
            <a:endParaRPr lang="de-DE" dirty="0"/>
          </a:p>
          <a:p>
            <a:endParaRPr lang="de-DE" dirty="0"/>
          </a:p>
          <a:p>
            <a:r>
              <a:rPr lang="de-DE" dirty="0"/>
              <a:t>Der Kohlenstoff ist also ein Elektrophil, das von einem Nucleophil angegriffen werden kann:</a:t>
            </a:r>
          </a:p>
        </p:txBody>
      </p:sp>
      <p:sp>
        <p:nvSpPr>
          <p:cNvPr id="5" name="Datumsplatzhalter 4">
            <a:extLst>
              <a:ext uri="{FF2B5EF4-FFF2-40B4-BE49-F238E27FC236}">
                <a16:creationId xmlns:a16="http://schemas.microsoft.com/office/drawing/2014/main" id="{22E0C31C-79C6-6065-2CCB-D6D2FA3329F1}"/>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27CB560-1774-4592-325E-578517B5289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7" name="Foliennummernplatzhalter 6">
            <a:extLst>
              <a:ext uri="{FF2B5EF4-FFF2-40B4-BE49-F238E27FC236}">
                <a16:creationId xmlns:a16="http://schemas.microsoft.com/office/drawing/2014/main" id="{8B84A98C-13CD-3FC6-4D83-F2185B47AEDF}"/>
              </a:ext>
            </a:extLst>
          </p:cNvPr>
          <p:cNvSpPr>
            <a:spLocks noGrp="1"/>
          </p:cNvSpPr>
          <p:nvPr>
            <p:ph type="sldNum" sz="quarter" idx="16"/>
          </p:nvPr>
        </p:nvSpPr>
        <p:spPr/>
        <p:txBody>
          <a:bodyPr/>
          <a:lstStyle/>
          <a:p>
            <a:fld id="{C705F5F1-9457-49D1-866F-BB23D9D6F52D}" type="slidenum">
              <a:rPr lang="de-DE" altLang="de-DE" smtClean="0"/>
              <a:pPr/>
              <a:t>152</a:t>
            </a:fld>
            <a:endParaRPr lang="de-DE" altLang="de-DE"/>
          </a:p>
        </p:txBody>
      </p:sp>
      <p:graphicFrame>
        <p:nvGraphicFramePr>
          <p:cNvPr id="12" name="Tabelle 12">
            <a:extLst>
              <a:ext uri="{FF2B5EF4-FFF2-40B4-BE49-F238E27FC236}">
                <a16:creationId xmlns:a16="http://schemas.microsoft.com/office/drawing/2014/main" id="{958D5EC6-9D9F-E7DC-AFE0-F866712E1BEC}"/>
              </a:ext>
            </a:extLst>
          </p:cNvPr>
          <p:cNvGraphicFramePr>
            <a:graphicFrameLocks noGrp="1"/>
          </p:cNvGraphicFramePr>
          <p:nvPr>
            <p:extLst>
              <p:ext uri="{D42A27DB-BD31-4B8C-83A1-F6EECF244321}">
                <p14:modId xmlns:p14="http://schemas.microsoft.com/office/powerpoint/2010/main" val="407542091"/>
              </p:ext>
            </p:extLst>
          </p:nvPr>
        </p:nvGraphicFramePr>
        <p:xfrm>
          <a:off x="407988" y="2277532"/>
          <a:ext cx="11341098" cy="3386667"/>
        </p:xfrm>
        <a:graphic>
          <a:graphicData uri="http://schemas.openxmlformats.org/drawingml/2006/table">
            <a:tbl>
              <a:tblPr firstRow="1" bandRow="1">
                <a:tableStyleId>{2D5ABB26-0587-4C30-8999-92F81FD0307C}</a:tableStyleId>
              </a:tblPr>
              <a:tblGrid>
                <a:gridCol w="5670549">
                  <a:extLst>
                    <a:ext uri="{9D8B030D-6E8A-4147-A177-3AD203B41FA5}">
                      <a16:colId xmlns:a16="http://schemas.microsoft.com/office/drawing/2014/main" val="1460865474"/>
                    </a:ext>
                  </a:extLst>
                </a:gridCol>
                <a:gridCol w="5670549">
                  <a:extLst>
                    <a:ext uri="{9D8B030D-6E8A-4147-A177-3AD203B41FA5}">
                      <a16:colId xmlns:a16="http://schemas.microsoft.com/office/drawing/2014/main" val="407392488"/>
                    </a:ext>
                  </a:extLst>
                </a:gridCol>
              </a:tblGrid>
              <a:tr h="519717">
                <a:tc>
                  <a:txBody>
                    <a:bodyPr/>
                    <a:lstStyle/>
                    <a:p>
                      <a:pPr algn="ctr"/>
                      <a:r>
                        <a:rPr lang="de-DE" dirty="0">
                          <a:latin typeface="Avenir Next LT Pro" panose="020B0504020202020204" pitchFamily="34" charset="77"/>
                        </a:rPr>
                        <a:t>Williamson – </a:t>
                      </a:r>
                      <a:r>
                        <a:rPr lang="de-DE" dirty="0" err="1">
                          <a:latin typeface="Avenir Next LT Pro" panose="020B0504020202020204" pitchFamily="34" charset="77"/>
                        </a:rPr>
                        <a:t>Ethersynthese</a:t>
                      </a:r>
                      <a:endParaRPr lang="de-DE" dirty="0">
                        <a:latin typeface="Avenir Next LT Pro" panose="020B0504020202020204" pitchFamily="34" charset="77"/>
                      </a:endParaRPr>
                    </a:p>
                  </a:txBody>
                  <a:tcPr/>
                </a:tc>
                <a:tc>
                  <a:txBody>
                    <a:bodyPr/>
                    <a:lstStyle/>
                    <a:p>
                      <a:pPr algn="ctr"/>
                      <a:r>
                        <a:rPr lang="de-DE" dirty="0">
                          <a:latin typeface="Avenir Next LT Pro" panose="020B0504020202020204" pitchFamily="34" charset="77"/>
                        </a:rPr>
                        <a:t>Alkylierung von Pyridin</a:t>
                      </a:r>
                    </a:p>
                  </a:txBody>
                  <a:tcPr/>
                </a:tc>
                <a:extLst>
                  <a:ext uri="{0D108BD9-81ED-4DB2-BD59-A6C34878D82A}">
                    <a16:rowId xmlns:a16="http://schemas.microsoft.com/office/drawing/2014/main" val="3798078127"/>
                  </a:ext>
                </a:extLst>
              </a:tr>
              <a:tr h="2866950">
                <a:tc>
                  <a:txBody>
                    <a:bodyPr/>
                    <a:lstStyle/>
                    <a:p>
                      <a:pPr algn="ctr"/>
                      <a:r>
                        <a:rPr lang="de-DE" dirty="0">
                          <a:solidFill>
                            <a:schemeClr val="tx2"/>
                          </a:solidFill>
                          <a:latin typeface="Avenir Next LT Pro" panose="020B0504020202020204" pitchFamily="34" charset="77"/>
                        </a:rPr>
                        <a:t>Das Nucleophil ist ein Alkohol bzw. ein Alkoholat (die negative Ladung macht den Sauerstoff zu einem besseren Nucleophil), es entstehen Ether:</a:t>
                      </a:r>
                    </a:p>
                  </a:txBody>
                  <a:tcPr/>
                </a:tc>
                <a:tc>
                  <a:txBody>
                    <a:bodyPr/>
                    <a:lstStyle/>
                    <a:p>
                      <a:pPr algn="ctr"/>
                      <a:r>
                        <a:rPr lang="de-DE" dirty="0">
                          <a:solidFill>
                            <a:schemeClr val="tx2"/>
                          </a:solidFill>
                          <a:latin typeface="Avenir Next LT Pro" panose="020B0504020202020204" pitchFamily="34" charset="77"/>
                        </a:rPr>
                        <a:t>Der Stickstoff in Pyridin ist (da das freie EP kein Teil der Mesomerie ist) ein Nucleophil. Es entstehen permanent </a:t>
                      </a:r>
                      <a:r>
                        <a:rPr lang="de-DE" dirty="0" err="1">
                          <a:solidFill>
                            <a:schemeClr val="tx2"/>
                          </a:solidFill>
                          <a:latin typeface="Avenir Next LT Pro" panose="020B0504020202020204" pitchFamily="34" charset="77"/>
                        </a:rPr>
                        <a:t>quarternäre</a:t>
                      </a:r>
                      <a:r>
                        <a:rPr lang="de-DE" dirty="0">
                          <a:solidFill>
                            <a:schemeClr val="tx2"/>
                          </a:solidFill>
                          <a:latin typeface="Avenir Next LT Pro" panose="020B0504020202020204" pitchFamily="34" charset="77"/>
                        </a:rPr>
                        <a:t> (also geladene) Stickstoffaromaten.</a:t>
                      </a:r>
                    </a:p>
                  </a:txBody>
                  <a:tcPr/>
                </a:tc>
                <a:extLst>
                  <a:ext uri="{0D108BD9-81ED-4DB2-BD59-A6C34878D82A}">
                    <a16:rowId xmlns:a16="http://schemas.microsoft.com/office/drawing/2014/main" val="3819030576"/>
                  </a:ext>
                </a:extLst>
              </a:tr>
            </a:tbl>
          </a:graphicData>
        </a:graphic>
      </p:graphicFrame>
      <p:pic>
        <p:nvPicPr>
          <p:cNvPr id="15" name="Grafik 14">
            <a:extLst>
              <a:ext uri="{FF2B5EF4-FFF2-40B4-BE49-F238E27FC236}">
                <a16:creationId xmlns:a16="http://schemas.microsoft.com/office/drawing/2014/main" id="{52649779-9179-7181-1E2B-737F05C1A265}"/>
              </a:ext>
            </a:extLst>
          </p:cNvPr>
          <p:cNvPicPr>
            <a:picLocks noChangeAspect="1"/>
          </p:cNvPicPr>
          <p:nvPr/>
        </p:nvPicPr>
        <p:blipFill>
          <a:blip r:embed="rId2"/>
          <a:stretch>
            <a:fillRect/>
          </a:stretch>
        </p:blipFill>
        <p:spPr>
          <a:xfrm>
            <a:off x="6828366" y="3806652"/>
            <a:ext cx="4089400" cy="1460500"/>
          </a:xfrm>
          <a:prstGeom prst="rect">
            <a:avLst/>
          </a:prstGeom>
        </p:spPr>
      </p:pic>
      <p:pic>
        <p:nvPicPr>
          <p:cNvPr id="16" name="Grafik 15">
            <a:extLst>
              <a:ext uri="{FF2B5EF4-FFF2-40B4-BE49-F238E27FC236}">
                <a16:creationId xmlns:a16="http://schemas.microsoft.com/office/drawing/2014/main" id="{9001BB29-F832-F09A-0B85-230FEDBEA42D}"/>
              </a:ext>
            </a:extLst>
          </p:cNvPr>
          <p:cNvPicPr>
            <a:picLocks noChangeAspect="1"/>
          </p:cNvPicPr>
          <p:nvPr/>
        </p:nvPicPr>
        <p:blipFill>
          <a:blip r:embed="rId3"/>
          <a:stretch>
            <a:fillRect/>
          </a:stretch>
        </p:blipFill>
        <p:spPr>
          <a:xfrm>
            <a:off x="770467" y="3970865"/>
            <a:ext cx="4724400" cy="698500"/>
          </a:xfrm>
          <a:prstGeom prst="rect">
            <a:avLst/>
          </a:prstGeom>
        </p:spPr>
      </p:pic>
    </p:spTree>
    <p:extLst>
      <p:ext uri="{BB962C8B-B14F-4D97-AF65-F5344CB8AC3E}">
        <p14:creationId xmlns:p14="http://schemas.microsoft.com/office/powerpoint/2010/main" val="16111314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D00F2-FECE-C3B9-C832-C74A4AAD9EB3}"/>
              </a:ext>
            </a:extLst>
          </p:cNvPr>
          <p:cNvSpPr>
            <a:spLocks noGrp="1"/>
          </p:cNvSpPr>
          <p:nvPr>
            <p:ph type="title"/>
          </p:nvPr>
        </p:nvSpPr>
        <p:spPr/>
        <p:txBody>
          <a:bodyPr/>
          <a:lstStyle/>
          <a:p>
            <a:r>
              <a:rPr lang="de-DE" dirty="0"/>
              <a:t>Alkohole, Thiole und Amine</a:t>
            </a:r>
          </a:p>
        </p:txBody>
      </p:sp>
      <p:sp>
        <p:nvSpPr>
          <p:cNvPr id="3" name="Textplatzhalter 2">
            <a:extLst>
              <a:ext uri="{FF2B5EF4-FFF2-40B4-BE49-F238E27FC236}">
                <a16:creationId xmlns:a16="http://schemas.microsoft.com/office/drawing/2014/main" id="{5C48CE59-8694-C2D5-CD0F-0F4273B665BB}"/>
              </a:ext>
            </a:extLst>
          </p:cNvPr>
          <p:cNvSpPr>
            <a:spLocks noGrp="1"/>
          </p:cNvSpPr>
          <p:nvPr>
            <p:ph type="body" idx="1"/>
          </p:nvPr>
        </p:nvSpPr>
        <p:spPr>
          <a:xfrm>
            <a:off x="457285" y="1036907"/>
            <a:ext cx="5400675" cy="386474"/>
          </a:xfrm>
        </p:spPr>
        <p:txBody>
          <a:bodyPr/>
          <a:lstStyle/>
          <a:p>
            <a:r>
              <a:rPr lang="de-DE" dirty="0"/>
              <a:t>Alkohole</a:t>
            </a:r>
          </a:p>
        </p:txBody>
      </p:sp>
      <p:sp>
        <p:nvSpPr>
          <p:cNvPr id="4" name="Textplatzhalter 3">
            <a:extLst>
              <a:ext uri="{FF2B5EF4-FFF2-40B4-BE49-F238E27FC236}">
                <a16:creationId xmlns:a16="http://schemas.microsoft.com/office/drawing/2014/main" id="{B448C4A2-C1DD-C72A-6353-4AFE59D6BDF5}"/>
              </a:ext>
            </a:extLst>
          </p:cNvPr>
          <p:cNvSpPr>
            <a:spLocks noGrp="1"/>
          </p:cNvSpPr>
          <p:nvPr>
            <p:ph type="body" sz="quarter" idx="3"/>
          </p:nvPr>
        </p:nvSpPr>
        <p:spPr>
          <a:xfrm>
            <a:off x="6383339" y="1036907"/>
            <a:ext cx="5400975" cy="386474"/>
          </a:xfrm>
        </p:spPr>
        <p:txBody>
          <a:bodyPr/>
          <a:lstStyle/>
          <a:p>
            <a:r>
              <a:rPr lang="de-DE" dirty="0"/>
              <a:t>Amine</a:t>
            </a:r>
          </a:p>
        </p:txBody>
      </p:sp>
      <p:sp>
        <p:nvSpPr>
          <p:cNvPr id="5" name="Datumsplatzhalter 4">
            <a:extLst>
              <a:ext uri="{FF2B5EF4-FFF2-40B4-BE49-F238E27FC236}">
                <a16:creationId xmlns:a16="http://schemas.microsoft.com/office/drawing/2014/main" id="{0367135C-C320-7829-581D-BAEF3E363EA5}"/>
              </a:ext>
            </a:extLst>
          </p:cNvPr>
          <p:cNvSpPr>
            <a:spLocks noGrp="1"/>
          </p:cNvSpPr>
          <p:nvPr>
            <p:ph type="dt" sz="half" idx="10"/>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6FB11F3D-AE72-6BC3-EBFE-85AF896D5454}"/>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7" name="Foliennummernplatzhalter 6">
            <a:extLst>
              <a:ext uri="{FF2B5EF4-FFF2-40B4-BE49-F238E27FC236}">
                <a16:creationId xmlns:a16="http://schemas.microsoft.com/office/drawing/2014/main" id="{4D289391-0743-0F26-115B-8E2289F56471}"/>
              </a:ext>
            </a:extLst>
          </p:cNvPr>
          <p:cNvSpPr>
            <a:spLocks noGrp="1"/>
          </p:cNvSpPr>
          <p:nvPr>
            <p:ph type="sldNum" sz="quarter" idx="12"/>
          </p:nvPr>
        </p:nvSpPr>
        <p:spPr/>
        <p:txBody>
          <a:bodyPr/>
          <a:lstStyle/>
          <a:p>
            <a:fld id="{C705F5F1-9457-49D1-866F-BB23D9D6F52D}" type="slidenum">
              <a:rPr lang="de-DE" altLang="de-DE" smtClean="0"/>
              <a:pPr/>
              <a:t>153</a:t>
            </a:fld>
            <a:endParaRPr lang="de-DE" altLang="de-DE"/>
          </a:p>
        </p:txBody>
      </p:sp>
      <mc:AlternateContent xmlns:mc="http://schemas.openxmlformats.org/markup-compatibility/2006" xmlns:a14="http://schemas.microsoft.com/office/drawing/2010/main">
        <mc:Choice Requires="a14">
          <p:sp>
            <p:nvSpPr>
              <p:cNvPr id="8" name="Textplatzhalter 7">
                <a:extLst>
                  <a:ext uri="{FF2B5EF4-FFF2-40B4-BE49-F238E27FC236}">
                    <a16:creationId xmlns:a16="http://schemas.microsoft.com/office/drawing/2014/main" id="{62A0EE60-5A4A-10C9-10DE-3069B52D18F1}"/>
                  </a:ext>
                </a:extLst>
              </p:cNvPr>
              <p:cNvSpPr>
                <a:spLocks noGrp="1"/>
              </p:cNvSpPr>
              <p:nvPr>
                <p:ph type="body" sz="quarter" idx="13"/>
              </p:nvPr>
            </p:nvSpPr>
            <p:spPr>
              <a:xfrm>
                <a:off x="442912" y="1423381"/>
                <a:ext cx="5400000" cy="4777393"/>
              </a:xfrm>
            </p:spPr>
            <p:txBody>
              <a:bodyPr/>
              <a:lstStyle/>
              <a:p>
                <a:r>
                  <a:rPr lang="de-DE" dirty="0"/>
                  <a:t>Alkohole sind Moleküle, die einen -OH – Rest tragen. (CAVE Ether, Acetale, Ester, …)</a:t>
                </a:r>
              </a:p>
              <a:p>
                <a:r>
                  <a:rPr lang="de-DE" dirty="0"/>
                  <a:t>Die C – O – Bindung ist polarisiert, am Sauerstoff liegt ein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𝛿</m:t>
                        </m:r>
                      </m:e>
                      <m:sup>
                        <m:r>
                          <a:rPr lang="de-DE" b="0" i="1" smtClean="0">
                            <a:latin typeface="Cambria Math" panose="02040503050406030204" pitchFamily="18" charset="0"/>
                          </a:rPr>
                          <m:t>−</m:t>
                        </m:r>
                      </m:sup>
                    </m:sSup>
                  </m:oMath>
                </a14:m>
                <a:endParaRPr lang="de-DE" dirty="0"/>
              </a:p>
              <a:p>
                <a:r>
                  <a:rPr lang="de-DE" dirty="0"/>
                  <a:t>Alkohole sind gering nucleophil</a:t>
                </a:r>
              </a:p>
              <a:p>
                <a:r>
                  <a:rPr lang="de-DE" dirty="0"/>
                  <a:t>Mit einer Base können Alkohole deprotoniert werden. Es entsteht das Alkoholat: </a:t>
                </a:r>
                <a14:m>
                  <m:oMath xmlns:m="http://schemas.openxmlformats.org/officeDocument/2006/math">
                    <m:r>
                      <a:rPr lang="de-DE" b="0" i="1" smtClean="0">
                        <a:latin typeface="Cambria Math" panose="02040503050406030204" pitchFamily="18" charset="0"/>
                      </a:rPr>
                      <m:t>𝑅</m:t>
                    </m:r>
                    <m:r>
                      <a:rPr lang="de-DE" b="0" i="1" smtClean="0">
                        <a:latin typeface="Cambria Math" panose="02040503050406030204" pitchFamily="18" charset="0"/>
                      </a:rPr>
                      <m:t>−</m:t>
                    </m:r>
                    <m:r>
                      <a:rPr lang="de-DE" b="0" i="1" smtClean="0">
                        <a:latin typeface="Cambria Math" panose="02040503050406030204" pitchFamily="18" charset="0"/>
                      </a:rPr>
                      <m:t>𝑂𝐻</m:t>
                    </m:r>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𝑂</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𝐻</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𝐵</m:t>
                        </m:r>
                      </m:e>
                      <m:sup>
                        <m:r>
                          <a:rPr lang="de-DE" b="0" i="1" smtClean="0">
                            <a:latin typeface="Cambria Math" panose="02040503050406030204" pitchFamily="18" charset="0"/>
                            <a:ea typeface="Cambria Math" panose="02040503050406030204" pitchFamily="18" charset="0"/>
                          </a:rPr>
                          <m:t>+</m:t>
                        </m:r>
                      </m:sup>
                    </m:sSup>
                  </m:oMath>
                </a14:m>
                <a:r>
                  <a:rPr lang="de-DE" dirty="0"/>
                  <a:t>. Die Alkohole haben pK</a:t>
                </a:r>
                <a:r>
                  <a:rPr lang="de-DE" baseline="-25000" dirty="0"/>
                  <a:t>S</a:t>
                </a:r>
                <a:r>
                  <a:rPr lang="de-DE" dirty="0"/>
                  <a:t> – Werte von um die 16.</a:t>
                </a:r>
              </a:p>
              <a:p>
                <a:r>
                  <a:rPr lang="de-DE" dirty="0"/>
                  <a:t>Alkohole sind wegen der Ladung gute Nucleophile.</a:t>
                </a:r>
              </a:p>
              <a:p>
                <a:r>
                  <a:rPr lang="de-DE" dirty="0"/>
                  <a:t>Nicht nur durch Basen, sondern auch durch Säuren können Alkohole aktiviert werden: </a:t>
                </a:r>
                <a14:m>
                  <m:oMath xmlns:m="http://schemas.openxmlformats.org/officeDocument/2006/math">
                    <m:r>
                      <a:rPr lang="de-DE" b="0" i="1" smtClean="0">
                        <a:latin typeface="Cambria Math" panose="02040503050406030204" pitchFamily="18" charset="0"/>
                      </a:rPr>
                      <m:t>𝑅</m:t>
                    </m:r>
                    <m:r>
                      <a:rPr lang="de-DE" b="0" i="1" smtClean="0">
                        <a:latin typeface="Cambria Math" panose="02040503050406030204" pitchFamily="18" charset="0"/>
                      </a:rPr>
                      <m:t>−</m:t>
                    </m:r>
                    <m:r>
                      <a:rPr lang="de-DE" b="0" i="1" smtClean="0">
                        <a:latin typeface="Cambria Math" panose="02040503050406030204" pitchFamily="18" charset="0"/>
                      </a:rPr>
                      <m:t>𝑂𝐻</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𝑂</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𝐻</m:t>
                        </m:r>
                      </m:e>
                      <m:sub>
                        <m:r>
                          <a:rPr lang="de-DE" b="0" i="1" smtClean="0">
                            <a:latin typeface="Cambria Math" panose="02040503050406030204" pitchFamily="18" charset="0"/>
                            <a:ea typeface="Cambria Math" panose="02040503050406030204" pitchFamily="18" charset="0"/>
                          </a:rPr>
                          <m:t>2</m:t>
                        </m:r>
                      </m:sub>
                      <m:sup>
                        <m:r>
                          <a:rPr lang="de-DE" b="0" i="1" smtClean="0">
                            <a:latin typeface="Cambria Math" panose="02040503050406030204" pitchFamily="18" charset="0"/>
                            <a:ea typeface="Cambria Math" panose="02040503050406030204" pitchFamily="18" charset="0"/>
                          </a:rPr>
                          <m:t>+</m:t>
                        </m:r>
                      </m:sup>
                    </m:sSubSup>
                  </m:oMath>
                </a14:m>
                <a:r>
                  <a:rPr lang="de-DE" dirty="0"/>
                  <a:t>, der –OH</a:t>
                </a:r>
                <a:r>
                  <a:rPr lang="de-DE" baseline="-25000" dirty="0"/>
                  <a:t>2</a:t>
                </a:r>
                <a:r>
                  <a:rPr lang="de-DE" baseline="30000" dirty="0"/>
                  <a:t>+</a:t>
                </a:r>
                <a:r>
                  <a:rPr lang="de-DE" dirty="0"/>
                  <a:t> - Rest ist eine gute Abgangsgruppe.</a:t>
                </a:r>
              </a:p>
              <a:p>
                <a:r>
                  <a:rPr lang="de-DE" dirty="0"/>
                  <a:t>S</a:t>
                </a:r>
                <a:r>
                  <a:rPr lang="de-DE" baseline="-25000" dirty="0"/>
                  <a:t>N</a:t>
                </a:r>
                <a:r>
                  <a:rPr lang="de-DE" dirty="0"/>
                  <a:t> – Reaktionen sind die typischen Reaktionen von Alkoholen und Alkoholaten.</a:t>
                </a:r>
              </a:p>
              <a:p>
                <a:endParaRPr lang="de-DE" dirty="0"/>
              </a:p>
              <a:p>
                <a:endParaRPr lang="de-DE" dirty="0"/>
              </a:p>
              <a:p>
                <a:r>
                  <a:rPr lang="de-DE" dirty="0"/>
                  <a:t>Thiole sind die Schwefel – Analoga von Alkoholen, sie tragen einen –SH – Rest.</a:t>
                </a:r>
              </a:p>
              <a:p>
                <a:r>
                  <a:rPr lang="de-DE" dirty="0"/>
                  <a:t>Thiole verhalten sich wie Alkohole, sind aber immer etwas reaktiver.</a:t>
                </a:r>
              </a:p>
              <a:p>
                <a:r>
                  <a:rPr lang="de-DE" dirty="0"/>
                  <a:t>Zwei Thiole können zu einem Disulfid oxidiert werden:</a:t>
                </a:r>
              </a:p>
              <a:p>
                <a:pPr marL="0"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𝑅</m:t>
                          </m:r>
                        </m:e>
                        <m:sup>
                          <m:r>
                            <a:rPr lang="de-DE" b="0" i="1" smtClean="0">
                              <a:latin typeface="Cambria Math" panose="02040503050406030204" pitchFamily="18" charset="0"/>
                            </a:rPr>
                            <m:t>1</m:t>
                          </m:r>
                        </m:sup>
                      </m:sSup>
                      <m:r>
                        <a:rPr lang="de-DE" b="0" i="1" smtClean="0">
                          <a:latin typeface="Cambria Math" panose="02040503050406030204" pitchFamily="18" charset="0"/>
                        </a:rPr>
                        <m:t>−</m:t>
                      </m:r>
                      <m:r>
                        <a:rPr lang="de-DE" b="0" i="1" smtClean="0">
                          <a:latin typeface="Cambria Math" panose="02040503050406030204" pitchFamily="18" charset="0"/>
                        </a:rPr>
                        <m:t>𝑆𝐻</m:t>
                      </m:r>
                      <m:r>
                        <a:rPr lang="de-DE" b="0" i="1" smtClean="0">
                          <a:latin typeface="Cambria Math" panose="02040503050406030204" pitchFamily="18" charset="0"/>
                        </a:rPr>
                        <m:t>+</m:t>
                      </m:r>
                      <m:r>
                        <a:rPr lang="de-DE" b="0" i="1" smtClean="0">
                          <a:latin typeface="Cambria Math" panose="02040503050406030204" pitchFamily="18" charset="0"/>
                        </a:rPr>
                        <m:t>𝐻𝑆</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𝑅</m:t>
                          </m:r>
                        </m:e>
                        <m:sup>
                          <m:r>
                            <a:rPr lang="de-DE" b="0" i="1" smtClean="0">
                              <a:latin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1</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𝐻</m:t>
                          </m:r>
                        </m:e>
                        <m:sub>
                          <m:r>
                            <a:rPr lang="de-DE" b="0" i="1" smtClean="0">
                              <a:latin typeface="Cambria Math" panose="02040503050406030204" pitchFamily="18" charset="0"/>
                              <a:ea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𝑂</m:t>
                      </m:r>
                    </m:oMath>
                  </m:oMathPara>
                </a14:m>
                <a:endParaRPr lang="de-DE" dirty="0"/>
              </a:p>
              <a:p>
                <a:endParaRPr lang="de-DE" dirty="0"/>
              </a:p>
            </p:txBody>
          </p:sp>
        </mc:Choice>
        <mc:Fallback xmlns="">
          <p:sp>
            <p:nvSpPr>
              <p:cNvPr id="8" name="Textplatzhalter 7">
                <a:extLst>
                  <a:ext uri="{FF2B5EF4-FFF2-40B4-BE49-F238E27FC236}">
                    <a16:creationId xmlns:a16="http://schemas.microsoft.com/office/drawing/2014/main" id="{62A0EE60-5A4A-10C9-10DE-3069B52D18F1}"/>
                  </a:ext>
                </a:extLst>
              </p:cNvPr>
              <p:cNvSpPr>
                <a:spLocks noGrp="1" noRot="1" noChangeAspect="1" noMove="1" noResize="1" noEditPoints="1" noAdjustHandles="1" noChangeArrowheads="1" noChangeShapeType="1" noTextEdit="1"/>
              </p:cNvSpPr>
              <p:nvPr>
                <p:ph type="body" sz="quarter" idx="13"/>
              </p:nvPr>
            </p:nvSpPr>
            <p:spPr>
              <a:xfrm>
                <a:off x="442912" y="1423381"/>
                <a:ext cx="5400000" cy="4777393"/>
              </a:xfrm>
              <a:blipFill>
                <a:blip r:embed="rId2"/>
                <a:stretch>
                  <a:fillRect l="-1882" t="-794" r="-2353" b="-2910"/>
                </a:stretch>
              </a:blipFill>
            </p:spPr>
            <p:txBody>
              <a:bodyPr/>
              <a:lstStyle/>
              <a:p>
                <a:r>
                  <a:rPr lang="de-DE">
                    <a:noFill/>
                  </a:rPr>
                  <a:t> </a:t>
                </a:r>
              </a:p>
            </p:txBody>
          </p:sp>
        </mc:Fallback>
      </mc:AlternateContent>
      <p:sp>
        <p:nvSpPr>
          <p:cNvPr id="9" name="Textplatzhalter 8">
            <a:extLst>
              <a:ext uri="{FF2B5EF4-FFF2-40B4-BE49-F238E27FC236}">
                <a16:creationId xmlns:a16="http://schemas.microsoft.com/office/drawing/2014/main" id="{F41A1F46-1E34-51CE-FEB7-38E3124B3C5D}"/>
              </a:ext>
            </a:extLst>
          </p:cNvPr>
          <p:cNvSpPr>
            <a:spLocks noGrp="1"/>
          </p:cNvSpPr>
          <p:nvPr>
            <p:ph type="body" sz="quarter" idx="14"/>
          </p:nvPr>
        </p:nvSpPr>
        <p:spPr>
          <a:xfrm>
            <a:off x="6383339" y="1423375"/>
            <a:ext cx="5400000" cy="4777514"/>
          </a:xfrm>
        </p:spPr>
        <p:txBody>
          <a:bodyPr/>
          <a:lstStyle/>
          <a:p>
            <a:r>
              <a:rPr lang="de-DE" dirty="0"/>
              <a:t>Amine sind Moleküle, die einen –NR</a:t>
            </a:r>
            <a:r>
              <a:rPr lang="de-DE" baseline="-25000" dirty="0"/>
              <a:t>3</a:t>
            </a:r>
            <a:r>
              <a:rPr lang="de-DE" dirty="0"/>
              <a:t> - Rest tragen. R kann ein H, aber auch ein Kohlenstoffrest sein.</a:t>
            </a:r>
          </a:p>
          <a:p>
            <a:r>
              <a:rPr lang="de-DE" dirty="0"/>
              <a:t>Die C – N – Bindung ist polarisiert, die partialnegative Ladung liegt am N.</a:t>
            </a:r>
          </a:p>
          <a:p>
            <a:r>
              <a:rPr lang="de-DE" dirty="0"/>
              <a:t>Amine haben am Stickstoff ein freies Elektronenpaar. Dieses kann ein Proton aufnehmen. Amine sind daher basisch:</a:t>
            </a:r>
          </a:p>
          <a:p>
            <a:endParaRPr lang="de-DE" dirty="0"/>
          </a:p>
          <a:p>
            <a:endParaRPr lang="de-DE" dirty="0"/>
          </a:p>
          <a:p>
            <a:endParaRPr lang="de-DE" dirty="0"/>
          </a:p>
          <a:p>
            <a:r>
              <a:rPr lang="de-DE" dirty="0"/>
              <a:t>Protonierte Amine werden als Ammoniumionen bezeichnet.</a:t>
            </a:r>
          </a:p>
          <a:p>
            <a:r>
              <a:rPr lang="de-DE" dirty="0"/>
              <a:t>Auch Amine sind Nucleophile, dafür benötigen sie jedoch das freie EP. Ammoniumionen sind daher nicht nucleophil.</a:t>
            </a:r>
          </a:p>
          <a:p>
            <a:r>
              <a:rPr lang="de-DE" dirty="0"/>
              <a:t>Typische Reaktionen für Amine sind daher S</a:t>
            </a:r>
            <a:r>
              <a:rPr lang="de-DE" baseline="-25000" dirty="0"/>
              <a:t>N</a:t>
            </a:r>
            <a:r>
              <a:rPr lang="de-DE" dirty="0"/>
              <a:t> – und Säure-Base – Reaktionen.</a:t>
            </a:r>
          </a:p>
        </p:txBody>
      </p:sp>
      <p:pic>
        <p:nvPicPr>
          <p:cNvPr id="10" name="Grafik 9">
            <a:extLst>
              <a:ext uri="{FF2B5EF4-FFF2-40B4-BE49-F238E27FC236}">
                <a16:creationId xmlns:a16="http://schemas.microsoft.com/office/drawing/2014/main" id="{0ADB6F58-C6D5-0D82-EA49-4D781F58DF90}"/>
              </a:ext>
            </a:extLst>
          </p:cNvPr>
          <p:cNvPicPr>
            <a:picLocks noChangeAspect="1"/>
          </p:cNvPicPr>
          <p:nvPr/>
        </p:nvPicPr>
        <p:blipFill>
          <a:blip r:embed="rId3"/>
          <a:stretch>
            <a:fillRect/>
          </a:stretch>
        </p:blipFill>
        <p:spPr>
          <a:xfrm>
            <a:off x="7951273" y="2893926"/>
            <a:ext cx="1816100" cy="558800"/>
          </a:xfrm>
          <a:prstGeom prst="rect">
            <a:avLst/>
          </a:prstGeom>
        </p:spPr>
      </p:pic>
      <p:sp>
        <p:nvSpPr>
          <p:cNvPr id="11" name="Textplatzhalter 2">
            <a:extLst>
              <a:ext uri="{FF2B5EF4-FFF2-40B4-BE49-F238E27FC236}">
                <a16:creationId xmlns:a16="http://schemas.microsoft.com/office/drawing/2014/main" id="{F38C67CC-1CF8-26D3-F4F7-CC66D46FF998}"/>
              </a:ext>
            </a:extLst>
          </p:cNvPr>
          <p:cNvSpPr txBox="1">
            <a:spLocks/>
          </p:cNvSpPr>
          <p:nvPr/>
        </p:nvSpPr>
        <p:spPr>
          <a:xfrm>
            <a:off x="456310" y="4605295"/>
            <a:ext cx="5400675" cy="386474"/>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375"/>
              </a:spcBef>
              <a:spcAft>
                <a:spcPts val="0"/>
              </a:spcAft>
              <a:buFont typeface="Arial" panose="020B0604020202020204" pitchFamily="34" charset="0"/>
              <a:buNone/>
              <a:defRPr sz="1350" b="1" kern="1200">
                <a:solidFill>
                  <a:schemeClr val="accent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500" b="1" kern="1200">
                <a:solidFill>
                  <a:srgbClr val="000000"/>
                </a:solidFill>
                <a:latin typeface="Avenir Next LT Pro" panose="020B0504020202020204" pitchFamily="34" charset="77"/>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350" b="1" kern="1200">
                <a:solidFill>
                  <a:srgbClr val="000000"/>
                </a:solidFill>
                <a:latin typeface="Avenir Next LT Pro" panose="020B0504020202020204" pitchFamily="34" charset="77"/>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200" b="1" kern="1200">
                <a:solidFill>
                  <a:srgbClr val="000000"/>
                </a:solidFill>
                <a:latin typeface="Avenir Next LT Pro" panose="020B0504020202020204" pitchFamily="34" charset="77"/>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200" b="1" kern="1200">
                <a:solidFill>
                  <a:srgbClr val="000000"/>
                </a:solidFill>
                <a:latin typeface="Avenir Next LT Pro" panose="020B0504020202020204" pitchFamily="34" charset="77"/>
                <a:ea typeface="+mn-ea"/>
                <a:cs typeface="+mn-cs"/>
              </a:defRPr>
            </a:lvl5pPr>
            <a:lvl6pPr marL="1714500" indent="0" algn="l" defTabSz="685800" rtl="0" eaLnBrk="1" latinLnBrk="0" hangingPunct="1">
              <a:lnSpc>
                <a:spcPct val="100000"/>
              </a:lnSpc>
              <a:spcBef>
                <a:spcPts val="375"/>
              </a:spcBef>
              <a:buFont typeface="Arial" panose="020B0604020202020204" pitchFamily="34" charset="0"/>
              <a:buNone/>
              <a:defRPr sz="1200" b="1" kern="1200">
                <a:solidFill>
                  <a:srgbClr val="000000"/>
                </a:solidFill>
                <a:latin typeface="Avenir Next LT Pro" panose="020B0504020202020204" pitchFamily="34" charset="77"/>
                <a:ea typeface="+mn-ea"/>
                <a:cs typeface="+mn-cs"/>
              </a:defRPr>
            </a:lvl6pPr>
            <a:lvl7pPr marL="2057400" indent="0" algn="l" defTabSz="685800" rtl="0" eaLnBrk="1" latinLnBrk="0" hangingPunct="1">
              <a:lnSpc>
                <a:spcPct val="100000"/>
              </a:lnSpc>
              <a:spcBef>
                <a:spcPts val="375"/>
              </a:spcBef>
              <a:buFont typeface="Arial" panose="020B0604020202020204" pitchFamily="34" charset="0"/>
              <a:buNone/>
              <a:defRPr sz="1200" b="1" kern="1200">
                <a:solidFill>
                  <a:srgbClr val="000000"/>
                </a:solidFill>
                <a:latin typeface="Avenir Next LT Pro" panose="020B0504020202020204" pitchFamily="34" charset="77"/>
                <a:ea typeface="+mn-ea"/>
                <a:cs typeface="+mn-cs"/>
              </a:defRPr>
            </a:lvl7pPr>
            <a:lvl8pPr marL="2400300" indent="0" algn="l" defTabSz="685800" rtl="0" eaLnBrk="1" latinLnBrk="0" hangingPunct="1">
              <a:lnSpc>
                <a:spcPct val="100000"/>
              </a:lnSpc>
              <a:spcBef>
                <a:spcPts val="375"/>
              </a:spcBef>
              <a:buFont typeface="Arial" panose="020B0604020202020204" pitchFamily="34" charset="0"/>
              <a:buNone/>
              <a:defRPr sz="1200" b="1" kern="1200">
                <a:solidFill>
                  <a:srgbClr val="000000"/>
                </a:solidFill>
                <a:latin typeface="Avenir Next LT Pro" panose="020B0504020202020204" pitchFamily="34" charset="77"/>
                <a:ea typeface="+mn-ea"/>
                <a:cs typeface="+mn-cs"/>
              </a:defRPr>
            </a:lvl8pPr>
            <a:lvl9pPr marL="2743200" indent="0" algn="l" defTabSz="685800" rtl="0" eaLnBrk="1" latinLnBrk="0" hangingPunct="1">
              <a:lnSpc>
                <a:spcPct val="100000"/>
              </a:lnSpc>
              <a:spcBef>
                <a:spcPts val="375"/>
              </a:spcBef>
              <a:buFont typeface="Arial" panose="020B0604020202020204" pitchFamily="34" charset="0"/>
              <a:buNone/>
              <a:defRPr sz="1200" b="1" kern="1200">
                <a:solidFill>
                  <a:srgbClr val="000000"/>
                </a:solidFill>
                <a:latin typeface="Avenir Next LT Pro" panose="020B0504020202020204" pitchFamily="34" charset="77"/>
                <a:ea typeface="+mn-ea"/>
                <a:cs typeface="+mn-cs"/>
              </a:defRPr>
            </a:lvl9pPr>
          </a:lstStyle>
          <a:p>
            <a:pPr fontAlgn="auto"/>
            <a:r>
              <a:rPr lang="de-DE" dirty="0"/>
              <a:t>Thiole</a:t>
            </a:r>
          </a:p>
        </p:txBody>
      </p:sp>
    </p:spTree>
    <p:extLst>
      <p:ext uri="{BB962C8B-B14F-4D97-AF65-F5344CB8AC3E}">
        <p14:creationId xmlns:p14="http://schemas.microsoft.com/office/powerpoint/2010/main" val="402792651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4E967-E3C1-6043-B84D-46D3DC045155}"/>
              </a:ext>
            </a:extLst>
          </p:cNvPr>
          <p:cNvSpPr>
            <a:spLocks noGrp="1"/>
          </p:cNvSpPr>
          <p:nvPr>
            <p:ph type="title"/>
          </p:nvPr>
        </p:nvSpPr>
        <p:spPr/>
        <p:txBody>
          <a:bodyPr/>
          <a:lstStyle/>
          <a:p>
            <a:r>
              <a:rPr lang="de-DE" dirty="0"/>
              <a:t>Reaktivität von Epoxiden</a:t>
            </a:r>
          </a:p>
        </p:txBody>
      </p:sp>
      <p:sp>
        <p:nvSpPr>
          <p:cNvPr id="3" name="Inhaltsplatzhalter 2">
            <a:extLst>
              <a:ext uri="{FF2B5EF4-FFF2-40B4-BE49-F238E27FC236}">
                <a16:creationId xmlns:a16="http://schemas.microsoft.com/office/drawing/2014/main" id="{F3A37B99-A400-064D-B65B-08CD8357AC5C}"/>
              </a:ext>
            </a:extLst>
          </p:cNvPr>
          <p:cNvSpPr>
            <a:spLocks noGrp="1"/>
          </p:cNvSpPr>
          <p:nvPr>
            <p:ph type="body" sz="quarter" idx="13"/>
          </p:nvPr>
        </p:nvSpPr>
        <p:spPr/>
        <p:txBody>
          <a:bodyPr/>
          <a:lstStyle/>
          <a:p>
            <a:r>
              <a:rPr lang="de-DE" b="1" dirty="0"/>
              <a:t>Epoxide</a:t>
            </a:r>
            <a:r>
              <a:rPr lang="de-DE" dirty="0"/>
              <a:t> sind</a:t>
            </a:r>
            <a:r>
              <a:rPr lang="de-DE" b="1" dirty="0"/>
              <a:t> cyclische Ether</a:t>
            </a:r>
            <a:r>
              <a:rPr lang="de-DE" dirty="0"/>
              <a:t>.</a:t>
            </a:r>
            <a:endParaRPr lang="de-DE" b="1" dirty="0"/>
          </a:p>
          <a:p>
            <a:r>
              <a:rPr lang="de-DE" dirty="0"/>
              <a:t>Epoxide sind durch die </a:t>
            </a:r>
            <a:r>
              <a:rPr lang="de-DE" b="1" dirty="0"/>
              <a:t>Ringspannung </a:t>
            </a:r>
            <a:r>
              <a:rPr lang="de-DE" dirty="0"/>
              <a:t>besonders </a:t>
            </a:r>
            <a:r>
              <a:rPr lang="de-DE" b="1" dirty="0"/>
              <a:t>reaktiv</a:t>
            </a:r>
            <a:r>
              <a:rPr lang="de-DE" dirty="0"/>
              <a:t>.</a:t>
            </a:r>
          </a:p>
          <a:p>
            <a:r>
              <a:rPr lang="de-DE" dirty="0"/>
              <a:t>Durch den -I - Effekt des Sauerstoffs haben Epoxide zwei</a:t>
            </a:r>
            <a:r>
              <a:rPr lang="de-DE" b="1" dirty="0"/>
              <a:t> partialpositive </a:t>
            </a:r>
            <a:r>
              <a:rPr lang="de-DE" dirty="0"/>
              <a:t>Kohlenstoffe</a:t>
            </a:r>
          </a:p>
          <a:p>
            <a:endParaRPr lang="de-DE" dirty="0"/>
          </a:p>
          <a:p>
            <a:endParaRPr lang="de-DE" dirty="0"/>
          </a:p>
          <a:p>
            <a:endParaRPr lang="de-DE" dirty="0"/>
          </a:p>
          <a:p>
            <a:endParaRPr lang="de-DE" dirty="0"/>
          </a:p>
          <a:p>
            <a:endParaRPr lang="de-DE" dirty="0"/>
          </a:p>
          <a:p>
            <a:endParaRPr lang="de-DE" dirty="0"/>
          </a:p>
          <a:p>
            <a:r>
              <a:rPr lang="de-DE" dirty="0"/>
              <a:t>Epoxide können daher durch</a:t>
            </a:r>
            <a:r>
              <a:rPr lang="de-DE" b="1" dirty="0"/>
              <a:t> </a:t>
            </a:r>
            <a:r>
              <a:rPr lang="de-DE" b="1" dirty="0" err="1"/>
              <a:t>Nucleophile</a:t>
            </a:r>
            <a:r>
              <a:rPr lang="de-DE" b="1" dirty="0"/>
              <a:t> </a:t>
            </a:r>
            <a:r>
              <a:rPr lang="de-DE" dirty="0"/>
              <a:t>(Wasser, Alkohole, Amine, …) geöffnet werden.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Da sie gut mit DNA – Basen interagieren können, sind sie </a:t>
            </a:r>
            <a:r>
              <a:rPr lang="de-DE" b="1" dirty="0" err="1"/>
              <a:t>mutagen</a:t>
            </a:r>
            <a:r>
              <a:rPr lang="de-DE" dirty="0"/>
              <a:t>.</a:t>
            </a:r>
          </a:p>
        </p:txBody>
      </p:sp>
      <p:sp>
        <p:nvSpPr>
          <p:cNvPr id="10" name="Datumsplatzhalter 9">
            <a:extLst>
              <a:ext uri="{FF2B5EF4-FFF2-40B4-BE49-F238E27FC236}">
                <a16:creationId xmlns:a16="http://schemas.microsoft.com/office/drawing/2014/main" id="{332BA565-DAED-30E5-6DA1-34735669782E}"/>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DE90998-9F6B-33EF-FEA5-0BFBEDC19C4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06919AB9-DA79-12D3-D31C-C435C2862B93}"/>
              </a:ext>
            </a:extLst>
          </p:cNvPr>
          <p:cNvSpPr>
            <a:spLocks noGrp="1"/>
          </p:cNvSpPr>
          <p:nvPr>
            <p:ph type="sldNum" sz="quarter" idx="16"/>
          </p:nvPr>
        </p:nvSpPr>
        <p:spPr/>
        <p:txBody>
          <a:bodyPr/>
          <a:lstStyle/>
          <a:p>
            <a:fld id="{6FBDD224-CFE5-420E-A51B-C49F1872CE04}" type="slidenum">
              <a:rPr lang="de-DE" altLang="de-DE" smtClean="0"/>
              <a:pPr/>
              <a:t>154</a:t>
            </a:fld>
            <a:endParaRPr lang="de-DE" altLang="de-DE"/>
          </a:p>
        </p:txBody>
      </p:sp>
      <p:pic>
        <p:nvPicPr>
          <p:cNvPr id="7" name="Grafik 6" descr="Ein Bild, das Text, Messanzeige, Gerät enthält.&#10;&#10;Automatisch generierte Beschreibung">
            <a:extLst>
              <a:ext uri="{FF2B5EF4-FFF2-40B4-BE49-F238E27FC236}">
                <a16:creationId xmlns:a16="http://schemas.microsoft.com/office/drawing/2014/main" id="{6C4F917E-7A14-D24C-92F4-D41CB5FB61B8}"/>
              </a:ext>
            </a:extLst>
          </p:cNvPr>
          <p:cNvPicPr>
            <a:picLocks noChangeAspect="1"/>
          </p:cNvPicPr>
          <p:nvPr/>
        </p:nvPicPr>
        <p:blipFill>
          <a:blip r:embed="rId2"/>
          <a:stretch>
            <a:fillRect/>
          </a:stretch>
        </p:blipFill>
        <p:spPr>
          <a:xfrm>
            <a:off x="4988972" y="1946624"/>
            <a:ext cx="2214055" cy="1218588"/>
          </a:xfrm>
          <a:prstGeom prst="rect">
            <a:avLst/>
          </a:prstGeom>
        </p:spPr>
      </p:pic>
      <p:pic>
        <p:nvPicPr>
          <p:cNvPr id="9" name="Grafik 8" descr="Ein Bild, das Text, Laser, Licht enthält.&#10;&#10;Automatisch generierte Beschreibung">
            <a:extLst>
              <a:ext uri="{FF2B5EF4-FFF2-40B4-BE49-F238E27FC236}">
                <a16:creationId xmlns:a16="http://schemas.microsoft.com/office/drawing/2014/main" id="{F9363631-2C8E-7140-97E7-C686DE1F86CE}"/>
              </a:ext>
            </a:extLst>
          </p:cNvPr>
          <p:cNvPicPr>
            <a:picLocks noChangeAspect="1"/>
          </p:cNvPicPr>
          <p:nvPr/>
        </p:nvPicPr>
        <p:blipFill>
          <a:blip r:embed="rId3"/>
          <a:stretch>
            <a:fillRect/>
          </a:stretch>
        </p:blipFill>
        <p:spPr>
          <a:xfrm>
            <a:off x="2359704" y="3516540"/>
            <a:ext cx="7506192" cy="2040372"/>
          </a:xfrm>
          <a:prstGeom prst="rect">
            <a:avLst/>
          </a:prstGeom>
        </p:spPr>
      </p:pic>
    </p:spTree>
    <p:extLst>
      <p:ext uri="{BB962C8B-B14F-4D97-AF65-F5344CB8AC3E}">
        <p14:creationId xmlns:p14="http://schemas.microsoft.com/office/powerpoint/2010/main" val="32138554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BD46F-A3DC-3E4C-9747-C1A836FC4B1D}"/>
              </a:ext>
            </a:extLst>
          </p:cNvPr>
          <p:cNvSpPr>
            <a:spLocks noGrp="1"/>
          </p:cNvSpPr>
          <p:nvPr>
            <p:ph type="title"/>
          </p:nvPr>
        </p:nvSpPr>
        <p:spPr/>
        <p:txBody>
          <a:bodyPr/>
          <a:lstStyle/>
          <a:p>
            <a:r>
              <a:rPr lang="de-DE" dirty="0"/>
              <a:t>Reaktionen an Doppelbindungen</a:t>
            </a:r>
          </a:p>
        </p:txBody>
      </p:sp>
      <p:sp>
        <p:nvSpPr>
          <p:cNvPr id="3" name="Inhaltsplatzhalter 2">
            <a:extLst>
              <a:ext uri="{FF2B5EF4-FFF2-40B4-BE49-F238E27FC236}">
                <a16:creationId xmlns:a16="http://schemas.microsoft.com/office/drawing/2014/main" id="{FE93BE40-4F50-EA4B-B348-36D701542914}"/>
              </a:ext>
            </a:extLst>
          </p:cNvPr>
          <p:cNvSpPr>
            <a:spLocks noGrp="1"/>
          </p:cNvSpPr>
          <p:nvPr>
            <p:ph type="body" sz="quarter" idx="13"/>
          </p:nvPr>
        </p:nvSpPr>
        <p:spPr/>
        <p:txBody>
          <a:bodyPr/>
          <a:lstStyle/>
          <a:p>
            <a:r>
              <a:rPr lang="de-DE" dirty="0"/>
              <a:t>Reaktionen an (aliphatischen!) </a:t>
            </a:r>
            <a:r>
              <a:rPr lang="de-DE" b="1" dirty="0"/>
              <a:t>Doppelbindungen </a:t>
            </a:r>
            <a:r>
              <a:rPr lang="de-DE" dirty="0"/>
              <a:t>sind typischerweise </a:t>
            </a:r>
            <a:r>
              <a:rPr lang="de-DE" b="1" dirty="0"/>
              <a:t>Additionsreaktionen</a:t>
            </a:r>
            <a:r>
              <a:rPr lang="de-DE" dirty="0"/>
              <a:t>.</a:t>
            </a:r>
          </a:p>
          <a:p>
            <a:r>
              <a:rPr lang="de-DE" dirty="0"/>
              <a:t>Es kann </a:t>
            </a:r>
            <a:r>
              <a:rPr lang="de-DE" b="1" dirty="0" err="1"/>
              <a:t>syn</a:t>
            </a:r>
            <a:r>
              <a:rPr lang="de-DE" b="1" dirty="0"/>
              <a:t> </a:t>
            </a:r>
            <a:r>
              <a:rPr lang="de-DE" dirty="0"/>
              <a:t>(von der gleichen Seite) oder </a:t>
            </a:r>
            <a:r>
              <a:rPr lang="de-DE" b="1" dirty="0" err="1"/>
              <a:t>anti</a:t>
            </a:r>
            <a:r>
              <a:rPr lang="de-DE" b="1" dirty="0"/>
              <a:t> </a:t>
            </a:r>
            <a:r>
              <a:rPr lang="de-DE" dirty="0"/>
              <a:t>(von unterschiedlichen Seiten) addiert werden. (Bei </a:t>
            </a:r>
            <a:r>
              <a:rPr lang="de-DE" dirty="0" err="1"/>
              <a:t>Hydrohalogenierung</a:t>
            </a:r>
            <a:r>
              <a:rPr lang="de-DE" dirty="0"/>
              <a:t> beides möglich)</a:t>
            </a:r>
          </a:p>
          <a:p>
            <a:endParaRPr lang="de-DE" dirty="0"/>
          </a:p>
          <a:p>
            <a:pPr marL="0" indent="0">
              <a:buNone/>
            </a:pPr>
            <a:r>
              <a:rPr lang="de-DE" b="1" dirty="0" err="1"/>
              <a:t>Hydrohalogenierung</a:t>
            </a:r>
            <a:r>
              <a:rPr lang="de-DE" b="1" dirty="0"/>
              <a:t> / </a:t>
            </a:r>
            <a:r>
              <a:rPr lang="de-DE" b="1" dirty="0" err="1"/>
              <a:t>Hydrogenierung</a:t>
            </a:r>
            <a:endParaRPr lang="de-DE" dirty="0"/>
          </a:p>
          <a:p>
            <a:r>
              <a:rPr lang="de-DE" dirty="0"/>
              <a:t>Das Proton geht ans </a:t>
            </a:r>
            <a:r>
              <a:rPr lang="de-DE" b="1" dirty="0"/>
              <a:t>niedriger Substituierte </a:t>
            </a:r>
            <a:r>
              <a:rPr lang="de-DE" dirty="0"/>
              <a:t>C (sodass das </a:t>
            </a:r>
            <a:r>
              <a:rPr lang="de-DE" b="1" dirty="0"/>
              <a:t>stabilere </a:t>
            </a:r>
            <a:r>
              <a:rPr lang="de-DE" b="1" dirty="0" err="1"/>
              <a:t>Carbeniumion</a:t>
            </a:r>
            <a:r>
              <a:rPr lang="de-DE" b="1" dirty="0"/>
              <a:t> </a:t>
            </a:r>
            <a:r>
              <a:rPr lang="de-DE" dirty="0"/>
              <a:t>entsteht). </a:t>
            </a:r>
          </a:p>
          <a:p>
            <a:r>
              <a:rPr lang="de-DE" dirty="0"/>
              <a:t>Der Mechanismus erfolgt analog für Wasser.</a:t>
            </a:r>
          </a:p>
          <a:p>
            <a:endParaRPr lang="de-DE" dirty="0"/>
          </a:p>
          <a:p>
            <a:endParaRPr lang="de-DE" dirty="0"/>
          </a:p>
          <a:p>
            <a:pPr marL="0" indent="0">
              <a:buNone/>
            </a:pPr>
            <a:r>
              <a:rPr lang="de-DE" b="1" dirty="0" err="1"/>
              <a:t>Bromierung</a:t>
            </a:r>
            <a:endParaRPr lang="de-DE" dirty="0"/>
          </a:p>
          <a:p>
            <a:r>
              <a:rPr lang="de-DE" dirty="0"/>
              <a:t>Die </a:t>
            </a:r>
            <a:r>
              <a:rPr lang="de-DE" dirty="0" err="1"/>
              <a:t>Bromierung</a:t>
            </a:r>
            <a:r>
              <a:rPr lang="de-DE" dirty="0"/>
              <a:t> läuft über ein </a:t>
            </a:r>
            <a:r>
              <a:rPr lang="de-DE" b="1" dirty="0" err="1"/>
              <a:t>Bromoniumion</a:t>
            </a:r>
            <a:r>
              <a:rPr lang="de-DE" dirty="0"/>
              <a:t>.</a:t>
            </a:r>
          </a:p>
          <a:p>
            <a:r>
              <a:rPr lang="de-DE" dirty="0"/>
              <a:t>Das Bromid greift von der Rückseite an (</a:t>
            </a:r>
            <a:r>
              <a:rPr lang="de-DE" dirty="0" err="1"/>
              <a:t>sterische</a:t>
            </a:r>
            <a:r>
              <a:rPr lang="de-DE" dirty="0"/>
              <a:t> Hinderung!), es ergibt sich das </a:t>
            </a:r>
            <a:r>
              <a:rPr lang="de-DE" b="1" dirty="0" err="1"/>
              <a:t>anti</a:t>
            </a:r>
            <a:r>
              <a:rPr lang="de-DE" b="1" dirty="0"/>
              <a:t> – Produkt</a:t>
            </a:r>
            <a:r>
              <a:rPr lang="de-DE" dirty="0"/>
              <a:t>.</a:t>
            </a:r>
          </a:p>
          <a:p>
            <a:r>
              <a:rPr lang="de-DE" dirty="0"/>
              <a:t>Das Bromid greift am </a:t>
            </a:r>
            <a:r>
              <a:rPr lang="de-DE" b="1" dirty="0" err="1"/>
              <a:t>elektrophileren</a:t>
            </a:r>
            <a:r>
              <a:rPr lang="de-DE" b="1" dirty="0"/>
              <a:t> </a:t>
            </a:r>
            <a:r>
              <a:rPr lang="de-DE" dirty="0"/>
              <a:t>Kohlenstoff an (I – und M – Effekte!).</a:t>
            </a:r>
          </a:p>
          <a:p>
            <a:endParaRPr lang="de-DE" dirty="0"/>
          </a:p>
          <a:p>
            <a:pPr marL="0" indent="0">
              <a:buNone/>
            </a:pPr>
            <a:endParaRPr lang="de-DE" dirty="0"/>
          </a:p>
          <a:p>
            <a:endParaRPr lang="de-DE" dirty="0"/>
          </a:p>
          <a:p>
            <a:pPr marL="0" indent="0">
              <a:buNone/>
            </a:pPr>
            <a:r>
              <a:rPr lang="de-DE" b="1" dirty="0"/>
              <a:t>Hydrierung</a:t>
            </a:r>
          </a:p>
          <a:p>
            <a:r>
              <a:rPr lang="de-DE" dirty="0"/>
              <a:t>Die </a:t>
            </a:r>
            <a:r>
              <a:rPr lang="de-DE" b="1" dirty="0"/>
              <a:t>Hydrierung </a:t>
            </a:r>
            <a:r>
              <a:rPr lang="de-DE" dirty="0"/>
              <a:t>mit Wasserstoff erfolgt </a:t>
            </a:r>
            <a:r>
              <a:rPr lang="de-DE" b="1" dirty="0" err="1"/>
              <a:t>syn</a:t>
            </a:r>
            <a:r>
              <a:rPr lang="de-DE" dirty="0"/>
              <a:t>, typischerweise am Platinkatalysator</a:t>
            </a:r>
          </a:p>
          <a:p>
            <a:pPr marL="0" indent="0">
              <a:buNone/>
            </a:pPr>
            <a:endParaRPr lang="de-DE" dirty="0"/>
          </a:p>
          <a:p>
            <a:pPr marL="0" indent="0">
              <a:buNone/>
            </a:pPr>
            <a:endParaRPr lang="de-DE" dirty="0"/>
          </a:p>
          <a:p>
            <a:pPr marL="0" indent="0">
              <a:buNone/>
            </a:pPr>
            <a:r>
              <a:rPr lang="de-DE" b="1" dirty="0" err="1"/>
              <a:t>Dihydroxylierung</a:t>
            </a:r>
            <a:endParaRPr lang="de-DE" b="1" dirty="0"/>
          </a:p>
          <a:p>
            <a:r>
              <a:rPr lang="de-DE" dirty="0"/>
              <a:t>Die </a:t>
            </a:r>
            <a:r>
              <a:rPr lang="de-DE" dirty="0" err="1"/>
              <a:t>Dihydroxylierung</a:t>
            </a:r>
            <a:r>
              <a:rPr lang="de-DE" dirty="0"/>
              <a:t> (z. B. mit KMnO</a:t>
            </a:r>
            <a:r>
              <a:rPr lang="de-DE" baseline="-25000" dirty="0"/>
              <a:t>4</a:t>
            </a:r>
            <a:r>
              <a:rPr lang="de-DE" dirty="0"/>
              <a:t>) erfolgt </a:t>
            </a:r>
            <a:r>
              <a:rPr lang="de-DE" b="1" dirty="0" err="1"/>
              <a:t>syn</a:t>
            </a:r>
            <a:r>
              <a:rPr lang="de-DE" dirty="0"/>
              <a:t>. </a:t>
            </a:r>
          </a:p>
        </p:txBody>
      </p:sp>
      <p:sp>
        <p:nvSpPr>
          <p:cNvPr id="12" name="Datumsplatzhalter 11">
            <a:extLst>
              <a:ext uri="{FF2B5EF4-FFF2-40B4-BE49-F238E27FC236}">
                <a16:creationId xmlns:a16="http://schemas.microsoft.com/office/drawing/2014/main" id="{46D77DC5-3930-753E-82F4-AB938377D7C7}"/>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87F8524C-E288-2F2C-C69E-A0A91A2B57D4}"/>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AD8936CC-40F1-A1E6-69EC-31AEA912DC3C}"/>
              </a:ext>
            </a:extLst>
          </p:cNvPr>
          <p:cNvSpPr>
            <a:spLocks noGrp="1"/>
          </p:cNvSpPr>
          <p:nvPr>
            <p:ph type="sldNum" sz="quarter" idx="16"/>
          </p:nvPr>
        </p:nvSpPr>
        <p:spPr/>
        <p:txBody>
          <a:bodyPr/>
          <a:lstStyle/>
          <a:p>
            <a:fld id="{6FBDD224-CFE5-420E-A51B-C49F1872CE04}" type="slidenum">
              <a:rPr lang="de-DE" altLang="de-DE" smtClean="0"/>
              <a:pPr/>
              <a:t>155</a:t>
            </a:fld>
            <a:endParaRPr lang="de-DE" altLang="de-DE"/>
          </a:p>
        </p:txBody>
      </p:sp>
      <p:pic>
        <p:nvPicPr>
          <p:cNvPr id="7" name="Grafik 6">
            <a:extLst>
              <a:ext uri="{FF2B5EF4-FFF2-40B4-BE49-F238E27FC236}">
                <a16:creationId xmlns:a16="http://schemas.microsoft.com/office/drawing/2014/main" id="{5026B2D6-545B-154F-BEC6-6D5E6A531BF5}"/>
              </a:ext>
            </a:extLst>
          </p:cNvPr>
          <p:cNvPicPr>
            <a:picLocks noChangeAspect="1"/>
          </p:cNvPicPr>
          <p:nvPr/>
        </p:nvPicPr>
        <p:blipFill>
          <a:blip r:embed="rId2"/>
          <a:stretch>
            <a:fillRect/>
          </a:stretch>
        </p:blipFill>
        <p:spPr>
          <a:xfrm>
            <a:off x="3476516" y="4088379"/>
            <a:ext cx="5272567" cy="965712"/>
          </a:xfrm>
          <a:prstGeom prst="rect">
            <a:avLst/>
          </a:prstGeom>
        </p:spPr>
      </p:pic>
      <p:pic>
        <p:nvPicPr>
          <p:cNvPr id="9" name="Grafik 8">
            <a:extLst>
              <a:ext uri="{FF2B5EF4-FFF2-40B4-BE49-F238E27FC236}">
                <a16:creationId xmlns:a16="http://schemas.microsoft.com/office/drawing/2014/main" id="{796517F0-65C8-BD43-AC51-F2509D6F080F}"/>
              </a:ext>
            </a:extLst>
          </p:cNvPr>
          <p:cNvPicPr>
            <a:picLocks noChangeAspect="1"/>
          </p:cNvPicPr>
          <p:nvPr/>
        </p:nvPicPr>
        <p:blipFill>
          <a:blip r:embed="rId3"/>
          <a:stretch>
            <a:fillRect/>
          </a:stretch>
        </p:blipFill>
        <p:spPr>
          <a:xfrm>
            <a:off x="3892606" y="5358723"/>
            <a:ext cx="4008542" cy="635119"/>
          </a:xfrm>
          <a:prstGeom prst="rect">
            <a:avLst/>
          </a:prstGeom>
        </p:spPr>
      </p:pic>
      <p:pic>
        <p:nvPicPr>
          <p:cNvPr id="11" name="Grafik 10">
            <a:extLst>
              <a:ext uri="{FF2B5EF4-FFF2-40B4-BE49-F238E27FC236}">
                <a16:creationId xmlns:a16="http://schemas.microsoft.com/office/drawing/2014/main" id="{840EABD1-710B-EF4C-AF6A-23EC4B4AB1CD}"/>
              </a:ext>
            </a:extLst>
          </p:cNvPr>
          <p:cNvPicPr>
            <a:picLocks noChangeAspect="1"/>
          </p:cNvPicPr>
          <p:nvPr/>
        </p:nvPicPr>
        <p:blipFill>
          <a:blip r:embed="rId4"/>
          <a:stretch>
            <a:fillRect/>
          </a:stretch>
        </p:blipFill>
        <p:spPr>
          <a:xfrm>
            <a:off x="8160688" y="5817421"/>
            <a:ext cx="3588399" cy="559231"/>
          </a:xfrm>
          <a:prstGeom prst="rect">
            <a:avLst/>
          </a:prstGeom>
        </p:spPr>
      </p:pic>
      <p:pic>
        <p:nvPicPr>
          <p:cNvPr id="13" name="Grafik 12">
            <a:extLst>
              <a:ext uri="{FF2B5EF4-FFF2-40B4-BE49-F238E27FC236}">
                <a16:creationId xmlns:a16="http://schemas.microsoft.com/office/drawing/2014/main" id="{7027FC0D-31B3-1D41-8CA9-753611824D0A}"/>
              </a:ext>
            </a:extLst>
          </p:cNvPr>
          <p:cNvPicPr>
            <a:picLocks noChangeAspect="1"/>
          </p:cNvPicPr>
          <p:nvPr/>
        </p:nvPicPr>
        <p:blipFill>
          <a:blip r:embed="rId5"/>
          <a:stretch>
            <a:fillRect/>
          </a:stretch>
        </p:blipFill>
        <p:spPr>
          <a:xfrm>
            <a:off x="3292648" y="2509497"/>
            <a:ext cx="5606703" cy="659613"/>
          </a:xfrm>
          <a:prstGeom prst="rect">
            <a:avLst/>
          </a:prstGeom>
        </p:spPr>
      </p:pic>
      <p:pic>
        <p:nvPicPr>
          <p:cNvPr id="5" name="Grafik 4">
            <a:extLst>
              <a:ext uri="{FF2B5EF4-FFF2-40B4-BE49-F238E27FC236}">
                <a16:creationId xmlns:a16="http://schemas.microsoft.com/office/drawing/2014/main" id="{A7673137-57EC-176A-0E17-54EF27FE5BF5}"/>
              </a:ext>
            </a:extLst>
          </p:cNvPr>
          <p:cNvPicPr>
            <a:picLocks noChangeAspect="1"/>
          </p:cNvPicPr>
          <p:nvPr/>
        </p:nvPicPr>
        <p:blipFill rotWithShape="1">
          <a:blip r:embed="rId5"/>
          <a:srcRect l="46536" t="-10709" r="49976" b="78855"/>
          <a:stretch/>
        </p:blipFill>
        <p:spPr>
          <a:xfrm>
            <a:off x="5703017" y="2509497"/>
            <a:ext cx="193860" cy="208284"/>
          </a:xfrm>
          <a:prstGeom prst="rect">
            <a:avLst/>
          </a:prstGeom>
        </p:spPr>
      </p:pic>
    </p:spTree>
    <p:extLst>
      <p:ext uri="{BB962C8B-B14F-4D97-AF65-F5344CB8AC3E}">
        <p14:creationId xmlns:p14="http://schemas.microsoft.com/office/powerpoint/2010/main" val="5257540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107F93-8A07-FA42-820E-636E10C5C970}"/>
              </a:ext>
            </a:extLst>
          </p:cNvPr>
          <p:cNvSpPr>
            <a:spLocks noGrp="1"/>
          </p:cNvSpPr>
          <p:nvPr>
            <p:ph type="title"/>
          </p:nvPr>
        </p:nvSpPr>
        <p:spPr/>
        <p:txBody>
          <a:bodyPr/>
          <a:lstStyle/>
          <a:p>
            <a:r>
              <a:rPr lang="de-DE" dirty="0" err="1"/>
              <a:t>Elektrophile</a:t>
            </a:r>
            <a:r>
              <a:rPr lang="de-DE" dirty="0"/>
              <a:t> aromatische Substitution (</a:t>
            </a:r>
            <a:r>
              <a:rPr lang="de-DE" dirty="0" err="1"/>
              <a:t>S</a:t>
            </a:r>
            <a:r>
              <a:rPr lang="de-DE" baseline="-25000" dirty="0" err="1"/>
              <a:t>E</a:t>
            </a:r>
            <a:r>
              <a:rPr lang="de-DE" dirty="0" err="1"/>
              <a:t>Ar</a:t>
            </a:r>
            <a:r>
              <a:rPr lang="de-DE" dirty="0"/>
              <a: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A71BE751-7DC4-8246-90FD-A1A80EE0AB0E}"/>
                  </a:ext>
                </a:extLst>
              </p:cNvPr>
              <p:cNvSpPr>
                <a:spLocks noGrp="1"/>
              </p:cNvSpPr>
              <p:nvPr>
                <p:ph type="body" sz="quarter" idx="13"/>
              </p:nvPr>
            </p:nvSpPr>
            <p:spPr/>
            <p:txBody>
              <a:bodyPr/>
              <a:lstStyle/>
              <a:p>
                <a:r>
                  <a:rPr lang="de-DE" dirty="0"/>
                  <a:t>Aromaten können mit ihrem </a:t>
                </a:r>
                <a14:m>
                  <m:oMath xmlns:m="http://schemas.openxmlformats.org/officeDocument/2006/math">
                    <m:r>
                      <a:rPr lang="de-DE" b="1" i="1" smtClean="0">
                        <a:latin typeface="Cambria Math" panose="02040503050406030204" pitchFamily="18" charset="0"/>
                      </a:rPr>
                      <m:t>𝝅</m:t>
                    </m:r>
                  </m:oMath>
                </a14:m>
                <a:r>
                  <a:rPr lang="de-DE" b="1" dirty="0"/>
                  <a:t> – System</a:t>
                </a:r>
                <a:r>
                  <a:rPr lang="de-DE" dirty="0"/>
                  <a:t> als </a:t>
                </a:r>
                <a:r>
                  <a:rPr lang="de-DE" b="1" dirty="0"/>
                  <a:t>Nucleophil</a:t>
                </a:r>
                <a:r>
                  <a:rPr lang="de-DE" dirty="0"/>
                  <a:t> fungieren und an ein Elektrophil binden.</a:t>
                </a:r>
              </a:p>
              <a:p>
                <a:r>
                  <a:rPr lang="de-DE" dirty="0"/>
                  <a:t>Zuerst wird das Elektrophil </a:t>
                </a:r>
                <a:r>
                  <a:rPr lang="de-DE" b="1" dirty="0"/>
                  <a:t>locker</a:t>
                </a:r>
                <a:r>
                  <a:rPr lang="de-DE" dirty="0"/>
                  <a:t> Gebunden (</a:t>
                </a:r>
                <a14:m>
                  <m:oMath xmlns:m="http://schemas.openxmlformats.org/officeDocument/2006/math">
                    <m:r>
                      <a:rPr lang="de-DE" b="1" i="1" smtClean="0">
                        <a:latin typeface="Cambria Math" panose="02040503050406030204" pitchFamily="18" charset="0"/>
                      </a:rPr>
                      <m:t>𝝅</m:t>
                    </m:r>
                  </m:oMath>
                </a14:m>
                <a:r>
                  <a:rPr lang="de-DE" b="1" dirty="0"/>
                  <a:t> – Komplex</a:t>
                </a:r>
                <a:r>
                  <a:rPr lang="de-DE" dirty="0"/>
                  <a:t>)</a:t>
                </a:r>
              </a:p>
              <a:p>
                <a:r>
                  <a:rPr lang="de-DE" dirty="0"/>
                  <a:t>Dann klappt eine Doppelbindung unter </a:t>
                </a:r>
                <a:r>
                  <a:rPr lang="de-DE" b="1" dirty="0"/>
                  <a:t>Aufhebung der Aromatizität </a:t>
                </a:r>
                <a:r>
                  <a:rPr lang="de-DE" dirty="0"/>
                  <a:t>vollständig zum Elektrophil (</a:t>
                </a:r>
                <a14:m>
                  <m:oMath xmlns:m="http://schemas.openxmlformats.org/officeDocument/2006/math">
                    <m:r>
                      <a:rPr lang="de-DE" b="1" i="1" smtClean="0">
                        <a:latin typeface="Cambria Math" panose="02040503050406030204" pitchFamily="18" charset="0"/>
                      </a:rPr>
                      <m:t>𝝈</m:t>
                    </m:r>
                  </m:oMath>
                </a14:m>
                <a:r>
                  <a:rPr lang="de-DE" b="1" dirty="0"/>
                  <a:t> – Komplex</a:t>
                </a:r>
                <a:r>
                  <a:rPr lang="de-DE" dirty="0"/>
                  <a:t>). Die entstehende Ladung ist </a:t>
                </a:r>
                <a:r>
                  <a:rPr lang="de-DE" b="1" dirty="0"/>
                  <a:t>mesomeriestabilisiert</a:t>
                </a:r>
                <a:r>
                  <a:rPr lang="de-DE" dirty="0"/>
                  <a:t>.</a:t>
                </a:r>
              </a:p>
              <a:p>
                <a:r>
                  <a:rPr lang="de-DE" dirty="0"/>
                  <a:t>Zuletzt wird </a:t>
                </a:r>
                <a:r>
                  <a:rPr lang="de-DE" b="1" dirty="0"/>
                  <a:t>Rearomatisiert</a:t>
                </a:r>
                <a:r>
                  <a:rPr lang="de-DE" dirty="0"/>
                  <a:t> indem ein Proton abgespalten wird.</a:t>
                </a:r>
              </a:p>
              <a:p>
                <a:endParaRPr lang="de-DE" dirty="0"/>
              </a:p>
              <a:p>
                <a:endParaRPr lang="de-DE" dirty="0"/>
              </a:p>
              <a:p>
                <a:pPr marL="0" indent="0">
                  <a:buNone/>
                </a:pPr>
                <a:endParaRPr lang="de-DE" dirty="0"/>
              </a:p>
              <a:p>
                <a:r>
                  <a:rPr lang="de-DE" dirty="0"/>
                  <a:t>Typische </a:t>
                </a:r>
                <a:r>
                  <a:rPr lang="de-DE" dirty="0" err="1"/>
                  <a:t>Elektrophile</a:t>
                </a:r>
                <a:r>
                  <a:rPr lang="de-DE" dirty="0"/>
                  <a:t> sind:</a:t>
                </a:r>
              </a:p>
              <a:p>
                <a:pPr lvl="1"/>
                <a:r>
                  <a:rPr lang="de-DE" dirty="0"/>
                  <a:t>Halogene (v. a. Brom); Eisen(III)</a:t>
                </a:r>
                <a:r>
                  <a:rPr lang="de-DE" dirty="0" err="1"/>
                  <a:t>halogenide</a:t>
                </a:r>
                <a:r>
                  <a:rPr lang="de-DE" dirty="0"/>
                  <a:t> als Katalysator (Polarisieren die Bindung), Nebenprodukt HX</a:t>
                </a:r>
              </a:p>
              <a:p>
                <a:pPr lvl="1"/>
                <a:r>
                  <a:rPr lang="de-DE" dirty="0"/>
                  <a:t>Chlorhalogene (</a:t>
                </a:r>
                <a:r>
                  <a:rPr lang="de-DE" b="1" dirty="0"/>
                  <a:t>Friedel – Crafts – Alkylierung</a:t>
                </a:r>
                <a:r>
                  <a:rPr lang="de-DE" dirty="0"/>
                  <a:t>)</a:t>
                </a:r>
              </a:p>
              <a:p>
                <a:pPr lvl="1"/>
                <a:r>
                  <a:rPr lang="de-DE" dirty="0"/>
                  <a:t>Säurechloride (</a:t>
                </a:r>
                <a:r>
                  <a:rPr lang="de-DE" b="1" dirty="0"/>
                  <a:t>Friedel – Crafts – Acylierung</a:t>
                </a:r>
                <a:r>
                  <a:rPr lang="de-DE" dirty="0"/>
                  <a:t>) </a:t>
                </a:r>
              </a:p>
              <a:p>
                <a:pPr lvl="1"/>
                <a:r>
                  <a:rPr lang="de-DE" dirty="0"/>
                  <a:t>SO</a:t>
                </a:r>
                <a:r>
                  <a:rPr lang="de-DE" baseline="-25000" dirty="0"/>
                  <a:t>3</a:t>
                </a:r>
                <a:r>
                  <a:rPr lang="de-DE" baseline="30000" dirty="0"/>
                  <a:t>+ </a:t>
                </a:r>
                <a:r>
                  <a:rPr lang="de-DE" dirty="0"/>
                  <a:t>(Sulfonierung)</a:t>
                </a:r>
                <a:endParaRPr lang="de-DE" baseline="30000" dirty="0"/>
              </a:p>
              <a:p>
                <a:pPr lvl="1"/>
                <a:r>
                  <a:rPr lang="de-DE" dirty="0"/>
                  <a:t>NO</a:t>
                </a:r>
                <a:r>
                  <a:rPr lang="de-DE" baseline="-25000" dirty="0"/>
                  <a:t>2</a:t>
                </a:r>
                <a:r>
                  <a:rPr lang="de-DE" baseline="30000" dirty="0"/>
                  <a:t>+ </a:t>
                </a:r>
                <a:r>
                  <a:rPr lang="de-DE" dirty="0"/>
                  <a:t>(Nitrierung)</a:t>
                </a:r>
                <a:endParaRPr lang="de-DE" baseline="30000" dirty="0"/>
              </a:p>
              <a:p>
                <a:pPr lvl="1"/>
                <a:endParaRPr lang="de-DE" dirty="0"/>
              </a:p>
              <a:p>
                <a:pPr marL="243000" lvl="1" indent="0">
                  <a:buNone/>
                </a:pPr>
                <a:endParaRPr lang="de-DE" dirty="0"/>
              </a:p>
            </p:txBody>
          </p:sp>
        </mc:Choice>
        <mc:Fallback xmlns="">
          <p:sp>
            <p:nvSpPr>
              <p:cNvPr id="3" name="Inhaltsplatzhalter 2">
                <a:extLst>
                  <a:ext uri="{FF2B5EF4-FFF2-40B4-BE49-F238E27FC236}">
                    <a16:creationId xmlns:a16="http://schemas.microsoft.com/office/drawing/2014/main" id="{A71BE751-7DC4-8246-90FD-A1A80EE0AB0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11" name="Datumsplatzhalter 10">
            <a:extLst>
              <a:ext uri="{FF2B5EF4-FFF2-40B4-BE49-F238E27FC236}">
                <a16:creationId xmlns:a16="http://schemas.microsoft.com/office/drawing/2014/main" id="{8C133BD4-F7D4-5BC2-68A4-F2FB093A9F19}"/>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F12C308-51AD-38DD-8F3B-1796AE66324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4EDC651D-F4FC-5861-7590-4C4CBD36D107}"/>
              </a:ext>
            </a:extLst>
          </p:cNvPr>
          <p:cNvSpPr>
            <a:spLocks noGrp="1"/>
          </p:cNvSpPr>
          <p:nvPr>
            <p:ph type="sldNum" sz="quarter" idx="16"/>
          </p:nvPr>
        </p:nvSpPr>
        <p:spPr/>
        <p:txBody>
          <a:bodyPr/>
          <a:lstStyle/>
          <a:p>
            <a:fld id="{6FBDD224-CFE5-420E-A51B-C49F1872CE04}" type="slidenum">
              <a:rPr lang="de-DE" altLang="de-DE" smtClean="0"/>
              <a:pPr/>
              <a:t>156</a:t>
            </a:fld>
            <a:endParaRPr lang="de-DE" altLang="de-DE"/>
          </a:p>
        </p:txBody>
      </p:sp>
      <p:pic>
        <p:nvPicPr>
          <p:cNvPr id="7" name="Grafik 6">
            <a:extLst>
              <a:ext uri="{FF2B5EF4-FFF2-40B4-BE49-F238E27FC236}">
                <a16:creationId xmlns:a16="http://schemas.microsoft.com/office/drawing/2014/main" id="{B913F4FD-130B-934A-8F4C-1BC6A707C057}"/>
              </a:ext>
            </a:extLst>
          </p:cNvPr>
          <p:cNvPicPr>
            <a:picLocks noChangeAspect="1"/>
          </p:cNvPicPr>
          <p:nvPr/>
        </p:nvPicPr>
        <p:blipFill>
          <a:blip r:embed="rId3"/>
          <a:stretch>
            <a:fillRect/>
          </a:stretch>
        </p:blipFill>
        <p:spPr>
          <a:xfrm>
            <a:off x="1293391" y="2202265"/>
            <a:ext cx="9280131" cy="760667"/>
          </a:xfrm>
          <a:prstGeom prst="rect">
            <a:avLst/>
          </a:prstGeom>
        </p:spPr>
      </p:pic>
      <p:pic>
        <p:nvPicPr>
          <p:cNvPr id="9" name="Grafik 8" descr="Ein Bild, das Text, Licht, dunkel enthält.&#10;&#10;Automatisch generierte Beschreibung">
            <a:extLst>
              <a:ext uri="{FF2B5EF4-FFF2-40B4-BE49-F238E27FC236}">
                <a16:creationId xmlns:a16="http://schemas.microsoft.com/office/drawing/2014/main" id="{049AF338-6F3A-7B49-9A42-D222812DF9F5}"/>
              </a:ext>
            </a:extLst>
          </p:cNvPr>
          <p:cNvPicPr>
            <a:picLocks noChangeAspect="1"/>
          </p:cNvPicPr>
          <p:nvPr/>
        </p:nvPicPr>
        <p:blipFill rotWithShape="1">
          <a:blip r:embed="rId4"/>
          <a:srcRect b="48493"/>
          <a:stretch/>
        </p:blipFill>
        <p:spPr>
          <a:xfrm>
            <a:off x="588872" y="4789714"/>
            <a:ext cx="5466336" cy="1449022"/>
          </a:xfrm>
          <a:prstGeom prst="rect">
            <a:avLst/>
          </a:prstGeom>
        </p:spPr>
      </p:pic>
      <p:pic>
        <p:nvPicPr>
          <p:cNvPr id="10" name="Grafik 9" descr="Ein Bild, das Text, Licht, dunkel enthält.&#10;&#10;Automatisch generierte Beschreibung">
            <a:extLst>
              <a:ext uri="{FF2B5EF4-FFF2-40B4-BE49-F238E27FC236}">
                <a16:creationId xmlns:a16="http://schemas.microsoft.com/office/drawing/2014/main" id="{2B0C79BB-0686-304F-8F44-CBE0A603A0FC}"/>
              </a:ext>
            </a:extLst>
          </p:cNvPr>
          <p:cNvPicPr>
            <a:picLocks noChangeAspect="1"/>
          </p:cNvPicPr>
          <p:nvPr/>
        </p:nvPicPr>
        <p:blipFill rotWithShape="1">
          <a:blip r:embed="rId4"/>
          <a:srcRect t="56526"/>
          <a:stretch/>
        </p:blipFill>
        <p:spPr>
          <a:xfrm>
            <a:off x="6240015" y="4920343"/>
            <a:ext cx="5520367" cy="1235139"/>
          </a:xfrm>
          <a:prstGeom prst="rect">
            <a:avLst/>
          </a:prstGeom>
        </p:spPr>
      </p:pic>
    </p:spTree>
    <p:extLst>
      <p:ext uri="{BB962C8B-B14F-4D97-AF65-F5344CB8AC3E}">
        <p14:creationId xmlns:p14="http://schemas.microsoft.com/office/powerpoint/2010/main" val="24399505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4B2F03EA-EB26-E4DD-A200-65ACB45797B2}"/>
                  </a:ext>
                </a:extLst>
              </p:cNvPr>
              <p:cNvSpPr txBox="1">
                <a:spLocks/>
              </p:cNvSpPr>
              <p:nvPr/>
            </p:nvSpPr>
            <p:spPr>
              <a:xfrm>
                <a:off x="442913" y="980728"/>
                <a:ext cx="11341099" cy="5220049"/>
              </a:xfrm>
              <a:prstGeom prst="rect">
                <a:avLst/>
              </a:prstGeom>
            </p:spPr>
            <p:txBody>
              <a:bodyPr vert="horz" lIns="0" tIns="0" rIns="0" bIns="0" rtlCol="0">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fontAlgn="auto"/>
                <a:r>
                  <a:rPr lang="de-DE" dirty="0"/>
                  <a:t>Friedel – Crafts – Reaktionen ermöglichen es, </a:t>
                </a:r>
                <a:r>
                  <a:rPr lang="de-DE" b="1" dirty="0"/>
                  <a:t>Alkyl- und Acylreste </a:t>
                </a:r>
                <a:r>
                  <a:rPr lang="de-DE" dirty="0"/>
                  <a:t>an Aromaten zu binden.</a:t>
                </a:r>
              </a:p>
              <a:p>
                <a:pPr fontAlgn="auto"/>
                <a:r>
                  <a:rPr lang="de-DE" dirty="0"/>
                  <a:t>Es werden </a:t>
                </a:r>
                <a:r>
                  <a:rPr lang="de-DE" b="1" dirty="0"/>
                  <a:t>Halogenalkane</a:t>
                </a:r>
                <a:r>
                  <a:rPr lang="de-DE" dirty="0"/>
                  <a:t> oder </a:t>
                </a:r>
                <a:r>
                  <a:rPr lang="de-DE" b="1" dirty="0"/>
                  <a:t>Säurechloride</a:t>
                </a:r>
                <a:r>
                  <a:rPr lang="de-DE" dirty="0"/>
                  <a:t> eingesetzt. </a:t>
                </a:r>
              </a:p>
              <a:p>
                <a:pPr fontAlgn="auto"/>
                <a14:m>
                  <m:oMath xmlns:m="http://schemas.openxmlformats.org/officeDocument/2006/math">
                    <m:r>
                      <a:rPr lang="de-DE" b="1" i="1" smtClean="0">
                        <a:latin typeface="Cambria Math" panose="02040503050406030204" pitchFamily="18" charset="0"/>
                      </a:rPr>
                      <m:t>𝑨𝒍𝑪</m:t>
                    </m:r>
                    <m:sSub>
                      <m:sSubPr>
                        <m:ctrlPr>
                          <a:rPr lang="de-DE" b="1" i="1" smtClean="0">
                            <a:latin typeface="Cambria Math" panose="02040503050406030204" pitchFamily="18" charset="0"/>
                          </a:rPr>
                        </m:ctrlPr>
                      </m:sSubPr>
                      <m:e>
                        <m:r>
                          <a:rPr lang="de-DE" b="1" i="1" smtClean="0">
                            <a:latin typeface="Cambria Math" panose="02040503050406030204" pitchFamily="18" charset="0"/>
                          </a:rPr>
                          <m:t>𝒍</m:t>
                        </m:r>
                      </m:e>
                      <m:sub>
                        <m:r>
                          <a:rPr lang="de-DE" b="1" i="1" smtClean="0">
                            <a:latin typeface="Cambria Math" panose="02040503050406030204" pitchFamily="18" charset="0"/>
                          </a:rPr>
                          <m:t>𝟑</m:t>
                        </m:r>
                      </m:sub>
                    </m:sSub>
                  </m:oMath>
                </a14:m>
                <a:r>
                  <a:rPr lang="de-DE" b="1" dirty="0"/>
                  <a:t> </a:t>
                </a:r>
                <a:r>
                  <a:rPr lang="de-DE" dirty="0"/>
                  <a:t>als Lewis - Säure wird verwendet, um die Polarisierung am Kohlenstoff und damit die </a:t>
                </a:r>
                <a:r>
                  <a:rPr lang="de-DE" b="1" dirty="0"/>
                  <a:t>Elektrophilie</a:t>
                </a:r>
                <a:r>
                  <a:rPr lang="de-DE" dirty="0"/>
                  <a:t> zu </a:t>
                </a:r>
                <a:r>
                  <a:rPr lang="de-DE" b="1" dirty="0"/>
                  <a:t>verstärken</a:t>
                </a:r>
                <a:r>
                  <a:rPr lang="de-DE" dirty="0"/>
                  <a:t>. Es bilden sich Komplexe als Zwischenstufen.</a:t>
                </a:r>
              </a:p>
            </p:txBody>
          </p:sp>
        </mc:Choice>
        <mc:Fallback xmlns="">
          <p:sp>
            <p:nvSpPr>
              <p:cNvPr id="6" name="Textplatzhalter 5">
                <a:extLst>
                  <a:ext uri="{FF2B5EF4-FFF2-40B4-BE49-F238E27FC236}">
                    <a16:creationId xmlns:a16="http://schemas.microsoft.com/office/drawing/2014/main" id="{4B2F03EA-EB26-E4DD-A200-65ACB45797B2}"/>
                  </a:ext>
                </a:extLst>
              </p:cNvPr>
              <p:cNvSpPr txBox="1">
                <a:spLocks noRot="1" noChangeAspect="1" noMove="1" noResize="1" noEditPoints="1" noAdjustHandles="1" noChangeArrowheads="1" noChangeShapeType="1" noTextEdit="1"/>
              </p:cNvSpPr>
              <p:nvPr/>
            </p:nvSpPr>
            <p:spPr>
              <a:xfrm>
                <a:off x="442913" y="980728"/>
                <a:ext cx="11341099" cy="5220049"/>
              </a:xfrm>
              <a:prstGeom prst="rect">
                <a:avLst/>
              </a:prstGeom>
              <a:blipFill>
                <a:blip r:embed="rId2"/>
                <a:stretch>
                  <a:fillRect l="-896" t="-1214"/>
                </a:stretch>
              </a:blipFill>
            </p:spPr>
            <p:txBody>
              <a:bodyPr/>
              <a:lstStyle/>
              <a:p>
                <a:r>
                  <a:rPr lang="de-DE">
                    <a:noFill/>
                  </a:rPr>
                  <a:t> </a:t>
                </a:r>
              </a:p>
            </p:txBody>
          </p:sp>
        </mc:Fallback>
      </mc:AlternateContent>
      <p:pic>
        <p:nvPicPr>
          <p:cNvPr id="8" name="Grafik 7">
            <a:extLst>
              <a:ext uri="{FF2B5EF4-FFF2-40B4-BE49-F238E27FC236}">
                <a16:creationId xmlns:a16="http://schemas.microsoft.com/office/drawing/2014/main" id="{6491AF0D-8596-B489-CA96-6165D94DF57D}"/>
              </a:ext>
            </a:extLst>
          </p:cNvPr>
          <p:cNvPicPr>
            <a:picLocks noChangeAspect="1"/>
          </p:cNvPicPr>
          <p:nvPr/>
        </p:nvPicPr>
        <p:blipFill>
          <a:blip r:embed="rId3"/>
          <a:stretch>
            <a:fillRect/>
          </a:stretch>
        </p:blipFill>
        <p:spPr>
          <a:xfrm>
            <a:off x="1024248" y="2006818"/>
            <a:ext cx="4432300" cy="508000"/>
          </a:xfrm>
          <a:prstGeom prst="rect">
            <a:avLst/>
          </a:prstGeom>
        </p:spPr>
      </p:pic>
      <p:pic>
        <p:nvPicPr>
          <p:cNvPr id="10" name="Grafik 9">
            <a:extLst>
              <a:ext uri="{FF2B5EF4-FFF2-40B4-BE49-F238E27FC236}">
                <a16:creationId xmlns:a16="http://schemas.microsoft.com/office/drawing/2014/main" id="{9F5238BE-9165-6B0A-CE90-4E35DFDA9BDE}"/>
              </a:ext>
            </a:extLst>
          </p:cNvPr>
          <p:cNvPicPr>
            <a:picLocks noChangeAspect="1"/>
          </p:cNvPicPr>
          <p:nvPr/>
        </p:nvPicPr>
        <p:blipFill>
          <a:blip r:embed="rId4"/>
          <a:stretch>
            <a:fillRect/>
          </a:stretch>
        </p:blipFill>
        <p:spPr>
          <a:xfrm>
            <a:off x="6037883" y="1864020"/>
            <a:ext cx="4457700" cy="673100"/>
          </a:xfrm>
          <a:prstGeom prst="rect">
            <a:avLst/>
          </a:prstGeom>
        </p:spPr>
      </p:pic>
      <p:sp>
        <p:nvSpPr>
          <p:cNvPr id="2" name="Titel 1">
            <a:extLst>
              <a:ext uri="{FF2B5EF4-FFF2-40B4-BE49-F238E27FC236}">
                <a16:creationId xmlns:a16="http://schemas.microsoft.com/office/drawing/2014/main" id="{2F53F1F0-48EB-4BE1-8137-1604C54A0B0B}"/>
              </a:ext>
            </a:extLst>
          </p:cNvPr>
          <p:cNvSpPr>
            <a:spLocks noGrp="1"/>
          </p:cNvSpPr>
          <p:nvPr>
            <p:ph type="title"/>
          </p:nvPr>
        </p:nvSpPr>
        <p:spPr/>
        <p:txBody>
          <a:bodyPr/>
          <a:lstStyle/>
          <a:p>
            <a:r>
              <a:rPr lang="de-DE" dirty="0"/>
              <a:t>Friedel – Crafts - Reaktionen</a:t>
            </a:r>
          </a:p>
        </p:txBody>
      </p:sp>
      <p:sp>
        <p:nvSpPr>
          <p:cNvPr id="9" name="Datumsplatzhalter 8">
            <a:extLst>
              <a:ext uri="{FF2B5EF4-FFF2-40B4-BE49-F238E27FC236}">
                <a16:creationId xmlns:a16="http://schemas.microsoft.com/office/drawing/2014/main" id="{E88C94AD-F0F0-34C2-3E5B-C191B17A577E}"/>
              </a:ext>
            </a:extLst>
          </p:cNvPr>
          <p:cNvSpPr>
            <a:spLocks noGrp="1"/>
          </p:cNvSpPr>
          <p:nvPr>
            <p:ph type="dt" sz="half" idx="10"/>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CB788355-CD26-9F71-5474-BC54C001D0B3}"/>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AAF60C3B-9586-B5DB-713B-F77F427F0ACD}"/>
              </a:ext>
            </a:extLst>
          </p:cNvPr>
          <p:cNvSpPr>
            <a:spLocks noGrp="1"/>
          </p:cNvSpPr>
          <p:nvPr>
            <p:ph type="sldNum" sz="quarter" idx="12"/>
          </p:nvPr>
        </p:nvSpPr>
        <p:spPr/>
        <p:txBody>
          <a:bodyPr/>
          <a:lstStyle/>
          <a:p>
            <a:fld id="{6FBDD224-CFE5-420E-A51B-C49F1872CE04}" type="slidenum">
              <a:rPr lang="de-DE" altLang="de-DE" smtClean="0"/>
              <a:pPr/>
              <a:t>157</a:t>
            </a:fld>
            <a:endParaRPr lang="de-DE" altLang="de-DE"/>
          </a:p>
        </p:txBody>
      </p:sp>
      <mc:AlternateContent xmlns:mc="http://schemas.openxmlformats.org/markup-compatibility/2006" xmlns:a14="http://schemas.microsoft.com/office/drawing/2010/main">
        <mc:Choice Requires="a14">
          <p:sp>
            <p:nvSpPr>
              <p:cNvPr id="3" name="Textplatzhalter 2">
                <a:extLst>
                  <a:ext uri="{FF2B5EF4-FFF2-40B4-BE49-F238E27FC236}">
                    <a16:creationId xmlns:a16="http://schemas.microsoft.com/office/drawing/2014/main" id="{C26F888A-EFFD-E776-146F-72D80761219C}"/>
                  </a:ext>
                </a:extLst>
              </p:cNvPr>
              <p:cNvSpPr>
                <a:spLocks noGrp="1"/>
              </p:cNvSpPr>
              <p:nvPr>
                <p:ph type="body" sz="quarter" idx="13"/>
              </p:nvPr>
            </p:nvSpPr>
            <p:spPr>
              <a:xfrm>
                <a:off x="442912" y="2677523"/>
                <a:ext cx="5400000" cy="3523254"/>
              </a:xfrm>
            </p:spPr>
            <p:txBody>
              <a:bodyPr/>
              <a:lstStyle/>
              <a:p>
                <a:pPr marL="0" indent="0">
                  <a:buNone/>
                </a:pPr>
                <a:r>
                  <a:rPr lang="de-DE" b="1" dirty="0"/>
                  <a:t>Friedel – Crafts – Alkylierung</a:t>
                </a:r>
              </a:p>
              <a:p>
                <a:r>
                  <a:rPr lang="de-DE" dirty="0"/>
                  <a:t>Durch die Alkylierung werden die Aromaten weiter </a:t>
                </a:r>
                <a:r>
                  <a:rPr lang="de-DE" b="1" dirty="0"/>
                  <a:t>aktiviert</a:t>
                </a:r>
                <a:r>
                  <a:rPr lang="de-DE" dirty="0"/>
                  <a:t> </a:t>
                </a:r>
                <a:br>
                  <a:rPr lang="de-DE" dirty="0"/>
                </a:br>
                <a:r>
                  <a:rPr lang="de-DE" dirty="0">
                    <a:solidFill>
                      <a:schemeClr val="accent6"/>
                    </a:solidFill>
                  </a:rPr>
                  <a:t>(+I - Effekt!)</a:t>
                </a:r>
                <a:r>
                  <a:rPr lang="de-DE" dirty="0">
                    <a:solidFill>
                      <a:schemeClr val="tx2"/>
                    </a:solidFill>
                  </a:rPr>
                  <a:t>, dadurch findet die </a:t>
                </a:r>
                <a:r>
                  <a:rPr lang="de-DE" b="1" dirty="0">
                    <a:solidFill>
                      <a:schemeClr val="tx2"/>
                    </a:solidFill>
                  </a:rPr>
                  <a:t>Reaktion mehrfach </a:t>
                </a:r>
                <a:r>
                  <a:rPr lang="de-DE" dirty="0">
                    <a:solidFill>
                      <a:schemeClr val="tx2"/>
                    </a:solidFill>
                  </a:rPr>
                  <a:t>statt.</a:t>
                </a:r>
              </a:p>
              <a:p>
                <a:r>
                  <a:rPr lang="de-DE" dirty="0">
                    <a:solidFill>
                      <a:schemeClr val="tx2"/>
                    </a:solidFill>
                  </a:rPr>
                  <a:t>Die Reaktion ist </a:t>
                </a:r>
                <a:r>
                  <a:rPr lang="de-DE" b="1" dirty="0">
                    <a:solidFill>
                      <a:schemeClr val="tx2"/>
                    </a:solidFill>
                  </a:rPr>
                  <a:t>reversibel</a:t>
                </a:r>
              </a:p>
              <a:p>
                <a:r>
                  <a:rPr lang="de-DE" dirty="0">
                    <a:solidFill>
                      <a:schemeClr val="tx2"/>
                    </a:solidFill>
                  </a:rPr>
                  <a:t>Man erhält immer ein </a:t>
                </a:r>
                <a:r>
                  <a:rPr lang="de-DE" b="1" dirty="0">
                    <a:solidFill>
                      <a:schemeClr val="tx2"/>
                    </a:solidFill>
                  </a:rPr>
                  <a:t>Produktgemisch</a:t>
                </a:r>
                <a:r>
                  <a:rPr lang="de-DE" dirty="0">
                    <a:solidFill>
                      <a:schemeClr val="tx2"/>
                    </a:solidFill>
                  </a:rPr>
                  <a:t>, da die Reaktion </a:t>
                </a:r>
                <a:r>
                  <a:rPr lang="de-DE" dirty="0" err="1">
                    <a:solidFill>
                      <a:schemeClr val="tx2"/>
                    </a:solidFill>
                  </a:rPr>
                  <a:t>unselektiv</a:t>
                </a:r>
                <a:r>
                  <a:rPr lang="de-DE" dirty="0">
                    <a:solidFill>
                      <a:schemeClr val="tx2"/>
                    </a:solidFill>
                  </a:rPr>
                  <a:t> ist.</a:t>
                </a:r>
              </a:p>
              <a:p>
                <a:r>
                  <a:rPr lang="de-DE" dirty="0">
                    <a:solidFill>
                      <a:schemeClr val="tx2"/>
                    </a:solidFill>
                  </a:rPr>
                  <a:t>Es finden einige </a:t>
                </a:r>
                <a:r>
                  <a:rPr lang="de-DE" b="1" dirty="0">
                    <a:solidFill>
                      <a:schemeClr val="tx2"/>
                    </a:solidFill>
                  </a:rPr>
                  <a:t>Nebenreaktionen</a:t>
                </a:r>
                <a:r>
                  <a:rPr lang="de-DE" dirty="0">
                    <a:solidFill>
                      <a:schemeClr val="tx2"/>
                    </a:solidFill>
                  </a:rPr>
                  <a:t> statt, vor allem bei Alkanen länger als Ethan</a:t>
                </a:r>
              </a:p>
              <a:p>
                <a14:m>
                  <m:oMath xmlns:m="http://schemas.openxmlformats.org/officeDocument/2006/math">
                    <m:r>
                      <a:rPr lang="de-DE" b="0" i="1" smtClean="0">
                        <a:latin typeface="Cambria Math" panose="02040503050406030204" pitchFamily="18" charset="0"/>
                      </a:rPr>
                      <m:t>𝐴𝑙𝐶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𝑙</m:t>
                        </m:r>
                      </m:e>
                      <m:sub>
                        <m:r>
                          <a:rPr lang="de-DE" b="0" i="1" smtClean="0">
                            <a:latin typeface="Cambria Math" panose="02040503050406030204" pitchFamily="18" charset="0"/>
                          </a:rPr>
                          <m:t>3</m:t>
                        </m:r>
                      </m:sub>
                    </m:sSub>
                  </m:oMath>
                </a14:m>
                <a:r>
                  <a:rPr lang="de-DE" dirty="0"/>
                  <a:t> wird am Ende wieder freigesetzt, es wirkt </a:t>
                </a:r>
                <a:r>
                  <a:rPr lang="de-DE" b="1" dirty="0"/>
                  <a:t>katalytisch</a:t>
                </a:r>
              </a:p>
            </p:txBody>
          </p:sp>
        </mc:Choice>
        <mc:Fallback xmlns="">
          <p:sp>
            <p:nvSpPr>
              <p:cNvPr id="3" name="Textplatzhalter 2">
                <a:extLst>
                  <a:ext uri="{FF2B5EF4-FFF2-40B4-BE49-F238E27FC236}">
                    <a16:creationId xmlns:a16="http://schemas.microsoft.com/office/drawing/2014/main" id="{C26F888A-EFFD-E776-146F-72D80761219C}"/>
                  </a:ext>
                </a:extLst>
              </p:cNvPr>
              <p:cNvSpPr>
                <a:spLocks noGrp="1" noRot="1" noChangeAspect="1" noMove="1" noResize="1" noEditPoints="1" noAdjustHandles="1" noChangeArrowheads="1" noChangeShapeType="1" noTextEdit="1"/>
              </p:cNvSpPr>
              <p:nvPr>
                <p:ph type="body" sz="quarter" idx="13"/>
              </p:nvPr>
            </p:nvSpPr>
            <p:spPr>
              <a:xfrm>
                <a:off x="442912" y="2677523"/>
                <a:ext cx="5400000" cy="3523254"/>
              </a:xfrm>
              <a:blipFill>
                <a:blip r:embed="rId5"/>
                <a:stretch>
                  <a:fillRect l="-2118" t="-1434" r="-117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platzhalter 3">
                <a:extLst>
                  <a:ext uri="{FF2B5EF4-FFF2-40B4-BE49-F238E27FC236}">
                    <a16:creationId xmlns:a16="http://schemas.microsoft.com/office/drawing/2014/main" id="{C62B2387-A20B-A1CD-7157-853B5777D5E6}"/>
                  </a:ext>
                </a:extLst>
              </p:cNvPr>
              <p:cNvSpPr>
                <a:spLocks noGrp="1"/>
              </p:cNvSpPr>
              <p:nvPr>
                <p:ph type="body" sz="quarter" idx="14"/>
              </p:nvPr>
            </p:nvSpPr>
            <p:spPr>
              <a:xfrm>
                <a:off x="6384013" y="2677521"/>
                <a:ext cx="5400000" cy="3523254"/>
              </a:xfrm>
            </p:spPr>
            <p:txBody>
              <a:bodyPr/>
              <a:lstStyle/>
              <a:p>
                <a:pPr marL="0" indent="0">
                  <a:buNone/>
                </a:pPr>
                <a:r>
                  <a:rPr lang="de-DE" b="1" dirty="0"/>
                  <a:t>Friedel – Crafts – Acylierung</a:t>
                </a:r>
              </a:p>
              <a:p>
                <a:r>
                  <a:rPr lang="de-DE" dirty="0"/>
                  <a:t>Die Reaktion findet nur </a:t>
                </a:r>
                <a:r>
                  <a:rPr lang="de-DE" b="1" dirty="0"/>
                  <a:t>einfach</a:t>
                </a:r>
                <a:r>
                  <a:rPr lang="de-DE" dirty="0"/>
                  <a:t> statt, da das Produkt </a:t>
                </a:r>
                <a:r>
                  <a:rPr lang="de-DE" b="1" dirty="0"/>
                  <a:t>desaktiviert </a:t>
                </a:r>
                <a:r>
                  <a:rPr lang="de-DE" dirty="0"/>
                  <a:t>ist.</a:t>
                </a:r>
              </a:p>
              <a:p>
                <a14:m>
                  <m:oMath xmlns:m="http://schemas.openxmlformats.org/officeDocument/2006/math">
                    <m:r>
                      <a:rPr lang="de-DE" b="0" i="1" smtClean="0">
                        <a:latin typeface="Cambria Math" panose="02040503050406030204" pitchFamily="18" charset="0"/>
                      </a:rPr>
                      <m:t>𝐴𝑙𝐶</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𝑙</m:t>
                        </m:r>
                      </m:e>
                      <m:sub>
                        <m:r>
                          <a:rPr lang="de-DE" b="0" i="1" smtClean="0">
                            <a:latin typeface="Cambria Math" panose="02040503050406030204" pitchFamily="18" charset="0"/>
                          </a:rPr>
                          <m:t>3</m:t>
                        </m:r>
                      </m:sub>
                    </m:sSub>
                  </m:oMath>
                </a14:m>
                <a:r>
                  <a:rPr lang="de-DE" dirty="0"/>
                  <a:t> bildet einen </a:t>
                </a:r>
                <a:r>
                  <a:rPr lang="de-DE" b="1" dirty="0"/>
                  <a:t>Komplex</a:t>
                </a:r>
                <a:r>
                  <a:rPr lang="de-DE" dirty="0"/>
                  <a:t> mit dem </a:t>
                </a:r>
                <a:r>
                  <a:rPr lang="de-DE" b="1" dirty="0"/>
                  <a:t>Produkt</a:t>
                </a:r>
                <a:r>
                  <a:rPr lang="de-DE" dirty="0"/>
                  <a:t> und muss am Ende abgetrennt und dabei </a:t>
                </a:r>
                <a:r>
                  <a:rPr lang="de-DE" b="1" dirty="0"/>
                  <a:t>zerstört</a:t>
                </a:r>
                <a:r>
                  <a:rPr lang="de-DE" dirty="0"/>
                  <a:t> werden. Es wird nicht katalytisch sondern </a:t>
                </a:r>
                <a:r>
                  <a:rPr lang="de-DE" b="1" dirty="0"/>
                  <a:t>stöchiometrisch</a:t>
                </a:r>
                <a:r>
                  <a:rPr lang="de-DE" dirty="0"/>
                  <a:t> eingesetzt.</a:t>
                </a:r>
              </a:p>
            </p:txBody>
          </p:sp>
        </mc:Choice>
        <mc:Fallback xmlns="">
          <p:sp>
            <p:nvSpPr>
              <p:cNvPr id="4" name="Textplatzhalter 3">
                <a:extLst>
                  <a:ext uri="{FF2B5EF4-FFF2-40B4-BE49-F238E27FC236}">
                    <a16:creationId xmlns:a16="http://schemas.microsoft.com/office/drawing/2014/main" id="{C62B2387-A20B-A1CD-7157-853B5777D5E6}"/>
                  </a:ext>
                </a:extLst>
              </p:cNvPr>
              <p:cNvSpPr>
                <a:spLocks noGrp="1" noRot="1" noChangeAspect="1" noMove="1" noResize="1" noEditPoints="1" noAdjustHandles="1" noChangeArrowheads="1" noChangeShapeType="1" noTextEdit="1"/>
              </p:cNvSpPr>
              <p:nvPr>
                <p:ph type="body" sz="quarter" idx="14"/>
              </p:nvPr>
            </p:nvSpPr>
            <p:spPr>
              <a:xfrm>
                <a:off x="6384013" y="2677521"/>
                <a:ext cx="5400000" cy="3523254"/>
              </a:xfrm>
              <a:blipFill>
                <a:blip r:embed="rId6"/>
                <a:stretch>
                  <a:fillRect l="-1878" t="-1434" r="-469"/>
                </a:stretch>
              </a:blipFill>
            </p:spPr>
            <p:txBody>
              <a:bodyPr/>
              <a:lstStyle/>
              <a:p>
                <a:r>
                  <a:rPr lang="de-DE">
                    <a:noFill/>
                  </a:rPr>
                  <a:t> </a:t>
                </a:r>
              </a:p>
            </p:txBody>
          </p:sp>
        </mc:Fallback>
      </mc:AlternateContent>
      <p:pic>
        <p:nvPicPr>
          <p:cNvPr id="12" name="Grafik 11">
            <a:extLst>
              <a:ext uri="{FF2B5EF4-FFF2-40B4-BE49-F238E27FC236}">
                <a16:creationId xmlns:a16="http://schemas.microsoft.com/office/drawing/2014/main" id="{04E7C783-9015-050D-AB7B-23DFA10E2639}"/>
              </a:ext>
            </a:extLst>
          </p:cNvPr>
          <p:cNvPicPr>
            <a:picLocks noChangeAspect="1"/>
          </p:cNvPicPr>
          <p:nvPr/>
        </p:nvPicPr>
        <p:blipFill>
          <a:blip r:embed="rId7"/>
          <a:stretch>
            <a:fillRect/>
          </a:stretch>
        </p:blipFill>
        <p:spPr>
          <a:xfrm>
            <a:off x="442911" y="4954763"/>
            <a:ext cx="5400000" cy="1244610"/>
          </a:xfrm>
          <a:prstGeom prst="rect">
            <a:avLst/>
          </a:prstGeom>
        </p:spPr>
      </p:pic>
      <p:pic>
        <p:nvPicPr>
          <p:cNvPr id="14" name="Grafik 13">
            <a:extLst>
              <a:ext uri="{FF2B5EF4-FFF2-40B4-BE49-F238E27FC236}">
                <a16:creationId xmlns:a16="http://schemas.microsoft.com/office/drawing/2014/main" id="{287CCB44-84A8-8ED3-9FC8-E5E302F1EEEC}"/>
              </a:ext>
            </a:extLst>
          </p:cNvPr>
          <p:cNvPicPr>
            <a:picLocks noChangeAspect="1"/>
          </p:cNvPicPr>
          <p:nvPr/>
        </p:nvPicPr>
        <p:blipFill>
          <a:blip r:embed="rId8"/>
          <a:stretch>
            <a:fillRect/>
          </a:stretch>
        </p:blipFill>
        <p:spPr>
          <a:xfrm>
            <a:off x="6480513" y="4124672"/>
            <a:ext cx="5303498" cy="1785080"/>
          </a:xfrm>
          <a:prstGeom prst="rect">
            <a:avLst/>
          </a:prstGeom>
        </p:spPr>
      </p:pic>
    </p:spTree>
    <p:extLst>
      <p:ext uri="{BB962C8B-B14F-4D97-AF65-F5344CB8AC3E}">
        <p14:creationId xmlns:p14="http://schemas.microsoft.com/office/powerpoint/2010/main" val="8338434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2A1FB-F57A-1F47-B547-4F0C1DEF34A4}"/>
              </a:ext>
            </a:extLst>
          </p:cNvPr>
          <p:cNvSpPr>
            <a:spLocks noGrp="1"/>
          </p:cNvSpPr>
          <p:nvPr>
            <p:ph type="title"/>
          </p:nvPr>
        </p:nvSpPr>
        <p:spPr/>
        <p:txBody>
          <a:bodyPr/>
          <a:lstStyle/>
          <a:p>
            <a:r>
              <a:rPr lang="de-DE" dirty="0"/>
              <a:t>Sulfonierung</a:t>
            </a:r>
          </a:p>
        </p:txBody>
      </p:sp>
      <p:sp>
        <p:nvSpPr>
          <p:cNvPr id="3" name="Inhaltsplatzhalter 2">
            <a:extLst>
              <a:ext uri="{FF2B5EF4-FFF2-40B4-BE49-F238E27FC236}">
                <a16:creationId xmlns:a16="http://schemas.microsoft.com/office/drawing/2014/main" id="{E37801E5-F98E-5240-A3F2-1ED9C0BADEBE}"/>
              </a:ext>
            </a:extLst>
          </p:cNvPr>
          <p:cNvSpPr>
            <a:spLocks noGrp="1"/>
          </p:cNvSpPr>
          <p:nvPr>
            <p:ph type="body" sz="quarter" idx="13"/>
          </p:nvPr>
        </p:nvSpPr>
        <p:spPr/>
        <p:txBody>
          <a:bodyPr/>
          <a:lstStyle/>
          <a:p>
            <a:r>
              <a:rPr lang="de-DE" dirty="0"/>
              <a:t>Die </a:t>
            </a:r>
            <a:r>
              <a:rPr lang="de-DE" b="1" dirty="0"/>
              <a:t>Sulfonierung </a:t>
            </a:r>
            <a:r>
              <a:rPr lang="de-DE" dirty="0"/>
              <a:t>ist eine besondere </a:t>
            </a:r>
            <a:r>
              <a:rPr lang="de-DE" dirty="0" err="1"/>
              <a:t>S</a:t>
            </a:r>
            <a:r>
              <a:rPr lang="de-DE" baseline="-25000" dirty="0" err="1"/>
              <a:t>E</a:t>
            </a:r>
            <a:r>
              <a:rPr lang="de-DE" dirty="0" err="1"/>
              <a:t>Ar</a:t>
            </a:r>
            <a:r>
              <a:rPr lang="de-DE" dirty="0"/>
              <a:t> – Reaktion, da sie </a:t>
            </a:r>
            <a:r>
              <a:rPr lang="de-DE" b="1" dirty="0"/>
              <a:t>reversibel </a:t>
            </a:r>
            <a:r>
              <a:rPr lang="de-DE" dirty="0"/>
              <a:t>ist.</a:t>
            </a:r>
          </a:p>
          <a:p>
            <a:r>
              <a:rPr lang="de-DE" dirty="0"/>
              <a:t>Die </a:t>
            </a:r>
            <a:r>
              <a:rPr lang="de-DE" b="1" dirty="0" err="1"/>
              <a:t>Desulfonierung</a:t>
            </a:r>
            <a:r>
              <a:rPr lang="de-DE" b="1" dirty="0"/>
              <a:t> </a:t>
            </a:r>
            <a:r>
              <a:rPr lang="de-DE" dirty="0"/>
              <a:t>entspricht einer </a:t>
            </a:r>
            <a:r>
              <a:rPr lang="de-DE" dirty="0" err="1"/>
              <a:t>S</a:t>
            </a:r>
            <a:r>
              <a:rPr lang="de-DE" baseline="-25000" dirty="0" err="1"/>
              <a:t>E</a:t>
            </a:r>
            <a:r>
              <a:rPr lang="de-DE" dirty="0" err="1"/>
              <a:t>Ar</a:t>
            </a:r>
            <a:r>
              <a:rPr lang="de-DE" dirty="0"/>
              <a:t> an ipso – Position durch ein Proton. Das ist möglich, da die </a:t>
            </a:r>
            <a:r>
              <a:rPr lang="de-DE" dirty="0" err="1"/>
              <a:t>Sulfonylgruppe</a:t>
            </a:r>
            <a:r>
              <a:rPr lang="de-DE" dirty="0"/>
              <a:t> auch eine sehr </a:t>
            </a:r>
            <a:r>
              <a:rPr lang="de-DE" b="1" dirty="0"/>
              <a:t>gute Abgangsgruppe</a:t>
            </a:r>
            <a:r>
              <a:rPr lang="de-DE" dirty="0"/>
              <a:t> ist.</a:t>
            </a:r>
          </a:p>
          <a:p>
            <a:r>
              <a:rPr lang="de-DE" dirty="0"/>
              <a:t>Die Sulfonierung und </a:t>
            </a:r>
            <a:r>
              <a:rPr lang="de-DE" dirty="0" err="1"/>
              <a:t>Desulfonierung</a:t>
            </a:r>
            <a:r>
              <a:rPr lang="de-DE" dirty="0"/>
              <a:t> wird über die </a:t>
            </a:r>
            <a:r>
              <a:rPr lang="de-DE" b="1" dirty="0"/>
              <a:t>Schwefelsäurekonzentration</a:t>
            </a:r>
            <a:r>
              <a:rPr lang="de-DE" dirty="0"/>
              <a:t> gesteuert.</a:t>
            </a:r>
          </a:p>
          <a:p>
            <a:pPr lvl="1"/>
            <a:r>
              <a:rPr lang="de-DE" dirty="0"/>
              <a:t>In konzentrierter Schwefelsäure kommt es zur Sulfonierung</a:t>
            </a:r>
          </a:p>
          <a:p>
            <a:pPr lvl="1"/>
            <a:r>
              <a:rPr lang="de-DE" dirty="0"/>
              <a:t>In verdünnter Schwefelsäure kommt es zur </a:t>
            </a:r>
            <a:r>
              <a:rPr lang="de-DE" dirty="0" err="1"/>
              <a:t>Desulfonierung</a:t>
            </a:r>
            <a:endParaRPr lang="de-DE" dirty="0"/>
          </a:p>
          <a:p>
            <a:r>
              <a:rPr lang="de-DE" dirty="0"/>
              <a:t>Diese Eigenschaft kann genutzt werden um die </a:t>
            </a:r>
            <a:r>
              <a:rPr lang="de-DE" b="1" dirty="0"/>
              <a:t>p – Position </a:t>
            </a:r>
            <a:r>
              <a:rPr lang="de-DE" dirty="0"/>
              <a:t>zu </a:t>
            </a:r>
            <a:r>
              <a:rPr lang="de-DE" b="1" dirty="0"/>
              <a:t>schützen</a:t>
            </a:r>
            <a:r>
              <a:rPr lang="de-DE" dirty="0"/>
              <a:t>, falls in einer </a:t>
            </a:r>
            <a:r>
              <a:rPr lang="de-DE" dirty="0" err="1"/>
              <a:t>S</a:t>
            </a:r>
            <a:r>
              <a:rPr lang="de-DE" baseline="-25000" dirty="0" err="1"/>
              <a:t>E</a:t>
            </a:r>
            <a:r>
              <a:rPr lang="de-DE" dirty="0" err="1"/>
              <a:t>Ar</a:t>
            </a:r>
            <a:r>
              <a:rPr lang="de-DE" dirty="0"/>
              <a:t> selektiv nur in </a:t>
            </a:r>
            <a:r>
              <a:rPr lang="de-DE" dirty="0" err="1"/>
              <a:t>ortho</a:t>
            </a:r>
            <a:r>
              <a:rPr lang="de-DE" dirty="0"/>
              <a:t> substituiert werden soll.</a:t>
            </a:r>
          </a:p>
        </p:txBody>
      </p:sp>
      <p:sp>
        <p:nvSpPr>
          <p:cNvPr id="8" name="Datumsplatzhalter 7">
            <a:extLst>
              <a:ext uri="{FF2B5EF4-FFF2-40B4-BE49-F238E27FC236}">
                <a16:creationId xmlns:a16="http://schemas.microsoft.com/office/drawing/2014/main" id="{A7BC3DC2-8914-AF51-3716-D9E4457ED9E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CDAAAD0F-3920-CA5E-65E7-7548F3F7C6A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BD160690-95B2-CF4F-94D1-38DEBF8F760D}"/>
              </a:ext>
            </a:extLst>
          </p:cNvPr>
          <p:cNvSpPr>
            <a:spLocks noGrp="1"/>
          </p:cNvSpPr>
          <p:nvPr>
            <p:ph type="sldNum" sz="quarter" idx="16"/>
          </p:nvPr>
        </p:nvSpPr>
        <p:spPr/>
        <p:txBody>
          <a:bodyPr/>
          <a:lstStyle/>
          <a:p>
            <a:fld id="{6FBDD224-CFE5-420E-A51B-C49F1872CE04}" type="slidenum">
              <a:rPr lang="de-DE" altLang="de-DE" smtClean="0"/>
              <a:pPr/>
              <a:t>158</a:t>
            </a:fld>
            <a:endParaRPr lang="de-DE" altLang="de-DE"/>
          </a:p>
        </p:txBody>
      </p:sp>
      <p:pic>
        <p:nvPicPr>
          <p:cNvPr id="6" name="Grafik 5">
            <a:extLst>
              <a:ext uri="{FF2B5EF4-FFF2-40B4-BE49-F238E27FC236}">
                <a16:creationId xmlns:a16="http://schemas.microsoft.com/office/drawing/2014/main" id="{66224976-A85F-9DE9-E582-8D12E20DD1D8}"/>
              </a:ext>
            </a:extLst>
          </p:cNvPr>
          <p:cNvPicPr>
            <a:picLocks noChangeAspect="1"/>
          </p:cNvPicPr>
          <p:nvPr/>
        </p:nvPicPr>
        <p:blipFill>
          <a:blip r:embed="rId2"/>
          <a:stretch>
            <a:fillRect/>
          </a:stretch>
        </p:blipFill>
        <p:spPr>
          <a:xfrm>
            <a:off x="555718" y="3392798"/>
            <a:ext cx="1193800" cy="876300"/>
          </a:xfrm>
          <a:prstGeom prst="rect">
            <a:avLst/>
          </a:prstGeom>
        </p:spPr>
      </p:pic>
      <p:pic>
        <p:nvPicPr>
          <p:cNvPr id="10" name="Grafik 9">
            <a:extLst>
              <a:ext uri="{FF2B5EF4-FFF2-40B4-BE49-F238E27FC236}">
                <a16:creationId xmlns:a16="http://schemas.microsoft.com/office/drawing/2014/main" id="{1A43E6EF-8C39-4B98-199C-8C6C9F9BDD6E}"/>
              </a:ext>
            </a:extLst>
          </p:cNvPr>
          <p:cNvPicPr>
            <a:picLocks noChangeAspect="1"/>
          </p:cNvPicPr>
          <p:nvPr/>
        </p:nvPicPr>
        <p:blipFill>
          <a:blip r:embed="rId3"/>
          <a:stretch>
            <a:fillRect/>
          </a:stretch>
        </p:blipFill>
        <p:spPr>
          <a:xfrm>
            <a:off x="3063220" y="3354698"/>
            <a:ext cx="1244600" cy="952500"/>
          </a:xfrm>
          <a:prstGeom prst="rect">
            <a:avLst/>
          </a:prstGeom>
        </p:spPr>
      </p:pic>
      <p:pic>
        <p:nvPicPr>
          <p:cNvPr id="11" name="Grafik 10">
            <a:extLst>
              <a:ext uri="{FF2B5EF4-FFF2-40B4-BE49-F238E27FC236}">
                <a16:creationId xmlns:a16="http://schemas.microsoft.com/office/drawing/2014/main" id="{98F9EB56-22A6-A601-52AD-20001F70D8E6}"/>
              </a:ext>
            </a:extLst>
          </p:cNvPr>
          <p:cNvPicPr>
            <a:picLocks noChangeAspect="1"/>
          </p:cNvPicPr>
          <p:nvPr/>
        </p:nvPicPr>
        <p:blipFill>
          <a:blip r:embed="rId4"/>
          <a:stretch>
            <a:fillRect/>
          </a:stretch>
        </p:blipFill>
        <p:spPr>
          <a:xfrm>
            <a:off x="5001733" y="3354698"/>
            <a:ext cx="1714500" cy="952500"/>
          </a:xfrm>
          <a:prstGeom prst="rect">
            <a:avLst/>
          </a:prstGeom>
        </p:spPr>
      </p:pic>
      <p:pic>
        <p:nvPicPr>
          <p:cNvPr id="12" name="Grafik 11">
            <a:extLst>
              <a:ext uri="{FF2B5EF4-FFF2-40B4-BE49-F238E27FC236}">
                <a16:creationId xmlns:a16="http://schemas.microsoft.com/office/drawing/2014/main" id="{3F3B976B-9F8E-9842-14C9-3018D85EA881}"/>
              </a:ext>
            </a:extLst>
          </p:cNvPr>
          <p:cNvPicPr>
            <a:picLocks noChangeAspect="1"/>
          </p:cNvPicPr>
          <p:nvPr/>
        </p:nvPicPr>
        <p:blipFill>
          <a:blip r:embed="rId5"/>
          <a:stretch>
            <a:fillRect/>
          </a:stretch>
        </p:blipFill>
        <p:spPr>
          <a:xfrm>
            <a:off x="2464992" y="4466528"/>
            <a:ext cx="1790700" cy="952500"/>
          </a:xfrm>
          <a:prstGeom prst="rect">
            <a:avLst/>
          </a:prstGeom>
        </p:spPr>
      </p:pic>
      <p:pic>
        <p:nvPicPr>
          <p:cNvPr id="13" name="Grafik 12">
            <a:extLst>
              <a:ext uri="{FF2B5EF4-FFF2-40B4-BE49-F238E27FC236}">
                <a16:creationId xmlns:a16="http://schemas.microsoft.com/office/drawing/2014/main" id="{5DFB98D1-AA46-D6D8-BEB7-E0F66B7AD6A0}"/>
              </a:ext>
            </a:extLst>
          </p:cNvPr>
          <p:cNvPicPr>
            <a:picLocks noChangeAspect="1"/>
          </p:cNvPicPr>
          <p:nvPr/>
        </p:nvPicPr>
        <p:blipFill>
          <a:blip r:embed="rId6"/>
          <a:stretch>
            <a:fillRect/>
          </a:stretch>
        </p:blipFill>
        <p:spPr>
          <a:xfrm>
            <a:off x="4938233" y="4466528"/>
            <a:ext cx="1841500" cy="952500"/>
          </a:xfrm>
          <a:prstGeom prst="rect">
            <a:avLst/>
          </a:prstGeom>
        </p:spPr>
      </p:pic>
      <p:pic>
        <p:nvPicPr>
          <p:cNvPr id="14" name="Grafik 13">
            <a:extLst>
              <a:ext uri="{FF2B5EF4-FFF2-40B4-BE49-F238E27FC236}">
                <a16:creationId xmlns:a16="http://schemas.microsoft.com/office/drawing/2014/main" id="{320F0568-DF40-21D7-52FF-F65C01A4634D}"/>
              </a:ext>
            </a:extLst>
          </p:cNvPr>
          <p:cNvPicPr>
            <a:picLocks noChangeAspect="1"/>
          </p:cNvPicPr>
          <p:nvPr/>
        </p:nvPicPr>
        <p:blipFill>
          <a:blip r:embed="rId7"/>
          <a:stretch>
            <a:fillRect/>
          </a:stretch>
        </p:blipFill>
        <p:spPr>
          <a:xfrm>
            <a:off x="1760594" y="3767448"/>
            <a:ext cx="889000" cy="127000"/>
          </a:xfrm>
          <a:prstGeom prst="rect">
            <a:avLst/>
          </a:prstGeom>
        </p:spPr>
      </p:pic>
      <p:sp>
        <p:nvSpPr>
          <p:cNvPr id="15" name="Textfeld 14">
            <a:extLst>
              <a:ext uri="{FF2B5EF4-FFF2-40B4-BE49-F238E27FC236}">
                <a16:creationId xmlns:a16="http://schemas.microsoft.com/office/drawing/2014/main" id="{8E5CD6F1-6216-9F1C-9435-B32285B9565E}"/>
              </a:ext>
            </a:extLst>
          </p:cNvPr>
          <p:cNvSpPr txBox="1"/>
          <p:nvPr/>
        </p:nvSpPr>
        <p:spPr>
          <a:xfrm>
            <a:off x="4413102" y="3680907"/>
            <a:ext cx="616688" cy="300082"/>
          </a:xfrm>
          <a:prstGeom prst="rect">
            <a:avLst/>
          </a:prstGeom>
          <a:noFill/>
        </p:spPr>
        <p:txBody>
          <a:bodyPr wrap="square" rtlCol="0">
            <a:spAutoFit/>
          </a:bodyPr>
          <a:lstStyle/>
          <a:p>
            <a:r>
              <a:rPr lang="de-DE" sz="1350" dirty="0">
                <a:solidFill>
                  <a:schemeClr val="tx2"/>
                </a:solidFill>
                <a:latin typeface="Avenir Next LT Pro" panose="020B0504020202020204" pitchFamily="34" charset="77"/>
              </a:rPr>
              <a:t>und</a:t>
            </a:r>
          </a:p>
        </p:txBody>
      </p:sp>
      <p:pic>
        <p:nvPicPr>
          <p:cNvPr id="16" name="Grafik 15">
            <a:extLst>
              <a:ext uri="{FF2B5EF4-FFF2-40B4-BE49-F238E27FC236}">
                <a16:creationId xmlns:a16="http://schemas.microsoft.com/office/drawing/2014/main" id="{DFF7685A-3FA3-D026-7731-31F4FC02DF5C}"/>
              </a:ext>
            </a:extLst>
          </p:cNvPr>
          <p:cNvPicPr>
            <a:picLocks noChangeAspect="1"/>
          </p:cNvPicPr>
          <p:nvPr/>
        </p:nvPicPr>
        <p:blipFill>
          <a:blip r:embed="rId2"/>
          <a:stretch>
            <a:fillRect/>
          </a:stretch>
        </p:blipFill>
        <p:spPr>
          <a:xfrm>
            <a:off x="550262" y="4466528"/>
            <a:ext cx="1193800" cy="876300"/>
          </a:xfrm>
          <a:prstGeom prst="rect">
            <a:avLst/>
          </a:prstGeom>
        </p:spPr>
      </p:pic>
      <p:pic>
        <p:nvPicPr>
          <p:cNvPr id="17" name="Grafik 16">
            <a:extLst>
              <a:ext uri="{FF2B5EF4-FFF2-40B4-BE49-F238E27FC236}">
                <a16:creationId xmlns:a16="http://schemas.microsoft.com/office/drawing/2014/main" id="{3D526C5D-4398-9D96-3A8A-E7F6DDEE5E40}"/>
              </a:ext>
            </a:extLst>
          </p:cNvPr>
          <p:cNvPicPr>
            <a:picLocks noChangeAspect="1"/>
          </p:cNvPicPr>
          <p:nvPr/>
        </p:nvPicPr>
        <p:blipFill>
          <a:blip r:embed="rId7"/>
          <a:stretch>
            <a:fillRect/>
          </a:stretch>
        </p:blipFill>
        <p:spPr>
          <a:xfrm>
            <a:off x="1760594" y="4841178"/>
            <a:ext cx="889000" cy="127000"/>
          </a:xfrm>
          <a:prstGeom prst="rect">
            <a:avLst/>
          </a:prstGeom>
        </p:spPr>
      </p:pic>
      <p:pic>
        <p:nvPicPr>
          <p:cNvPr id="18" name="Grafik 17">
            <a:extLst>
              <a:ext uri="{FF2B5EF4-FFF2-40B4-BE49-F238E27FC236}">
                <a16:creationId xmlns:a16="http://schemas.microsoft.com/office/drawing/2014/main" id="{EF8D313C-4ADF-6722-8625-F402B5278152}"/>
              </a:ext>
            </a:extLst>
          </p:cNvPr>
          <p:cNvPicPr>
            <a:picLocks noChangeAspect="1"/>
          </p:cNvPicPr>
          <p:nvPr/>
        </p:nvPicPr>
        <p:blipFill>
          <a:blip r:embed="rId7"/>
          <a:stretch>
            <a:fillRect/>
          </a:stretch>
        </p:blipFill>
        <p:spPr>
          <a:xfrm>
            <a:off x="4262918" y="4841178"/>
            <a:ext cx="889000" cy="127000"/>
          </a:xfrm>
          <a:prstGeom prst="rect">
            <a:avLst/>
          </a:prstGeom>
        </p:spPr>
      </p:pic>
      <p:pic>
        <p:nvPicPr>
          <p:cNvPr id="19" name="Grafik 18">
            <a:extLst>
              <a:ext uri="{FF2B5EF4-FFF2-40B4-BE49-F238E27FC236}">
                <a16:creationId xmlns:a16="http://schemas.microsoft.com/office/drawing/2014/main" id="{A7BD9B29-55A7-8365-7CEF-EEDCE2D83EA1}"/>
              </a:ext>
            </a:extLst>
          </p:cNvPr>
          <p:cNvPicPr>
            <a:picLocks noChangeAspect="1"/>
          </p:cNvPicPr>
          <p:nvPr/>
        </p:nvPicPr>
        <p:blipFill>
          <a:blip r:embed="rId3"/>
          <a:stretch>
            <a:fillRect/>
          </a:stretch>
        </p:blipFill>
        <p:spPr>
          <a:xfrm>
            <a:off x="8289566" y="4466528"/>
            <a:ext cx="1244600" cy="952500"/>
          </a:xfrm>
          <a:prstGeom prst="rect">
            <a:avLst/>
          </a:prstGeom>
        </p:spPr>
      </p:pic>
      <p:pic>
        <p:nvPicPr>
          <p:cNvPr id="22" name="Grafik 21">
            <a:extLst>
              <a:ext uri="{FF2B5EF4-FFF2-40B4-BE49-F238E27FC236}">
                <a16:creationId xmlns:a16="http://schemas.microsoft.com/office/drawing/2014/main" id="{E8FA2DAB-878E-658F-0EF2-26BB2B6EB0E5}"/>
              </a:ext>
            </a:extLst>
          </p:cNvPr>
          <p:cNvPicPr>
            <a:picLocks noChangeAspect="1"/>
          </p:cNvPicPr>
          <p:nvPr/>
        </p:nvPicPr>
        <p:blipFill>
          <a:blip r:embed="rId7"/>
          <a:stretch>
            <a:fillRect/>
          </a:stretch>
        </p:blipFill>
        <p:spPr>
          <a:xfrm>
            <a:off x="7019262" y="4841178"/>
            <a:ext cx="889000" cy="127000"/>
          </a:xfrm>
          <a:prstGeom prst="rect">
            <a:avLst/>
          </a:prstGeom>
        </p:spPr>
      </p:pic>
      <p:sp>
        <p:nvSpPr>
          <p:cNvPr id="23" name="Textfeld 22">
            <a:extLst>
              <a:ext uri="{FF2B5EF4-FFF2-40B4-BE49-F238E27FC236}">
                <a16:creationId xmlns:a16="http://schemas.microsoft.com/office/drawing/2014/main" id="{685B382B-985A-E637-DE96-A5ACDC2BDF8D}"/>
              </a:ext>
            </a:extLst>
          </p:cNvPr>
          <p:cNvSpPr txBox="1"/>
          <p:nvPr/>
        </p:nvSpPr>
        <p:spPr>
          <a:xfrm>
            <a:off x="6538815" y="3676550"/>
            <a:ext cx="5097467" cy="300082"/>
          </a:xfrm>
          <a:prstGeom prst="rect">
            <a:avLst/>
          </a:prstGeom>
          <a:noFill/>
        </p:spPr>
        <p:txBody>
          <a:bodyPr wrap="square" rtlCol="0">
            <a:spAutoFit/>
          </a:bodyPr>
          <a:lstStyle/>
          <a:p>
            <a:pPr algn="ctr"/>
            <a:r>
              <a:rPr lang="de-DE" sz="1350" dirty="0">
                <a:solidFill>
                  <a:schemeClr val="accent6"/>
                </a:solidFill>
                <a:latin typeface="Avenir Next LT Pro" panose="020B0504020202020204" pitchFamily="34" charset="77"/>
              </a:rPr>
              <a:t>Nitrierung von Phenol ergibt das ortho- und das para-Produkt</a:t>
            </a:r>
          </a:p>
        </p:txBody>
      </p:sp>
      <p:sp>
        <p:nvSpPr>
          <p:cNvPr id="24" name="Textfeld 23">
            <a:extLst>
              <a:ext uri="{FF2B5EF4-FFF2-40B4-BE49-F238E27FC236}">
                <a16:creationId xmlns:a16="http://schemas.microsoft.com/office/drawing/2014/main" id="{43AE366E-8BBB-00B6-CD35-687711B004E0}"/>
              </a:ext>
            </a:extLst>
          </p:cNvPr>
          <p:cNvSpPr txBox="1"/>
          <p:nvPr/>
        </p:nvSpPr>
        <p:spPr>
          <a:xfrm>
            <a:off x="550261" y="5540258"/>
            <a:ext cx="3757559" cy="300082"/>
          </a:xfrm>
          <a:prstGeom prst="rect">
            <a:avLst/>
          </a:prstGeom>
          <a:noFill/>
        </p:spPr>
        <p:txBody>
          <a:bodyPr wrap="square" rtlCol="0">
            <a:spAutoFit/>
          </a:bodyPr>
          <a:lstStyle/>
          <a:p>
            <a:pPr algn="ctr"/>
            <a:r>
              <a:rPr lang="de-DE" sz="1350" dirty="0">
                <a:solidFill>
                  <a:schemeClr val="accent6"/>
                </a:solidFill>
                <a:latin typeface="Avenir Next LT Pro" panose="020B0504020202020204" pitchFamily="34" charset="77"/>
              </a:rPr>
              <a:t>Die Sulfonierung schützt die p-</a:t>
            </a:r>
            <a:r>
              <a:rPr lang="de-DE" sz="1350" dirty="0" err="1">
                <a:solidFill>
                  <a:schemeClr val="accent6"/>
                </a:solidFill>
                <a:latin typeface="Avenir Next LT Pro" panose="020B0504020202020204" pitchFamily="34" charset="77"/>
              </a:rPr>
              <a:t>Positon</a:t>
            </a:r>
            <a:endParaRPr lang="de-DE" sz="1350" dirty="0">
              <a:solidFill>
                <a:schemeClr val="accent6"/>
              </a:solidFill>
              <a:latin typeface="Avenir Next LT Pro" panose="020B0504020202020204" pitchFamily="34" charset="77"/>
            </a:endParaRPr>
          </a:p>
        </p:txBody>
      </p:sp>
      <p:sp>
        <p:nvSpPr>
          <p:cNvPr id="25" name="Textfeld 24">
            <a:extLst>
              <a:ext uri="{FF2B5EF4-FFF2-40B4-BE49-F238E27FC236}">
                <a16:creationId xmlns:a16="http://schemas.microsoft.com/office/drawing/2014/main" id="{E26CAAB6-C7B5-E472-35B7-58B1E7B4E704}"/>
              </a:ext>
            </a:extLst>
          </p:cNvPr>
          <p:cNvSpPr txBox="1"/>
          <p:nvPr/>
        </p:nvSpPr>
        <p:spPr>
          <a:xfrm>
            <a:off x="4268626" y="5539054"/>
            <a:ext cx="3423683" cy="300082"/>
          </a:xfrm>
          <a:prstGeom prst="rect">
            <a:avLst/>
          </a:prstGeom>
          <a:noFill/>
        </p:spPr>
        <p:txBody>
          <a:bodyPr wrap="square" rtlCol="0">
            <a:spAutoFit/>
          </a:bodyPr>
          <a:lstStyle/>
          <a:p>
            <a:pPr algn="ctr"/>
            <a:r>
              <a:rPr lang="de-DE" sz="1350" dirty="0">
                <a:solidFill>
                  <a:schemeClr val="accent6"/>
                </a:solidFill>
                <a:latin typeface="Avenir Next LT Pro" panose="020B0504020202020204" pitchFamily="34" charset="77"/>
              </a:rPr>
              <a:t>Es kann nur in o-Stellung nitriert werden</a:t>
            </a:r>
          </a:p>
        </p:txBody>
      </p:sp>
      <p:sp>
        <p:nvSpPr>
          <p:cNvPr id="26" name="Textfeld 25">
            <a:extLst>
              <a:ext uri="{FF2B5EF4-FFF2-40B4-BE49-F238E27FC236}">
                <a16:creationId xmlns:a16="http://schemas.microsoft.com/office/drawing/2014/main" id="{9A8FD3D2-F214-71AE-C4AA-84970D4E61A6}"/>
              </a:ext>
            </a:extLst>
          </p:cNvPr>
          <p:cNvSpPr txBox="1"/>
          <p:nvPr/>
        </p:nvSpPr>
        <p:spPr>
          <a:xfrm>
            <a:off x="7532958" y="5435179"/>
            <a:ext cx="3423684" cy="507831"/>
          </a:xfrm>
          <a:prstGeom prst="rect">
            <a:avLst/>
          </a:prstGeom>
          <a:noFill/>
        </p:spPr>
        <p:txBody>
          <a:bodyPr wrap="square" rtlCol="0">
            <a:spAutoFit/>
          </a:bodyPr>
          <a:lstStyle/>
          <a:p>
            <a:pPr algn="ctr"/>
            <a:r>
              <a:rPr lang="de-DE" sz="1350" dirty="0">
                <a:solidFill>
                  <a:schemeClr val="accent6"/>
                </a:solidFill>
                <a:latin typeface="Avenir Next LT Pro" panose="020B0504020202020204" pitchFamily="34" charset="77"/>
              </a:rPr>
              <a:t>Zuletzt kann die Sulfonsäure einfach</a:t>
            </a:r>
          </a:p>
          <a:p>
            <a:pPr algn="ctr"/>
            <a:r>
              <a:rPr lang="de-DE" sz="1350" dirty="0">
                <a:solidFill>
                  <a:schemeClr val="accent6"/>
                </a:solidFill>
                <a:latin typeface="Avenir Next LT Pro" panose="020B0504020202020204" pitchFamily="34" charset="77"/>
              </a:rPr>
              <a:t>abgespalten werden</a:t>
            </a:r>
          </a:p>
        </p:txBody>
      </p:sp>
    </p:spTree>
    <p:extLst>
      <p:ext uri="{BB962C8B-B14F-4D97-AF65-F5344CB8AC3E}">
        <p14:creationId xmlns:p14="http://schemas.microsoft.com/office/powerpoint/2010/main" val="4216443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02A74-68F1-F990-35C9-DF969E986F59}"/>
              </a:ext>
            </a:extLst>
          </p:cNvPr>
          <p:cNvSpPr>
            <a:spLocks noGrp="1"/>
          </p:cNvSpPr>
          <p:nvPr>
            <p:ph type="title"/>
          </p:nvPr>
        </p:nvSpPr>
        <p:spPr/>
        <p:txBody>
          <a:bodyPr/>
          <a:lstStyle/>
          <a:p>
            <a:r>
              <a:rPr lang="de-DE" dirty="0"/>
              <a:t>Ionen und Isotope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897F8174-755C-70F2-6425-CA3EC03B7F5A}"/>
                  </a:ext>
                </a:extLst>
              </p:cNvPr>
              <p:cNvSpPr>
                <a:spLocks noGrp="1"/>
              </p:cNvSpPr>
              <p:nvPr>
                <p:ph type="body" sz="quarter" idx="13"/>
              </p:nvPr>
            </p:nvSpPr>
            <p:spPr/>
            <p:txBody>
              <a:bodyPr/>
              <a:lstStyle/>
              <a:p>
                <a:pPr>
                  <a:lnSpc>
                    <a:spcPct val="100000"/>
                  </a:lnSpc>
                </a:pPr>
                <a:r>
                  <a:rPr lang="de-DE" dirty="0"/>
                  <a:t>Das </a:t>
                </a:r>
                <a:r>
                  <a:rPr lang="de-DE" b="1" dirty="0"/>
                  <a:t>Element </a:t>
                </a:r>
                <a:r>
                  <a:rPr lang="de-DE" dirty="0"/>
                  <a:t>eines Atoms wird durch seine </a:t>
                </a:r>
                <a:r>
                  <a:rPr lang="de-DE" b="1" dirty="0"/>
                  <a:t>Protonenzahl</a:t>
                </a:r>
                <a:r>
                  <a:rPr lang="de-DE" dirty="0"/>
                  <a:t> bestimmt. Ändert man diese, erhält man ein anderes Element.</a:t>
                </a:r>
              </a:p>
              <a:p>
                <a:pPr>
                  <a:lnSpc>
                    <a:spcPct val="100000"/>
                  </a:lnSpc>
                </a:pPr>
                <a:r>
                  <a:rPr lang="de-DE" dirty="0"/>
                  <a:t>Ein Element hat in seinem Grundzustand </a:t>
                </a:r>
                <a:r>
                  <a:rPr lang="de-DE" b="1" dirty="0"/>
                  <a:t>gleich viele Protonen wie Elektronen </a:t>
                </a:r>
                <a:r>
                  <a:rPr lang="de-DE" dirty="0"/>
                  <a:t>und ist damit </a:t>
                </a:r>
                <a:r>
                  <a:rPr lang="de-DE" b="1" dirty="0"/>
                  <a:t>ungeladen</a:t>
                </a:r>
                <a:r>
                  <a:rPr lang="de-DE" dirty="0"/>
                  <a:t>.</a:t>
                </a:r>
              </a:p>
              <a:p>
                <a:pPr>
                  <a:lnSpc>
                    <a:spcPct val="100000"/>
                  </a:lnSpc>
                </a:pPr>
                <a:endParaRPr lang="de-DE" dirty="0"/>
              </a:p>
              <a:p>
                <a:pPr>
                  <a:lnSpc>
                    <a:spcPct val="100000"/>
                  </a:lnSpc>
                </a:pPr>
                <a:r>
                  <a:rPr lang="de-DE" dirty="0"/>
                  <a:t>Verändert man die Zahl der </a:t>
                </a:r>
                <a:r>
                  <a:rPr lang="de-DE" b="1" dirty="0"/>
                  <a:t>Elektronen</a:t>
                </a:r>
                <a:r>
                  <a:rPr lang="de-DE" dirty="0"/>
                  <a:t>, verändert man damit die </a:t>
                </a:r>
                <a:r>
                  <a:rPr lang="de-DE" b="1" dirty="0"/>
                  <a:t>Ladung des Atoms</a:t>
                </a:r>
                <a:r>
                  <a:rPr lang="de-DE" dirty="0"/>
                  <a:t>.</a:t>
                </a:r>
              </a:p>
              <a:p>
                <a:pPr>
                  <a:lnSpc>
                    <a:spcPct val="100000"/>
                  </a:lnSpc>
                </a:pPr>
                <a:r>
                  <a:rPr lang="de-DE" dirty="0"/>
                  <a:t>Nimmt man Elektronen (also negative Ladung) weg, bleibt ein Überschuss Protonen. Das Atom ist </a:t>
                </a:r>
                <a:r>
                  <a:rPr lang="de-DE" b="1" dirty="0"/>
                  <a:t>positiv geladen</a:t>
                </a:r>
                <a:r>
                  <a:rPr lang="de-DE" dirty="0"/>
                  <a:t>, man nennt es jetzt </a:t>
                </a:r>
                <a:r>
                  <a:rPr lang="de-DE" b="1" dirty="0"/>
                  <a:t>Kation</a:t>
                </a:r>
                <a:r>
                  <a:rPr lang="de-DE" dirty="0"/>
                  <a:t>.</a:t>
                </a:r>
              </a:p>
              <a:p>
                <a:pPr>
                  <a:lnSpc>
                    <a:spcPct val="100000"/>
                  </a:lnSpc>
                </a:pPr>
                <a:r>
                  <a:rPr lang="de-DE" dirty="0"/>
                  <a:t>Gibt man Elektronen hinzu, ist das Atom </a:t>
                </a:r>
                <a:r>
                  <a:rPr lang="de-DE" b="1" dirty="0"/>
                  <a:t>negativ geladen</a:t>
                </a:r>
                <a:r>
                  <a:rPr lang="de-DE" dirty="0"/>
                  <a:t> und man nennt es </a:t>
                </a:r>
                <a:r>
                  <a:rPr lang="de-DE" b="1" dirty="0"/>
                  <a:t>Anion</a:t>
                </a:r>
                <a:r>
                  <a:rPr lang="de-DE" dirty="0"/>
                  <a:t>.</a:t>
                </a:r>
              </a:p>
              <a:p>
                <a:pPr>
                  <a:lnSpc>
                    <a:spcPct val="100000"/>
                  </a:lnSpc>
                </a:pPr>
                <a:r>
                  <a:rPr lang="de-DE" dirty="0"/>
                  <a:t>Kationen und Anionen, also geladene Atome, werden gesammelt als </a:t>
                </a:r>
                <a:r>
                  <a:rPr lang="de-DE" b="1" dirty="0"/>
                  <a:t>Ionen </a:t>
                </a:r>
                <a:r>
                  <a:rPr lang="de-DE" dirty="0"/>
                  <a:t>bezeichnet.</a:t>
                </a:r>
              </a:p>
              <a:p>
                <a:pPr>
                  <a:lnSpc>
                    <a:spcPct val="100000"/>
                  </a:lnSpc>
                </a:pPr>
                <a:r>
                  <a:rPr lang="de-DE" dirty="0"/>
                  <a:t>Ionen können nicht einfach frei existieren, sie </a:t>
                </a:r>
                <a:r>
                  <a:rPr lang="de-DE" b="1" dirty="0"/>
                  <a:t>müssen</a:t>
                </a:r>
                <a:r>
                  <a:rPr lang="de-DE" dirty="0"/>
                  <a:t> </a:t>
                </a:r>
                <a:r>
                  <a:rPr lang="de-DE" b="1" dirty="0"/>
                  <a:t>stabilisiert</a:t>
                </a:r>
                <a:r>
                  <a:rPr lang="de-DE" dirty="0"/>
                  <a:t> werden. Das geschieht in Lösungsmitteln, die </a:t>
                </a:r>
                <a:r>
                  <a:rPr lang="de-DE" b="1" dirty="0"/>
                  <a:t>Wasserstoffbrücken</a:t>
                </a:r>
                <a:r>
                  <a:rPr lang="de-DE" dirty="0"/>
                  <a:t> bilden können. Es bilden sich Hydrathüllen:</a:t>
                </a:r>
              </a:p>
              <a:p>
                <a:pPr marL="0" indent="0">
                  <a:lnSpc>
                    <a:spcPct val="100000"/>
                  </a:lnSpc>
                  <a:buNone/>
                </a:pPr>
                <a:endParaRPr lang="de-DE" dirty="0"/>
              </a:p>
              <a:p>
                <a:pPr marL="0" indent="0">
                  <a:lnSpc>
                    <a:spcPct val="100000"/>
                  </a:lnSpc>
                  <a:buNone/>
                </a:pPr>
                <a:endParaRPr lang="de-DE" dirty="0"/>
              </a:p>
              <a:p>
                <a:pPr marL="0" indent="0">
                  <a:lnSpc>
                    <a:spcPct val="100000"/>
                  </a:lnSpc>
                  <a:buNone/>
                </a:pPr>
                <a:endParaRPr lang="de-DE" dirty="0"/>
              </a:p>
              <a:p>
                <a:pPr marL="0" indent="0">
                  <a:lnSpc>
                    <a:spcPct val="100000"/>
                  </a:lnSpc>
                  <a:buNone/>
                </a:pPr>
                <a:endParaRPr lang="de-DE" dirty="0"/>
              </a:p>
              <a:p>
                <a:r>
                  <a:rPr lang="de-DE" b="1" dirty="0"/>
                  <a:t>Auch Moleküle können Ionen sein.</a:t>
                </a:r>
                <a:endParaRPr lang="de-DE" dirty="0"/>
              </a:p>
              <a:p>
                <a:pPr>
                  <a:lnSpc>
                    <a:spcPct val="100000"/>
                  </a:lnSpc>
                </a:pPr>
                <a:r>
                  <a:rPr lang="de-DE" dirty="0"/>
                  <a:t>Ein Atomkern kann neben Protonen und Elektronen auch </a:t>
                </a:r>
                <a:r>
                  <a:rPr lang="de-DE" b="1" dirty="0"/>
                  <a:t>Neutronen</a:t>
                </a:r>
                <a:r>
                  <a:rPr lang="de-DE" dirty="0"/>
                  <a:t> besitzen. Die Anzahl der der Neutronen in einem Atom folgt keiner strengen Regel. Verändert man die Zahl der Neutronen in einem Atom, verändert man dessen </a:t>
                </a:r>
                <a:r>
                  <a:rPr lang="de-DE" b="1" dirty="0"/>
                  <a:t>Masse</a:t>
                </a:r>
                <a:r>
                  <a:rPr lang="de-DE" dirty="0"/>
                  <a:t>. Atome des </a:t>
                </a:r>
                <a:r>
                  <a:rPr lang="de-DE" b="1" dirty="0"/>
                  <a:t>selben Elements mit unterschiedlicher Masse </a:t>
                </a:r>
                <a:r>
                  <a:rPr lang="de-DE" dirty="0"/>
                  <a:t>nennt man </a:t>
                </a:r>
                <a:r>
                  <a:rPr lang="de-DE" b="1" dirty="0"/>
                  <a:t>Isotope</a:t>
                </a:r>
                <a:r>
                  <a:rPr lang="de-DE" dirty="0"/>
                  <a:t>. Nicht jedes Isotop ist Stabil (</a:t>
                </a:r>
                <a14:m>
                  <m:oMath xmlns:m="http://schemas.openxmlformats.org/officeDocument/2006/math">
                    <m:r>
                      <a:rPr lang="de-DE" b="0" i="1" smtClean="0">
                        <a:latin typeface="Cambria Math" panose="02040503050406030204" pitchFamily="18" charset="0"/>
                      </a:rPr>
                      <m:t>→</m:t>
                    </m:r>
                  </m:oMath>
                </a14:m>
                <a:r>
                  <a:rPr lang="de-DE" dirty="0"/>
                  <a:t> Radioaktivität) und nicht jedes (stabile) Isotop kommt in der Natur gleich häufig vor.</a:t>
                </a:r>
              </a:p>
              <a:p>
                <a:pPr marL="0" indent="0">
                  <a:lnSpc>
                    <a:spcPct val="100000"/>
                  </a:lnSpc>
                  <a:buNone/>
                </a:pPr>
                <a:endParaRPr lang="de-DE" dirty="0">
                  <a:sym typeface="Wingdings" pitchFamily="2" charset="2"/>
                </a:endParaRPr>
              </a:p>
              <a:p>
                <a:pPr marL="1068388" lvl="2" indent="-219075">
                  <a:lnSpc>
                    <a:spcPct val="100000"/>
                  </a:lnSpc>
                  <a:buFont typeface="Wingdings" pitchFamily="2" charset="2"/>
                  <a:buChar char="à"/>
                </a:pPr>
                <a:r>
                  <a:rPr lang="de-DE" dirty="0">
                    <a:sym typeface="Wingdings" pitchFamily="2" charset="2"/>
                  </a:rPr>
                  <a:t>Die im Periodensystem ablesbare Atommasse ist der gewichtete Mittelwert der natürlich vorkommenden Isotope. Beispiel Chlor: 75% des natürlichen Chlorvorkommens ist </a:t>
                </a:r>
                <a:r>
                  <a:rPr lang="de-DE" baseline="30000" dirty="0">
                    <a:sym typeface="Wingdings" pitchFamily="2" charset="2"/>
                  </a:rPr>
                  <a:t>35</a:t>
                </a:r>
                <a:r>
                  <a:rPr lang="de-DE" dirty="0">
                    <a:sym typeface="Wingdings" pitchFamily="2" charset="2"/>
                  </a:rPr>
                  <a:t>Cl, der Rest ist </a:t>
                </a:r>
                <a:r>
                  <a:rPr lang="de-DE" baseline="30000" dirty="0">
                    <a:sym typeface="Wingdings" pitchFamily="2" charset="2"/>
                  </a:rPr>
                  <a:t>37</a:t>
                </a:r>
                <a:r>
                  <a:rPr lang="de-DE" dirty="0">
                    <a:sym typeface="Wingdings" pitchFamily="2" charset="2"/>
                  </a:rPr>
                  <a:t>Cl. Rechnung: </a:t>
                </a:r>
                <a14:m>
                  <m:oMath xmlns:m="http://schemas.openxmlformats.org/officeDocument/2006/math">
                    <m:r>
                      <a:rPr lang="de-DE" b="0" i="1" smtClean="0">
                        <a:latin typeface="Cambria Math" panose="02040503050406030204" pitchFamily="18" charset="0"/>
                        <a:sym typeface="Wingdings" pitchFamily="2" charset="2"/>
                      </a:rPr>
                      <m:t>0,75∙35 </m:t>
                    </m:r>
                    <m:r>
                      <a:rPr lang="de-DE" b="0" i="1" smtClean="0">
                        <a:latin typeface="Cambria Math" panose="02040503050406030204" pitchFamily="18" charset="0"/>
                        <a:sym typeface="Wingdings" pitchFamily="2" charset="2"/>
                      </a:rPr>
                      <m:t>𝑢</m:t>
                    </m:r>
                    <m:r>
                      <a:rPr lang="de-DE" b="0" i="1" smtClean="0">
                        <a:latin typeface="Cambria Math" panose="02040503050406030204" pitchFamily="18" charset="0"/>
                        <a:sym typeface="Wingdings" pitchFamily="2" charset="2"/>
                      </a:rPr>
                      <m:t>+0,25∙37 </m:t>
                    </m:r>
                    <m:r>
                      <a:rPr lang="de-DE" b="0" i="1" smtClean="0">
                        <a:latin typeface="Cambria Math" panose="02040503050406030204" pitchFamily="18" charset="0"/>
                        <a:sym typeface="Wingdings" pitchFamily="2" charset="2"/>
                      </a:rPr>
                      <m:t>𝑢</m:t>
                    </m:r>
                    <m:r>
                      <a:rPr lang="de-DE" b="0" i="1" smtClean="0">
                        <a:latin typeface="Cambria Math" panose="02040503050406030204" pitchFamily="18" charset="0"/>
                        <a:sym typeface="Wingdings" pitchFamily="2" charset="2"/>
                      </a:rPr>
                      <m:t>=35,5 </m:t>
                    </m:r>
                    <m:r>
                      <a:rPr lang="de-DE" b="0" i="1" smtClean="0">
                        <a:latin typeface="Cambria Math" panose="02040503050406030204" pitchFamily="18" charset="0"/>
                        <a:sym typeface="Wingdings" pitchFamily="2" charset="2"/>
                      </a:rPr>
                      <m:t>𝑢</m:t>
                    </m:r>
                  </m:oMath>
                </a14:m>
                <a:r>
                  <a:rPr lang="de-DE" dirty="0">
                    <a:sym typeface="Wingdings" pitchFamily="2" charset="2"/>
                  </a:rPr>
                  <a:t>.</a:t>
                </a:r>
              </a:p>
            </p:txBody>
          </p:sp>
        </mc:Choice>
        <mc:Fallback xmlns="">
          <p:sp>
            <p:nvSpPr>
              <p:cNvPr id="3" name="Inhaltsplatzhalter 2">
                <a:extLst>
                  <a:ext uri="{FF2B5EF4-FFF2-40B4-BE49-F238E27FC236}">
                    <a16:creationId xmlns:a16="http://schemas.microsoft.com/office/drawing/2014/main" id="{897F8174-755C-70F2-6425-CA3EC03B7F5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1120"/>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D16C7518-215F-4FE4-9938-1B0D15638C1B}"/>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61CBF5C3-370A-ACE0-3846-DBFEECA01A9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5B85C2D5-312D-043A-FD4F-A0C2BA48D168}"/>
              </a:ext>
            </a:extLst>
          </p:cNvPr>
          <p:cNvSpPr>
            <a:spLocks noGrp="1"/>
          </p:cNvSpPr>
          <p:nvPr>
            <p:ph type="sldNum" sz="quarter" idx="16"/>
          </p:nvPr>
        </p:nvSpPr>
        <p:spPr/>
        <p:txBody>
          <a:bodyPr/>
          <a:lstStyle/>
          <a:p>
            <a:fld id="{6FBDD224-CFE5-420E-A51B-C49F1872CE04}" type="slidenum">
              <a:rPr lang="de-DE" altLang="de-DE" smtClean="0"/>
              <a:pPr/>
              <a:t>15</a:t>
            </a:fld>
            <a:endParaRPr lang="de-DE" altLang="de-DE"/>
          </a:p>
        </p:txBody>
      </p:sp>
      <p:pic>
        <p:nvPicPr>
          <p:cNvPr id="2050" name="Picture 2">
            <a:extLst>
              <a:ext uri="{FF2B5EF4-FFF2-40B4-BE49-F238E27FC236}">
                <a16:creationId xmlns:a16="http://schemas.microsoft.com/office/drawing/2014/main" id="{58F2B8D5-D407-96D1-9E73-CDDBE3CF4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500" y="3001439"/>
            <a:ext cx="1296144" cy="1296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30DB0F3-5840-9AD0-E910-4EC4458C67A0}"/>
              </a:ext>
            </a:extLst>
          </p:cNvPr>
          <p:cNvSpPr txBox="1"/>
          <p:nvPr/>
        </p:nvSpPr>
        <p:spPr>
          <a:xfrm>
            <a:off x="4642191" y="3966529"/>
            <a:ext cx="2016224" cy="307777"/>
          </a:xfrm>
          <a:prstGeom prst="rect">
            <a:avLst/>
          </a:prstGeom>
          <a:noFill/>
        </p:spPr>
        <p:txBody>
          <a:bodyPr wrap="square" rtlCol="0">
            <a:spAutoFit/>
          </a:bodyPr>
          <a:lstStyle/>
          <a:p>
            <a:pPr algn="r"/>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wiki</a:t>
            </a:r>
            <a:r>
              <a:rPr lang="de-DE" sz="700" dirty="0">
                <a:solidFill>
                  <a:schemeClr val="bg1">
                    <a:lumMod val="50000"/>
                  </a:schemeClr>
                </a:solidFill>
                <a:latin typeface="Avenir Next LT Pro" panose="020B0504020202020204" pitchFamily="34" charset="77"/>
              </a:rPr>
              <a:t>/File:Na%2BH2O.svg#/</a:t>
            </a:r>
            <a:r>
              <a:rPr lang="de-DE" sz="700" dirty="0" err="1">
                <a:solidFill>
                  <a:schemeClr val="bg1">
                    <a:lumMod val="50000"/>
                  </a:schemeClr>
                </a:solidFill>
                <a:latin typeface="Avenir Next LT Pro" panose="020B0504020202020204" pitchFamily="34" charset="77"/>
              </a:rPr>
              <a:t>media</a:t>
            </a:r>
            <a:r>
              <a:rPr lang="de-DE" sz="700" dirty="0">
                <a:solidFill>
                  <a:schemeClr val="bg1">
                    <a:lumMod val="50000"/>
                  </a:schemeClr>
                </a:solidFill>
                <a:latin typeface="Avenir Next LT Pro" panose="020B0504020202020204" pitchFamily="34" charset="77"/>
              </a:rPr>
              <a:t>/Datei:Na+H2O.svg</a:t>
            </a:r>
          </a:p>
        </p:txBody>
      </p:sp>
    </p:spTree>
    <p:extLst>
      <p:ext uri="{BB962C8B-B14F-4D97-AF65-F5344CB8AC3E}">
        <p14:creationId xmlns:p14="http://schemas.microsoft.com/office/powerpoint/2010/main" val="196337168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AB0CD-6057-3F4A-AF81-CB7AB9F32057}"/>
              </a:ext>
            </a:extLst>
          </p:cNvPr>
          <p:cNvSpPr>
            <a:spLocks noGrp="1"/>
          </p:cNvSpPr>
          <p:nvPr>
            <p:ph type="title"/>
          </p:nvPr>
        </p:nvSpPr>
        <p:spPr/>
        <p:txBody>
          <a:bodyPr/>
          <a:lstStyle/>
          <a:p>
            <a:r>
              <a:rPr lang="de-DE" dirty="0" err="1"/>
              <a:t>Nucleophile</a:t>
            </a:r>
            <a:r>
              <a:rPr lang="de-DE" dirty="0"/>
              <a:t> aromatische Substitution (</a:t>
            </a:r>
            <a:r>
              <a:rPr lang="de-DE" dirty="0" err="1"/>
              <a:t>S</a:t>
            </a:r>
            <a:r>
              <a:rPr lang="de-DE" baseline="-25000" dirty="0" err="1"/>
              <a:t>N</a:t>
            </a:r>
            <a:r>
              <a:rPr lang="de-DE" dirty="0" err="1"/>
              <a:t>Ar</a:t>
            </a:r>
            <a:r>
              <a:rPr lang="de-DE" dirty="0"/>
              <a:t>)</a:t>
            </a:r>
          </a:p>
        </p:txBody>
      </p:sp>
      <p:sp>
        <p:nvSpPr>
          <p:cNvPr id="3" name="Inhaltsplatzhalter 2">
            <a:extLst>
              <a:ext uri="{FF2B5EF4-FFF2-40B4-BE49-F238E27FC236}">
                <a16:creationId xmlns:a16="http://schemas.microsoft.com/office/drawing/2014/main" id="{248448BC-B486-4042-99FE-FA6CA8C932BA}"/>
              </a:ext>
            </a:extLst>
          </p:cNvPr>
          <p:cNvSpPr>
            <a:spLocks noGrp="1"/>
          </p:cNvSpPr>
          <p:nvPr>
            <p:ph type="body" sz="quarter" idx="13"/>
          </p:nvPr>
        </p:nvSpPr>
        <p:spPr/>
        <p:txBody>
          <a:bodyPr/>
          <a:lstStyle/>
          <a:p>
            <a:r>
              <a:rPr lang="de-DE" dirty="0"/>
              <a:t>Wird die </a:t>
            </a:r>
            <a:r>
              <a:rPr lang="de-DE" b="1" dirty="0"/>
              <a:t>Elektronendichte</a:t>
            </a:r>
            <a:r>
              <a:rPr lang="de-DE" dirty="0"/>
              <a:t> stark aus dem Aromaten abgezogen (-M – Effekte), kann ein </a:t>
            </a:r>
            <a:r>
              <a:rPr lang="de-DE" b="1" dirty="0"/>
              <a:t>Elektronenmangelaromat</a:t>
            </a:r>
            <a:r>
              <a:rPr lang="de-DE" dirty="0"/>
              <a:t> entstehen. Dieser kann als </a:t>
            </a:r>
            <a:r>
              <a:rPr lang="de-DE" b="1" dirty="0"/>
              <a:t>Elektrophil </a:t>
            </a:r>
            <a:r>
              <a:rPr lang="de-DE" dirty="0"/>
              <a:t>reagieren.</a:t>
            </a:r>
          </a:p>
          <a:p>
            <a:r>
              <a:rPr lang="de-DE" dirty="0"/>
              <a:t>Es muss zur </a:t>
            </a:r>
            <a:r>
              <a:rPr lang="de-DE" b="1" dirty="0" err="1"/>
              <a:t>Rearomatisierung</a:t>
            </a:r>
            <a:r>
              <a:rPr lang="de-DE" b="1" dirty="0"/>
              <a:t> </a:t>
            </a:r>
            <a:r>
              <a:rPr lang="de-DE" dirty="0"/>
              <a:t>eine negative Ladung abgespalten werden. Da kein Hydrid abgespalten werden kann (zu instabil), muss eine </a:t>
            </a:r>
            <a:r>
              <a:rPr lang="de-DE" b="1" dirty="0"/>
              <a:t>Abgangsgruppe </a:t>
            </a:r>
            <a:r>
              <a:rPr lang="de-DE" dirty="0"/>
              <a:t>vorhanden sein.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Die Abgangsgruppe muss </a:t>
            </a:r>
            <a:r>
              <a:rPr lang="de-DE" b="1" dirty="0" err="1"/>
              <a:t>ortho</a:t>
            </a:r>
            <a:r>
              <a:rPr lang="de-DE" b="1" dirty="0"/>
              <a:t> </a:t>
            </a:r>
            <a:r>
              <a:rPr lang="de-DE" dirty="0"/>
              <a:t>oder </a:t>
            </a:r>
            <a:r>
              <a:rPr lang="de-DE" b="1" dirty="0" err="1"/>
              <a:t>para</a:t>
            </a:r>
            <a:r>
              <a:rPr lang="de-DE" b="1" dirty="0"/>
              <a:t> </a:t>
            </a:r>
            <a:r>
              <a:rPr lang="de-DE" dirty="0"/>
              <a:t>zu einer – M – Gruppe sein, dass die negative Ladung destabilisiert werden kann:</a:t>
            </a:r>
          </a:p>
          <a:p>
            <a:endParaRPr lang="de-DE" dirty="0"/>
          </a:p>
          <a:p>
            <a:endParaRPr lang="de-DE" dirty="0"/>
          </a:p>
        </p:txBody>
      </p:sp>
      <p:sp>
        <p:nvSpPr>
          <p:cNvPr id="13" name="Datumsplatzhalter 12">
            <a:extLst>
              <a:ext uri="{FF2B5EF4-FFF2-40B4-BE49-F238E27FC236}">
                <a16:creationId xmlns:a16="http://schemas.microsoft.com/office/drawing/2014/main" id="{B99934B4-CEEB-48A9-98AB-D62031066BC7}"/>
              </a:ext>
            </a:extLst>
          </p:cNvPr>
          <p:cNvSpPr>
            <a:spLocks noGrp="1"/>
          </p:cNvSpPr>
          <p:nvPr>
            <p:ph type="dt" sz="half" idx="14"/>
          </p:nvPr>
        </p:nvSpPr>
        <p:spPr/>
        <p:txBody>
          <a:bodyPr/>
          <a:lstStyle/>
          <a:p>
            <a:r>
              <a:rPr lang="de-DE"/>
              <a:t>WiSe 2023 / 2024</a:t>
            </a:r>
            <a:endParaRPr lang="de-DE" dirty="0"/>
          </a:p>
        </p:txBody>
      </p:sp>
      <p:sp>
        <p:nvSpPr>
          <p:cNvPr id="10" name="Fußzeilenplatzhalter 9">
            <a:extLst>
              <a:ext uri="{FF2B5EF4-FFF2-40B4-BE49-F238E27FC236}">
                <a16:creationId xmlns:a16="http://schemas.microsoft.com/office/drawing/2014/main" id="{E2275B61-2E3A-E163-A9E9-FCBCBF2F0FB4}"/>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00D7AAC2-3EA7-DD8A-EBC8-D59F0D5F0BAB}"/>
              </a:ext>
            </a:extLst>
          </p:cNvPr>
          <p:cNvSpPr>
            <a:spLocks noGrp="1"/>
          </p:cNvSpPr>
          <p:nvPr>
            <p:ph type="sldNum" sz="quarter" idx="16"/>
          </p:nvPr>
        </p:nvSpPr>
        <p:spPr/>
        <p:txBody>
          <a:bodyPr/>
          <a:lstStyle/>
          <a:p>
            <a:fld id="{6FBDD224-CFE5-420E-A51B-C49F1872CE04}" type="slidenum">
              <a:rPr lang="de-DE" altLang="de-DE" smtClean="0"/>
              <a:pPr/>
              <a:t>159</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19D114D3-9598-4649-B237-BD64BB5A1338}"/>
              </a:ext>
            </a:extLst>
          </p:cNvPr>
          <p:cNvPicPr>
            <a:picLocks noChangeAspect="1"/>
          </p:cNvPicPr>
          <p:nvPr/>
        </p:nvPicPr>
        <p:blipFill>
          <a:blip r:embed="rId2"/>
          <a:stretch>
            <a:fillRect/>
          </a:stretch>
        </p:blipFill>
        <p:spPr>
          <a:xfrm>
            <a:off x="1791870" y="1904717"/>
            <a:ext cx="8635848" cy="1815816"/>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1F6CB3C7-74E7-EA45-9495-46FCC3E0C2EA}"/>
              </a:ext>
            </a:extLst>
          </p:cNvPr>
          <p:cNvPicPr>
            <a:picLocks noChangeAspect="1"/>
          </p:cNvPicPr>
          <p:nvPr/>
        </p:nvPicPr>
        <p:blipFill>
          <a:blip r:embed="rId3"/>
          <a:stretch>
            <a:fillRect/>
          </a:stretch>
        </p:blipFill>
        <p:spPr>
          <a:xfrm>
            <a:off x="1503905" y="4469111"/>
            <a:ext cx="8296837" cy="2169942"/>
          </a:xfrm>
          <a:prstGeom prst="rect">
            <a:avLst/>
          </a:prstGeom>
        </p:spPr>
      </p:pic>
      <p:pic>
        <p:nvPicPr>
          <p:cNvPr id="11" name="Grafik 10">
            <a:extLst>
              <a:ext uri="{FF2B5EF4-FFF2-40B4-BE49-F238E27FC236}">
                <a16:creationId xmlns:a16="http://schemas.microsoft.com/office/drawing/2014/main" id="{823F6C58-8705-0F4C-9A75-7E9AEA87B374}"/>
              </a:ext>
            </a:extLst>
          </p:cNvPr>
          <p:cNvPicPr>
            <a:picLocks noChangeAspect="1"/>
          </p:cNvPicPr>
          <p:nvPr/>
        </p:nvPicPr>
        <p:blipFill>
          <a:blip r:embed="rId4"/>
          <a:stretch>
            <a:fillRect/>
          </a:stretch>
        </p:blipFill>
        <p:spPr>
          <a:xfrm>
            <a:off x="10007451" y="5142677"/>
            <a:ext cx="774700" cy="139700"/>
          </a:xfrm>
          <a:prstGeom prst="rect">
            <a:avLst/>
          </a:prstGeom>
        </p:spPr>
      </p:pic>
      <p:sp>
        <p:nvSpPr>
          <p:cNvPr id="5" name="Rechteck 4">
            <a:extLst>
              <a:ext uri="{FF2B5EF4-FFF2-40B4-BE49-F238E27FC236}">
                <a16:creationId xmlns:a16="http://schemas.microsoft.com/office/drawing/2014/main" id="{CE500FAD-6F22-DEDB-09C6-64E729829D6F}"/>
              </a:ext>
            </a:extLst>
          </p:cNvPr>
          <p:cNvSpPr/>
          <p:nvPr/>
        </p:nvSpPr>
        <p:spPr>
          <a:xfrm>
            <a:off x="3215680" y="4581128"/>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70A6F27-3022-23A1-6899-A2F6166A5B62}"/>
              </a:ext>
            </a:extLst>
          </p:cNvPr>
          <p:cNvSpPr/>
          <p:nvPr/>
        </p:nvSpPr>
        <p:spPr>
          <a:xfrm>
            <a:off x="8616280" y="4541151"/>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98378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4CA63E-9C46-2648-AB56-73F55328B122}"/>
              </a:ext>
            </a:extLst>
          </p:cNvPr>
          <p:cNvSpPr>
            <a:spLocks noGrp="1"/>
          </p:cNvSpPr>
          <p:nvPr>
            <p:ph type="title"/>
          </p:nvPr>
        </p:nvSpPr>
        <p:spPr/>
        <p:txBody>
          <a:bodyPr/>
          <a:lstStyle/>
          <a:p>
            <a:r>
              <a:rPr lang="de-DE" dirty="0" err="1"/>
              <a:t>Elektrophile</a:t>
            </a:r>
            <a:r>
              <a:rPr lang="de-DE" dirty="0"/>
              <a:t> aromatische Zweitsubstitution</a:t>
            </a:r>
          </a:p>
        </p:txBody>
      </p:sp>
      <p:sp>
        <p:nvSpPr>
          <p:cNvPr id="3" name="Inhaltsplatzhalter 2">
            <a:extLst>
              <a:ext uri="{FF2B5EF4-FFF2-40B4-BE49-F238E27FC236}">
                <a16:creationId xmlns:a16="http://schemas.microsoft.com/office/drawing/2014/main" id="{A1BB5DD7-BAE0-1143-B75C-F109591C02DB}"/>
              </a:ext>
            </a:extLst>
          </p:cNvPr>
          <p:cNvSpPr>
            <a:spLocks noGrp="1"/>
          </p:cNvSpPr>
          <p:nvPr>
            <p:ph type="body" sz="quarter" idx="13"/>
          </p:nvPr>
        </p:nvSpPr>
        <p:spPr/>
        <p:txBody>
          <a:bodyPr/>
          <a:lstStyle/>
          <a:p>
            <a:r>
              <a:rPr lang="de-DE" dirty="0"/>
              <a:t>Sind an einem Aromaten bereits </a:t>
            </a:r>
            <a:r>
              <a:rPr lang="de-DE" b="1" dirty="0"/>
              <a:t>Substituenten</a:t>
            </a:r>
            <a:r>
              <a:rPr lang="de-DE" dirty="0"/>
              <a:t>, beeinflusst das die Fähigkeit zur </a:t>
            </a:r>
            <a:r>
              <a:rPr lang="de-DE" b="1" dirty="0"/>
              <a:t>Zweitsubstitution</a:t>
            </a:r>
            <a:r>
              <a:rPr lang="de-DE" dirty="0"/>
              <a:t>:</a:t>
            </a:r>
            <a:endParaRPr lang="de-DE" b="1" dirty="0"/>
          </a:p>
          <a:p>
            <a:pPr lvl="1"/>
            <a:r>
              <a:rPr lang="de-DE" dirty="0"/>
              <a:t>Substituenten mit </a:t>
            </a:r>
            <a:r>
              <a:rPr lang="de-DE" b="1" dirty="0"/>
              <a:t>–I – und –M – Effekten </a:t>
            </a:r>
            <a:r>
              <a:rPr lang="de-DE" dirty="0"/>
              <a:t>ziehen Elektronen aus dem Ring und </a:t>
            </a:r>
            <a:r>
              <a:rPr lang="de-DE" b="1" dirty="0"/>
              <a:t>schwächen</a:t>
            </a:r>
            <a:r>
              <a:rPr lang="de-DE" dirty="0"/>
              <a:t> so die Nucleophilie. In der Regel ist dann eine Zweitsubstitution nicht mehr bevorzugt.</a:t>
            </a:r>
          </a:p>
          <a:p>
            <a:pPr lvl="1"/>
            <a:r>
              <a:rPr lang="de-DE" dirty="0"/>
              <a:t>Substituenten mit </a:t>
            </a:r>
            <a:r>
              <a:rPr lang="de-DE" b="1" dirty="0"/>
              <a:t>+I – und +M – Effekten </a:t>
            </a:r>
            <a:r>
              <a:rPr lang="de-DE" dirty="0"/>
              <a:t>schieben Elektronen in den Ring und erhöhen so die Nucleophilie. Die Zweitsubstitution ist dann </a:t>
            </a:r>
            <a:r>
              <a:rPr lang="de-DE" b="1" dirty="0"/>
              <a:t>begünstigt</a:t>
            </a:r>
            <a:r>
              <a:rPr lang="de-DE" dirty="0"/>
              <a:t> (oft ist dann eine Einfachsubstitution nicht einfach).</a:t>
            </a:r>
          </a:p>
          <a:p>
            <a:pPr lvl="1"/>
            <a:r>
              <a:rPr lang="de-DE" dirty="0"/>
              <a:t>Der I – Effekt überwiegt nur bei Halogenen den M – Effekt.</a:t>
            </a:r>
          </a:p>
          <a:p>
            <a:r>
              <a:rPr lang="de-DE" dirty="0"/>
              <a:t>Der Erstsubstituent beeinflusst auch die </a:t>
            </a:r>
            <a:r>
              <a:rPr lang="de-DE" b="1" dirty="0"/>
              <a:t>Position </a:t>
            </a:r>
            <a:r>
              <a:rPr lang="de-DE" dirty="0"/>
              <a:t>der Zweitsubstitution. Das lässt sich an den mesomeren Grenzstrukturen zeigen.</a:t>
            </a:r>
          </a:p>
          <a:p>
            <a:pPr lvl="1"/>
            <a:r>
              <a:rPr lang="de-DE" dirty="0"/>
              <a:t>+M – Substituenten (links) sorgen für eine </a:t>
            </a:r>
            <a:r>
              <a:rPr lang="de-DE" b="1" dirty="0" err="1"/>
              <a:t>ortho</a:t>
            </a:r>
            <a:r>
              <a:rPr lang="de-DE" b="1" dirty="0"/>
              <a:t> / </a:t>
            </a:r>
            <a:r>
              <a:rPr lang="de-DE" b="1" dirty="0" err="1"/>
              <a:t>para</a:t>
            </a:r>
            <a:r>
              <a:rPr lang="de-DE" b="1" dirty="0"/>
              <a:t> – </a:t>
            </a:r>
            <a:r>
              <a:rPr lang="de-DE" dirty="0" err="1"/>
              <a:t>Dirigierung</a:t>
            </a:r>
            <a:r>
              <a:rPr lang="de-DE" dirty="0"/>
              <a:t>. Dort lassen sich mehr mesomere Grenzstrukturen formulieren.</a:t>
            </a:r>
          </a:p>
          <a:p>
            <a:pPr lvl="1"/>
            <a:r>
              <a:rPr lang="de-DE" dirty="0"/>
              <a:t>-M – Substituenten (rechts) dirigieren in </a:t>
            </a:r>
            <a:r>
              <a:rPr lang="de-DE" b="1" dirty="0" err="1"/>
              <a:t>meta</a:t>
            </a:r>
            <a:r>
              <a:rPr lang="de-DE" dirty="0"/>
              <a:t> </a:t>
            </a:r>
            <a:r>
              <a:rPr lang="de-DE" b="1" dirty="0"/>
              <a:t>– Position</a:t>
            </a:r>
            <a:r>
              <a:rPr lang="de-DE" dirty="0"/>
              <a:t>. So gibt es keine besonders ungünstigen Grenzstrukturen mit einer Ladung am C – Atom neben der elektronenziehenden, destabilisierenden Gruppe.</a:t>
            </a:r>
          </a:p>
        </p:txBody>
      </p:sp>
      <p:sp>
        <p:nvSpPr>
          <p:cNvPr id="14" name="Datumsplatzhalter 13">
            <a:extLst>
              <a:ext uri="{FF2B5EF4-FFF2-40B4-BE49-F238E27FC236}">
                <a16:creationId xmlns:a16="http://schemas.microsoft.com/office/drawing/2014/main" id="{9A42459F-4A03-5757-ABDB-1BE6970162BF}"/>
              </a:ext>
            </a:extLst>
          </p:cNvPr>
          <p:cNvSpPr>
            <a:spLocks noGrp="1"/>
          </p:cNvSpPr>
          <p:nvPr>
            <p:ph type="dt" sz="half" idx="14"/>
          </p:nvPr>
        </p:nvSpPr>
        <p:spPr/>
        <p:txBody>
          <a:bodyPr/>
          <a:lstStyle/>
          <a:p>
            <a:r>
              <a:rPr lang="de-DE"/>
              <a:t>WiSe 2023 / 2024</a:t>
            </a:r>
            <a:endParaRPr lang="de-DE" dirty="0"/>
          </a:p>
        </p:txBody>
      </p:sp>
      <p:sp>
        <p:nvSpPr>
          <p:cNvPr id="11" name="Fußzeilenplatzhalter 10">
            <a:extLst>
              <a:ext uri="{FF2B5EF4-FFF2-40B4-BE49-F238E27FC236}">
                <a16:creationId xmlns:a16="http://schemas.microsoft.com/office/drawing/2014/main" id="{9B63CD68-3389-49A8-F25D-54E0A6B67C3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35D5E0A-88B3-5B84-9455-D32CB2E948F1}"/>
              </a:ext>
            </a:extLst>
          </p:cNvPr>
          <p:cNvSpPr>
            <a:spLocks noGrp="1"/>
          </p:cNvSpPr>
          <p:nvPr>
            <p:ph type="sldNum" sz="quarter" idx="16"/>
          </p:nvPr>
        </p:nvSpPr>
        <p:spPr/>
        <p:txBody>
          <a:bodyPr/>
          <a:lstStyle/>
          <a:p>
            <a:fld id="{6FBDD224-CFE5-420E-A51B-C49F1872CE04}" type="slidenum">
              <a:rPr lang="de-DE" altLang="de-DE" smtClean="0"/>
              <a:pPr/>
              <a:t>160</a:t>
            </a:fld>
            <a:endParaRPr lang="de-DE" altLang="de-DE"/>
          </a:p>
        </p:txBody>
      </p:sp>
      <p:pic>
        <p:nvPicPr>
          <p:cNvPr id="7" name="Grafik 6">
            <a:extLst>
              <a:ext uri="{FF2B5EF4-FFF2-40B4-BE49-F238E27FC236}">
                <a16:creationId xmlns:a16="http://schemas.microsoft.com/office/drawing/2014/main" id="{2A1F1E11-BD51-A307-67DF-1D3B64BE8D07}"/>
              </a:ext>
            </a:extLst>
          </p:cNvPr>
          <p:cNvPicPr>
            <a:picLocks noChangeAspect="1"/>
          </p:cNvPicPr>
          <p:nvPr/>
        </p:nvPicPr>
        <p:blipFill>
          <a:blip r:embed="rId2"/>
          <a:stretch>
            <a:fillRect/>
          </a:stretch>
        </p:blipFill>
        <p:spPr>
          <a:xfrm>
            <a:off x="1411460" y="3378756"/>
            <a:ext cx="3923234" cy="2964221"/>
          </a:xfrm>
          <a:prstGeom prst="rect">
            <a:avLst/>
          </a:prstGeom>
        </p:spPr>
      </p:pic>
      <p:pic>
        <p:nvPicPr>
          <p:cNvPr id="13" name="Grafik 12">
            <a:extLst>
              <a:ext uri="{FF2B5EF4-FFF2-40B4-BE49-F238E27FC236}">
                <a16:creationId xmlns:a16="http://schemas.microsoft.com/office/drawing/2014/main" id="{1F5AB055-7D3D-677D-47E8-41757304F1DD}"/>
              </a:ext>
            </a:extLst>
          </p:cNvPr>
          <p:cNvPicPr>
            <a:picLocks noChangeAspect="1"/>
          </p:cNvPicPr>
          <p:nvPr/>
        </p:nvPicPr>
        <p:blipFill>
          <a:blip r:embed="rId3"/>
          <a:stretch>
            <a:fillRect/>
          </a:stretch>
        </p:blipFill>
        <p:spPr>
          <a:xfrm>
            <a:off x="6653130" y="3400019"/>
            <a:ext cx="2760227" cy="2963185"/>
          </a:xfrm>
          <a:prstGeom prst="rect">
            <a:avLst/>
          </a:prstGeom>
        </p:spPr>
      </p:pic>
      <p:sp>
        <p:nvSpPr>
          <p:cNvPr id="15" name="Textfeld 14">
            <a:extLst>
              <a:ext uri="{FF2B5EF4-FFF2-40B4-BE49-F238E27FC236}">
                <a16:creationId xmlns:a16="http://schemas.microsoft.com/office/drawing/2014/main" id="{78BA2521-223B-19CF-944F-9F1D015C0F70}"/>
              </a:ext>
            </a:extLst>
          </p:cNvPr>
          <p:cNvSpPr txBox="1"/>
          <p:nvPr/>
        </p:nvSpPr>
        <p:spPr>
          <a:xfrm>
            <a:off x="5550599" y="3675248"/>
            <a:ext cx="916626" cy="300082"/>
          </a:xfrm>
          <a:prstGeom prst="rect">
            <a:avLst/>
          </a:prstGeom>
          <a:noFill/>
        </p:spPr>
        <p:txBody>
          <a:bodyPr wrap="square" rtlCol="0">
            <a:spAutoFit/>
          </a:bodyPr>
          <a:lstStyle/>
          <a:p>
            <a:pPr algn="ctr"/>
            <a:r>
              <a:rPr lang="de-DE" sz="1350" dirty="0" err="1">
                <a:solidFill>
                  <a:schemeClr val="accent4">
                    <a:lumMod val="50000"/>
                  </a:schemeClr>
                </a:solidFill>
              </a:rPr>
              <a:t>ortho</a:t>
            </a:r>
            <a:endParaRPr lang="de-DE" sz="1350" dirty="0">
              <a:solidFill>
                <a:schemeClr val="accent4">
                  <a:lumMod val="50000"/>
                </a:schemeClr>
              </a:solidFill>
            </a:endParaRPr>
          </a:p>
        </p:txBody>
      </p:sp>
      <p:sp>
        <p:nvSpPr>
          <p:cNvPr id="16" name="Textfeld 15">
            <a:extLst>
              <a:ext uri="{FF2B5EF4-FFF2-40B4-BE49-F238E27FC236}">
                <a16:creationId xmlns:a16="http://schemas.microsoft.com/office/drawing/2014/main" id="{5BE154C7-A7E7-3BDA-0B0E-BB46AD5FD1DF}"/>
              </a:ext>
            </a:extLst>
          </p:cNvPr>
          <p:cNvSpPr txBox="1"/>
          <p:nvPr/>
        </p:nvSpPr>
        <p:spPr>
          <a:xfrm>
            <a:off x="5550599" y="4682956"/>
            <a:ext cx="916626" cy="300082"/>
          </a:xfrm>
          <a:prstGeom prst="rect">
            <a:avLst/>
          </a:prstGeom>
          <a:noFill/>
        </p:spPr>
        <p:txBody>
          <a:bodyPr wrap="square" rtlCol="0">
            <a:spAutoFit/>
          </a:bodyPr>
          <a:lstStyle/>
          <a:p>
            <a:pPr algn="ctr"/>
            <a:r>
              <a:rPr lang="de-DE" sz="1350" dirty="0" err="1">
                <a:solidFill>
                  <a:schemeClr val="accent4">
                    <a:lumMod val="50000"/>
                  </a:schemeClr>
                </a:solidFill>
              </a:rPr>
              <a:t>para</a:t>
            </a:r>
            <a:endParaRPr lang="de-DE" sz="1350" dirty="0">
              <a:solidFill>
                <a:schemeClr val="accent4">
                  <a:lumMod val="50000"/>
                </a:schemeClr>
              </a:solidFill>
            </a:endParaRPr>
          </a:p>
        </p:txBody>
      </p:sp>
      <p:sp>
        <p:nvSpPr>
          <p:cNvPr id="17" name="Textfeld 16">
            <a:extLst>
              <a:ext uri="{FF2B5EF4-FFF2-40B4-BE49-F238E27FC236}">
                <a16:creationId xmlns:a16="http://schemas.microsoft.com/office/drawing/2014/main" id="{04F7B552-D73A-E8E4-071D-D2B324D0B764}"/>
              </a:ext>
            </a:extLst>
          </p:cNvPr>
          <p:cNvSpPr txBox="1"/>
          <p:nvPr/>
        </p:nvSpPr>
        <p:spPr>
          <a:xfrm>
            <a:off x="5550599" y="5727231"/>
            <a:ext cx="916626" cy="300082"/>
          </a:xfrm>
          <a:prstGeom prst="rect">
            <a:avLst/>
          </a:prstGeom>
          <a:noFill/>
        </p:spPr>
        <p:txBody>
          <a:bodyPr wrap="square" rtlCol="0">
            <a:spAutoFit/>
          </a:bodyPr>
          <a:lstStyle/>
          <a:p>
            <a:pPr algn="ctr"/>
            <a:r>
              <a:rPr lang="de-DE" sz="1350" dirty="0" err="1">
                <a:solidFill>
                  <a:schemeClr val="accent4">
                    <a:lumMod val="50000"/>
                  </a:schemeClr>
                </a:solidFill>
              </a:rPr>
              <a:t>meta</a:t>
            </a:r>
            <a:endParaRPr lang="de-DE" sz="1350" dirty="0">
              <a:solidFill>
                <a:schemeClr val="accent4">
                  <a:lumMod val="50000"/>
                </a:schemeClr>
              </a:solidFill>
            </a:endParaRPr>
          </a:p>
        </p:txBody>
      </p:sp>
      <p:sp>
        <p:nvSpPr>
          <p:cNvPr id="18" name="Textfeld 17">
            <a:extLst>
              <a:ext uri="{FF2B5EF4-FFF2-40B4-BE49-F238E27FC236}">
                <a16:creationId xmlns:a16="http://schemas.microsoft.com/office/drawing/2014/main" id="{50F44B42-E2B9-F8F7-562E-388A6B18957E}"/>
              </a:ext>
            </a:extLst>
          </p:cNvPr>
          <p:cNvSpPr txBox="1"/>
          <p:nvPr/>
        </p:nvSpPr>
        <p:spPr>
          <a:xfrm>
            <a:off x="4739262" y="5418845"/>
            <a:ext cx="1629327" cy="253916"/>
          </a:xfrm>
          <a:prstGeom prst="rect">
            <a:avLst/>
          </a:prstGeom>
          <a:noFill/>
        </p:spPr>
        <p:txBody>
          <a:bodyPr wrap="square" rtlCol="0">
            <a:spAutoFit/>
          </a:bodyPr>
          <a:lstStyle/>
          <a:p>
            <a:pPr algn="ctr"/>
            <a:r>
              <a:rPr lang="de-DE" sz="1050" dirty="0">
                <a:solidFill>
                  <a:schemeClr val="accent6"/>
                </a:solidFill>
                <a:latin typeface="Avenir Next LT Pro" panose="020B0504020202020204" pitchFamily="34" charset="77"/>
              </a:rPr>
              <a:t>mehr Grenzstrukturen</a:t>
            </a:r>
          </a:p>
        </p:txBody>
      </p:sp>
      <p:sp>
        <p:nvSpPr>
          <p:cNvPr id="22" name="Rechteckiger Pfeil 21">
            <a:extLst>
              <a:ext uri="{FF2B5EF4-FFF2-40B4-BE49-F238E27FC236}">
                <a16:creationId xmlns:a16="http://schemas.microsoft.com/office/drawing/2014/main" id="{BD9ADCA2-051D-0815-AECC-60F1117B646A}"/>
              </a:ext>
            </a:extLst>
          </p:cNvPr>
          <p:cNvSpPr/>
          <p:nvPr/>
        </p:nvSpPr>
        <p:spPr>
          <a:xfrm rot="16200000">
            <a:off x="4641296" y="5412445"/>
            <a:ext cx="204039" cy="118042"/>
          </a:xfrm>
          <a:prstGeom prst="ben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Textfeld 22">
            <a:extLst>
              <a:ext uri="{FF2B5EF4-FFF2-40B4-BE49-F238E27FC236}">
                <a16:creationId xmlns:a16="http://schemas.microsoft.com/office/drawing/2014/main" id="{0295C477-7AD1-2CBE-36FD-2153DE636926}"/>
              </a:ext>
            </a:extLst>
          </p:cNvPr>
          <p:cNvSpPr txBox="1"/>
          <p:nvPr/>
        </p:nvSpPr>
        <p:spPr>
          <a:xfrm>
            <a:off x="9738090" y="4178115"/>
            <a:ext cx="1493857" cy="253916"/>
          </a:xfrm>
          <a:prstGeom prst="rect">
            <a:avLst/>
          </a:prstGeom>
          <a:noFill/>
        </p:spPr>
        <p:txBody>
          <a:bodyPr wrap="square" rtlCol="0">
            <a:spAutoFit/>
          </a:bodyPr>
          <a:lstStyle/>
          <a:p>
            <a:pPr algn="ctr"/>
            <a:r>
              <a:rPr lang="de-DE" sz="1050" dirty="0">
                <a:solidFill>
                  <a:schemeClr val="accent6"/>
                </a:solidFill>
                <a:latin typeface="Avenir Next LT Pro" panose="020B0504020202020204" pitchFamily="34" charset="77"/>
              </a:rPr>
              <a:t>besonders ungünstig</a:t>
            </a:r>
          </a:p>
        </p:txBody>
      </p:sp>
      <p:sp>
        <p:nvSpPr>
          <p:cNvPr id="24" name="Rechteckiger Pfeil 23">
            <a:extLst>
              <a:ext uri="{FF2B5EF4-FFF2-40B4-BE49-F238E27FC236}">
                <a16:creationId xmlns:a16="http://schemas.microsoft.com/office/drawing/2014/main" id="{E77D0B5F-B828-7784-BD8B-6D09A0D94DCF}"/>
              </a:ext>
            </a:extLst>
          </p:cNvPr>
          <p:cNvSpPr/>
          <p:nvPr/>
        </p:nvSpPr>
        <p:spPr>
          <a:xfrm rot="16200000">
            <a:off x="9267367" y="3773707"/>
            <a:ext cx="124744" cy="949328"/>
          </a:xfrm>
          <a:prstGeom prst="bentArrow">
            <a:avLst>
              <a:gd name="adj1" fmla="val 25000"/>
              <a:gd name="adj2" fmla="val 32907"/>
              <a:gd name="adj3" fmla="val 25000"/>
              <a:gd name="adj4" fmla="val 462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Rechteckiger Pfeil 24">
            <a:extLst>
              <a:ext uri="{FF2B5EF4-FFF2-40B4-BE49-F238E27FC236}">
                <a16:creationId xmlns:a16="http://schemas.microsoft.com/office/drawing/2014/main" id="{A2CE981A-E2A0-3C7C-009C-C0981CB04CD6}"/>
              </a:ext>
            </a:extLst>
          </p:cNvPr>
          <p:cNvSpPr/>
          <p:nvPr/>
        </p:nvSpPr>
        <p:spPr>
          <a:xfrm rot="5400000" flipV="1">
            <a:off x="8811754" y="3459632"/>
            <a:ext cx="124744" cy="1860553"/>
          </a:xfrm>
          <a:prstGeom prst="bentArrow">
            <a:avLst>
              <a:gd name="adj1" fmla="val 25000"/>
              <a:gd name="adj2" fmla="val 32907"/>
              <a:gd name="adj3" fmla="val 25000"/>
              <a:gd name="adj4" fmla="val 462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6648980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B365F-3968-A961-9D3D-B540B878F575}"/>
              </a:ext>
            </a:extLst>
          </p:cNvPr>
          <p:cNvSpPr>
            <a:spLocks noGrp="1"/>
          </p:cNvSpPr>
          <p:nvPr>
            <p:ph type="title"/>
          </p:nvPr>
        </p:nvSpPr>
        <p:spPr/>
        <p:txBody>
          <a:bodyPr/>
          <a:lstStyle/>
          <a:p>
            <a:r>
              <a:rPr lang="de-DE" dirty="0" err="1"/>
              <a:t>Carbonylchemie</a:t>
            </a:r>
            <a:endParaRPr lang="de-DE" dirty="0"/>
          </a:p>
        </p:txBody>
      </p:sp>
      <p:sp>
        <p:nvSpPr>
          <p:cNvPr id="3" name="Textplatzhalter 2">
            <a:extLst>
              <a:ext uri="{FF2B5EF4-FFF2-40B4-BE49-F238E27FC236}">
                <a16:creationId xmlns:a16="http://schemas.microsoft.com/office/drawing/2014/main" id="{011594A9-837D-1AB0-D73A-A9A587A11878}"/>
              </a:ext>
            </a:extLst>
          </p:cNvPr>
          <p:cNvSpPr>
            <a:spLocks noGrp="1"/>
          </p:cNvSpPr>
          <p:nvPr>
            <p:ph type="body" idx="1"/>
          </p:nvPr>
        </p:nvSpPr>
        <p:spPr/>
        <p:txBody>
          <a:bodyPr/>
          <a:lstStyle/>
          <a:p>
            <a:r>
              <a:rPr lang="de-DE" dirty="0"/>
              <a:t>Säurederivate, Carbonylaktivitätsreihe, Hydrate, Redoxzusammenhänge, Esterbildung, Esterhydrolyse, Aldolreaktionen, Knoevenagel – Mechanismus, Acetalbildung, Amidbildung, Nitrilhydrolyse, Iminbildung, Oximbildung, Hydrazone, Osazone, Urethane, Ozonolyse, Kettenverlängerung mit Cyanid</a:t>
            </a:r>
          </a:p>
        </p:txBody>
      </p:sp>
      <p:sp>
        <p:nvSpPr>
          <p:cNvPr id="4" name="Datumsplatzhalter 3">
            <a:extLst>
              <a:ext uri="{FF2B5EF4-FFF2-40B4-BE49-F238E27FC236}">
                <a16:creationId xmlns:a16="http://schemas.microsoft.com/office/drawing/2014/main" id="{8DD4E5D2-B1CB-F404-70B1-3F5FC649F5F0}"/>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9D7886FA-6A56-EE40-B756-A4D995CDC480}"/>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03CB400C-DECB-DAD9-0488-063E1CAC032A}"/>
              </a:ext>
            </a:extLst>
          </p:cNvPr>
          <p:cNvSpPr>
            <a:spLocks noGrp="1"/>
          </p:cNvSpPr>
          <p:nvPr>
            <p:ph type="sldNum" sz="quarter" idx="12"/>
          </p:nvPr>
        </p:nvSpPr>
        <p:spPr/>
        <p:txBody>
          <a:bodyPr/>
          <a:lstStyle/>
          <a:p>
            <a:fld id="{C705F5F1-9457-49D1-866F-BB23D9D6F52D}" type="slidenum">
              <a:rPr lang="de-DE" altLang="de-DE" smtClean="0"/>
              <a:pPr/>
              <a:t>161</a:t>
            </a:fld>
            <a:endParaRPr lang="de-DE" altLang="de-DE"/>
          </a:p>
        </p:txBody>
      </p:sp>
    </p:spTree>
    <p:extLst>
      <p:ext uri="{BB962C8B-B14F-4D97-AF65-F5344CB8AC3E}">
        <p14:creationId xmlns:p14="http://schemas.microsoft.com/office/powerpoint/2010/main" val="5697286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B5E521-4DD6-5644-8FA2-BCBDF68996CB}"/>
              </a:ext>
            </a:extLst>
          </p:cNvPr>
          <p:cNvSpPr>
            <a:spLocks noGrp="1"/>
          </p:cNvSpPr>
          <p:nvPr>
            <p:ph type="title"/>
          </p:nvPr>
        </p:nvSpPr>
        <p:spPr/>
        <p:txBody>
          <a:bodyPr/>
          <a:lstStyle/>
          <a:p>
            <a:r>
              <a:rPr lang="de-DE" dirty="0" err="1"/>
              <a:t>Carbonylchemie</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3267AF4-BE9C-8347-9E22-FA356DEBF35F}"/>
                  </a:ext>
                </a:extLst>
              </p:cNvPr>
              <p:cNvSpPr>
                <a:spLocks noGrp="1"/>
              </p:cNvSpPr>
              <p:nvPr>
                <p:ph type="body" sz="quarter" idx="13"/>
              </p:nvPr>
            </p:nvSpPr>
            <p:spPr/>
            <p:txBody>
              <a:bodyPr/>
              <a:lstStyle/>
              <a:p>
                <a:r>
                  <a:rPr lang="de-DE" b="1" dirty="0"/>
                  <a:t>Carbonyle</a:t>
                </a:r>
                <a:r>
                  <a:rPr lang="de-DE" dirty="0"/>
                  <a:t> haben eine Reihe an Eigenschaften, die ihnen eine besondere </a:t>
                </a:r>
                <a:r>
                  <a:rPr lang="de-DE" b="1" dirty="0"/>
                  <a:t>Reaktivität </a:t>
                </a:r>
                <a:r>
                  <a:rPr lang="de-DE" dirty="0"/>
                  <a:t>bescheren.</a:t>
                </a:r>
                <a:endParaRPr lang="de-DE" b="1" dirty="0"/>
              </a:p>
              <a:p>
                <a:pPr marL="0" indent="0">
                  <a:buNone/>
                </a:pPr>
                <a:r>
                  <a:rPr lang="de-DE" b="1" dirty="0"/>
                  <a:t>Elektrophilie</a:t>
                </a:r>
                <a:endParaRPr lang="de-DE" dirty="0"/>
              </a:p>
              <a:p>
                <a:r>
                  <a:rPr lang="de-DE" dirty="0"/>
                  <a:t>Der doppelt gebundene Sauerstoff übt einen starken </a:t>
                </a:r>
                <a:r>
                  <a:rPr lang="de-DE" b="1" dirty="0"/>
                  <a:t>–I – Effekt </a:t>
                </a:r>
                <a:r>
                  <a:rPr lang="de-DE" dirty="0"/>
                  <a:t>aus, sodass der Kohlenstoff </a:t>
                </a:r>
                <a:r>
                  <a:rPr lang="de-DE" b="1" dirty="0"/>
                  <a:t>partialpositiv </a:t>
                </a:r>
                <a:r>
                  <a:rPr lang="de-DE" dirty="0"/>
                  <a:t>geladen ist. Dadurch ist er </a:t>
                </a:r>
                <a:r>
                  <a:rPr lang="de-DE" dirty="0" err="1"/>
                  <a:t>elektrophil</a:t>
                </a:r>
                <a:r>
                  <a:rPr lang="de-DE" dirty="0"/>
                  <a:t>. Hier finden oft </a:t>
                </a:r>
                <a:r>
                  <a:rPr lang="de-DE" b="1" dirty="0" err="1"/>
                  <a:t>Additions</a:t>
                </a:r>
                <a:r>
                  <a:rPr lang="de-DE" b="1" dirty="0"/>
                  <a:t> – </a:t>
                </a:r>
                <a:r>
                  <a:rPr lang="de-DE" b="1" dirty="0" err="1"/>
                  <a:t>Eliminations</a:t>
                </a:r>
                <a:r>
                  <a:rPr lang="de-DE" b="1" dirty="0"/>
                  <a:t> – Mechanismen </a:t>
                </a:r>
                <a:r>
                  <a:rPr lang="de-DE" dirty="0"/>
                  <a:t>statt.</a:t>
                </a:r>
              </a:p>
              <a:p>
                <a:r>
                  <a:rPr lang="de-DE" dirty="0"/>
                  <a:t>Diese Eigenschaft wird dadurch verbessert, dass eine der Bindungen des Sauerstoffs weggeklappt werden kann. Dadurch ist keine </a:t>
                </a:r>
                <a:r>
                  <a:rPr lang="de-DE" b="1" dirty="0"/>
                  <a:t>Abgangsgruppe</a:t>
                </a:r>
                <a:r>
                  <a:rPr lang="de-DE" dirty="0"/>
                  <a:t> nötig.</a:t>
                </a:r>
              </a:p>
              <a:p>
                <a:endParaRPr lang="de-DE" dirty="0"/>
              </a:p>
              <a:p>
                <a:pPr marL="0" indent="0">
                  <a:buNone/>
                </a:pPr>
                <a:endParaRPr lang="de-DE" dirty="0"/>
              </a:p>
              <a:p>
                <a:r>
                  <a:rPr lang="de-DE" dirty="0"/>
                  <a:t>Wenn die Reste unterschiedlich sind, entsteht ein neues Stereozentrum; man nennt dies </a:t>
                </a:r>
                <a:r>
                  <a:rPr lang="de-DE" b="1" dirty="0" err="1"/>
                  <a:t>Prochiralität</a:t>
                </a:r>
                <a:r>
                  <a:rPr lang="de-DE" dirty="0"/>
                  <a:t>.</a:t>
                </a:r>
              </a:p>
              <a:p>
                <a:pPr marL="0" indent="0">
                  <a:buNone/>
                </a:pPr>
                <a:r>
                  <a:rPr lang="de-DE" b="1" dirty="0" err="1"/>
                  <a:t>Enolisierbarkeit</a:t>
                </a:r>
                <a:endParaRPr lang="de-DE" b="1" dirty="0"/>
              </a:p>
              <a:p>
                <a:r>
                  <a:rPr lang="de-DE" dirty="0"/>
                  <a:t>Viele Carbonyle sind </a:t>
                </a:r>
                <a:r>
                  <a:rPr lang="de-DE" b="1" dirty="0" err="1"/>
                  <a:t>enolisierbar</a:t>
                </a:r>
                <a:r>
                  <a:rPr lang="de-DE" dirty="0"/>
                  <a:t>, das heißt es lässt sich eine </a:t>
                </a:r>
                <a:r>
                  <a:rPr lang="de-DE" b="1" dirty="0"/>
                  <a:t>Tautomerie</a:t>
                </a:r>
                <a:r>
                  <a:rPr lang="de-DE" dirty="0"/>
                  <a:t> mit einem Molekül mit Doppelbindung und Alkoholfunktion formulieren.									</a:t>
                </a:r>
                <a:r>
                  <a:rPr lang="de-DE" dirty="0">
                    <a:solidFill>
                      <a:schemeClr val="accent6"/>
                    </a:solidFill>
                  </a:rPr>
                  <a:t>Für die </a:t>
                </a:r>
                <a:r>
                  <a:rPr lang="de-DE" dirty="0" err="1">
                    <a:solidFill>
                      <a:schemeClr val="accent6"/>
                    </a:solidFill>
                  </a:rPr>
                  <a:t>Enolisierbarkeit</a:t>
                </a:r>
                <a:r>
                  <a:rPr lang="de-DE" dirty="0">
                    <a:solidFill>
                      <a:schemeClr val="accent6"/>
                    </a:solidFill>
                  </a:rPr>
                  <a:t> braucht es ein H in ⍺ - Stellung</a:t>
                </a:r>
                <a:endParaRPr lang="de-DE" dirty="0"/>
              </a:p>
              <a:p>
                <a:pPr marL="0" indent="0">
                  <a:buNone/>
                </a:pPr>
                <a:endParaRPr lang="de-DE" dirty="0"/>
              </a:p>
              <a:p>
                <a:pPr marL="0" indent="0">
                  <a:buNone/>
                </a:pPr>
                <a14:m>
                  <m:oMath xmlns:m="http://schemas.openxmlformats.org/officeDocument/2006/math">
                    <m:r>
                      <a:rPr lang="de-DE" b="1" i="1" smtClean="0">
                        <a:latin typeface="Cambria Math" panose="02040503050406030204" pitchFamily="18" charset="0"/>
                      </a:rPr>
                      <m:t>𝜶</m:t>
                    </m:r>
                  </m:oMath>
                </a14:m>
                <a:r>
                  <a:rPr lang="de-DE" b="1" dirty="0"/>
                  <a:t> – Acidität</a:t>
                </a:r>
              </a:p>
              <a:p>
                <a:r>
                  <a:rPr lang="de-DE" dirty="0"/>
                  <a:t>In </a:t>
                </a:r>
                <a14:m>
                  <m:oMath xmlns:m="http://schemas.openxmlformats.org/officeDocument/2006/math">
                    <m:r>
                      <a:rPr lang="de-DE" b="0" i="1" smtClean="0">
                        <a:latin typeface="Cambria Math" panose="02040503050406030204" pitchFamily="18" charset="0"/>
                      </a:rPr>
                      <m:t>𝛼</m:t>
                    </m:r>
                  </m:oMath>
                </a14:m>
                <a:r>
                  <a:rPr lang="de-DE" dirty="0"/>
                  <a:t> – Position von </a:t>
                </a:r>
                <a:r>
                  <a:rPr lang="de-DE" b="1" dirty="0" err="1"/>
                  <a:t>enolisierbaren</a:t>
                </a:r>
                <a:r>
                  <a:rPr lang="de-DE" b="1" dirty="0"/>
                  <a:t> </a:t>
                </a:r>
                <a:r>
                  <a:rPr lang="de-DE" dirty="0" err="1"/>
                  <a:t>Carbonylen</a:t>
                </a:r>
                <a:r>
                  <a:rPr lang="de-DE" dirty="0"/>
                  <a:t> befinden sich </a:t>
                </a:r>
                <a:r>
                  <a:rPr lang="de-DE" b="1" dirty="0" err="1"/>
                  <a:t>acide</a:t>
                </a:r>
                <a:r>
                  <a:rPr lang="de-DE" b="1" dirty="0"/>
                  <a:t> Protonen</a:t>
                </a:r>
                <a:r>
                  <a:rPr lang="de-DE" dirty="0"/>
                  <a:t>. Die </a:t>
                </a:r>
                <a:r>
                  <a:rPr lang="de-DE" dirty="0" err="1"/>
                  <a:t>Deprotonierung</a:t>
                </a:r>
                <a:r>
                  <a:rPr lang="de-DE" dirty="0"/>
                  <a:t> ist </a:t>
                </a:r>
                <a:r>
                  <a:rPr lang="de-DE" b="1" dirty="0" err="1"/>
                  <a:t>mesomeriestabilisert</a:t>
                </a:r>
                <a:r>
                  <a:rPr lang="de-DE" dirty="0"/>
                  <a:t>:</a:t>
                </a:r>
              </a:p>
              <a:p>
                <a:endParaRPr lang="de-DE" b="1" dirty="0"/>
              </a:p>
              <a:p>
                <a:endParaRPr lang="de-DE" b="1" dirty="0"/>
              </a:p>
              <a:p>
                <a:pPr marL="0" indent="0">
                  <a:buNone/>
                </a:pPr>
                <a:endParaRPr lang="de-DE" b="1" dirty="0"/>
              </a:p>
              <a:p>
                <a:pPr marL="0" indent="0">
                  <a:buNone/>
                </a:pPr>
                <a:r>
                  <a:rPr lang="de-DE" b="1" dirty="0"/>
                  <a:t>Aktivierbarkeit</a:t>
                </a:r>
              </a:p>
              <a:p>
                <a:r>
                  <a:rPr lang="de-DE" dirty="0"/>
                  <a:t>Durch </a:t>
                </a:r>
                <a:r>
                  <a:rPr lang="de-DE" b="1" dirty="0" err="1"/>
                  <a:t>Protonierung</a:t>
                </a:r>
                <a:r>
                  <a:rPr lang="de-DE" b="1" dirty="0"/>
                  <a:t> des Sauerstoffs</a:t>
                </a:r>
                <a:r>
                  <a:rPr lang="de-DE" dirty="0"/>
                  <a:t> (z. B. durch saure Katalyse) lassen sich </a:t>
                </a:r>
                <a:r>
                  <a:rPr lang="de-DE" dirty="0" err="1"/>
                  <a:t>Carbonyle</a:t>
                </a:r>
                <a:r>
                  <a:rPr lang="de-DE" dirty="0"/>
                  <a:t> aktivieren, da die positive Ladung elektrostatisch die Elektronendichte noch stärker abzieht.</a:t>
                </a:r>
                <a:endParaRPr lang="de-DE" b="1" dirty="0"/>
              </a:p>
            </p:txBody>
          </p:sp>
        </mc:Choice>
        <mc:Fallback xmlns="">
          <p:sp>
            <p:nvSpPr>
              <p:cNvPr id="3" name="Inhaltsplatzhalter 2">
                <a:extLst>
                  <a:ext uri="{FF2B5EF4-FFF2-40B4-BE49-F238E27FC236}">
                    <a16:creationId xmlns:a16="http://schemas.microsoft.com/office/drawing/2014/main" id="{93267AF4-BE9C-8347-9E22-FA356DEBF35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b="-243"/>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FECBDD7F-65C3-1E7B-91C9-FAF4BECDA409}"/>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6C3F6C5-E06A-9DD5-CF8D-BD27088595C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29EB0822-0AB5-ED7D-FB4A-0A2F7A6B69CB}"/>
              </a:ext>
            </a:extLst>
          </p:cNvPr>
          <p:cNvSpPr>
            <a:spLocks noGrp="1"/>
          </p:cNvSpPr>
          <p:nvPr>
            <p:ph type="sldNum" sz="quarter" idx="16"/>
          </p:nvPr>
        </p:nvSpPr>
        <p:spPr/>
        <p:txBody>
          <a:bodyPr/>
          <a:lstStyle/>
          <a:p>
            <a:fld id="{6FBDD224-CFE5-420E-A51B-C49F1872CE04}" type="slidenum">
              <a:rPr lang="de-DE" altLang="de-DE" smtClean="0"/>
              <a:pPr/>
              <a:t>162</a:t>
            </a:fld>
            <a:endParaRPr lang="de-DE" altLang="de-DE"/>
          </a:p>
        </p:txBody>
      </p:sp>
      <p:pic>
        <p:nvPicPr>
          <p:cNvPr id="7" name="Grafik 6">
            <a:extLst>
              <a:ext uri="{FF2B5EF4-FFF2-40B4-BE49-F238E27FC236}">
                <a16:creationId xmlns:a16="http://schemas.microsoft.com/office/drawing/2014/main" id="{03331B2F-48D3-5F4D-A86B-3706F6C599E7}"/>
              </a:ext>
            </a:extLst>
          </p:cNvPr>
          <p:cNvPicPr>
            <a:picLocks noChangeAspect="1"/>
          </p:cNvPicPr>
          <p:nvPr/>
        </p:nvPicPr>
        <p:blipFill>
          <a:blip r:embed="rId3"/>
          <a:stretch>
            <a:fillRect/>
          </a:stretch>
        </p:blipFill>
        <p:spPr>
          <a:xfrm>
            <a:off x="4924668" y="2222866"/>
            <a:ext cx="2376264" cy="594066"/>
          </a:xfrm>
          <a:prstGeom prst="rect">
            <a:avLst/>
          </a:prstGeom>
        </p:spPr>
      </p:pic>
      <p:pic>
        <p:nvPicPr>
          <p:cNvPr id="9" name="Grafik 8">
            <a:extLst>
              <a:ext uri="{FF2B5EF4-FFF2-40B4-BE49-F238E27FC236}">
                <a16:creationId xmlns:a16="http://schemas.microsoft.com/office/drawing/2014/main" id="{20659F33-819E-8148-9FB6-44259B556078}"/>
              </a:ext>
            </a:extLst>
          </p:cNvPr>
          <p:cNvPicPr>
            <a:picLocks noChangeAspect="1"/>
          </p:cNvPicPr>
          <p:nvPr/>
        </p:nvPicPr>
        <p:blipFill>
          <a:blip r:embed="rId4"/>
          <a:stretch>
            <a:fillRect/>
          </a:stretch>
        </p:blipFill>
        <p:spPr>
          <a:xfrm>
            <a:off x="5159896" y="3724817"/>
            <a:ext cx="1872208" cy="632503"/>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906E599B-D379-4845-B9BC-D1CB5195E60A}"/>
              </a:ext>
            </a:extLst>
          </p:cNvPr>
          <p:cNvPicPr>
            <a:picLocks noChangeAspect="1"/>
          </p:cNvPicPr>
          <p:nvPr/>
        </p:nvPicPr>
        <p:blipFill>
          <a:blip r:embed="rId5"/>
          <a:stretch>
            <a:fillRect/>
          </a:stretch>
        </p:blipFill>
        <p:spPr>
          <a:xfrm>
            <a:off x="3503713" y="4653137"/>
            <a:ext cx="2228457" cy="1008112"/>
          </a:xfrm>
          <a:prstGeom prst="rect">
            <a:avLst/>
          </a:prstGeom>
        </p:spPr>
      </p:pic>
      <p:pic>
        <p:nvPicPr>
          <p:cNvPr id="13" name="Grafik 12">
            <a:extLst>
              <a:ext uri="{FF2B5EF4-FFF2-40B4-BE49-F238E27FC236}">
                <a16:creationId xmlns:a16="http://schemas.microsoft.com/office/drawing/2014/main" id="{8F26EC4C-0916-1B48-A2B4-0F5329A36AF5}"/>
              </a:ext>
            </a:extLst>
          </p:cNvPr>
          <p:cNvPicPr>
            <a:picLocks noChangeAspect="1"/>
          </p:cNvPicPr>
          <p:nvPr/>
        </p:nvPicPr>
        <p:blipFill>
          <a:blip r:embed="rId6"/>
          <a:stretch>
            <a:fillRect/>
          </a:stretch>
        </p:blipFill>
        <p:spPr>
          <a:xfrm>
            <a:off x="6023992" y="4653136"/>
            <a:ext cx="3442072" cy="774466"/>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8D90901A-AB27-B748-9D00-3038EEF4200B}"/>
              </a:ext>
            </a:extLst>
          </p:cNvPr>
          <p:cNvPicPr>
            <a:picLocks noChangeAspect="1"/>
          </p:cNvPicPr>
          <p:nvPr/>
        </p:nvPicPr>
        <p:blipFill>
          <a:blip r:embed="rId7"/>
          <a:stretch>
            <a:fillRect/>
          </a:stretch>
        </p:blipFill>
        <p:spPr>
          <a:xfrm>
            <a:off x="5732170" y="5998785"/>
            <a:ext cx="1872208" cy="499861"/>
          </a:xfrm>
          <a:prstGeom prst="rect">
            <a:avLst/>
          </a:prstGeom>
        </p:spPr>
      </p:pic>
    </p:spTree>
    <p:extLst>
      <p:ext uri="{BB962C8B-B14F-4D97-AF65-F5344CB8AC3E}">
        <p14:creationId xmlns:p14="http://schemas.microsoft.com/office/powerpoint/2010/main" val="8047225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Textplatzhalter 20">
                <a:extLst>
                  <a:ext uri="{FF2B5EF4-FFF2-40B4-BE49-F238E27FC236}">
                    <a16:creationId xmlns:a16="http://schemas.microsoft.com/office/drawing/2014/main" id="{8BB240DF-F249-625E-9E2D-51DADF56B4DE}"/>
                  </a:ext>
                </a:extLst>
              </p:cNvPr>
              <p:cNvSpPr>
                <a:spLocks noGrp="1"/>
              </p:cNvSpPr>
              <p:nvPr>
                <p:ph type="body" sz="quarter" idx="14"/>
              </p:nvPr>
            </p:nvSpPr>
            <p:spPr>
              <a:xfrm>
                <a:off x="6383338" y="2094616"/>
                <a:ext cx="5400675" cy="3846512"/>
              </a:xfrm>
            </p:spPr>
            <p:txBody>
              <a:bodyPr/>
              <a:lstStyle/>
              <a:p>
                <a:pPr marL="0" indent="0">
                  <a:buNone/>
                </a:pPr>
                <a:r>
                  <a:rPr lang="de-DE" b="1" dirty="0"/>
                  <a:t>Deprotonierbar</a:t>
                </a:r>
                <a:r>
                  <a:rPr lang="de-DE" b="1" dirty="0" err="1"/>
                  <a:t>e</a:t>
                </a:r>
                <a:r>
                  <a:rPr lang="de-DE" b="1" dirty="0"/>
                  <a:t> funktionelle Gruppen</a:t>
                </a:r>
              </a:p>
              <a:p>
                <a:pPr marL="0" indent="0">
                  <a:buNone/>
                </a:pPr>
                <a:endParaRPr lang="de-DE" dirty="0"/>
              </a:p>
              <a:p>
                <a:pPr marL="1053000" lvl="4" indent="0">
                  <a:buNone/>
                </a:pPr>
                <a:r>
                  <a:rPr lang="de-DE" dirty="0">
                    <a:solidFill>
                      <a:schemeClr val="accent6"/>
                    </a:solidFill>
                  </a:rPr>
                  <a:t>	</a:t>
                </a:r>
                <a14:m>
                  <m:oMath xmlns:m="http://schemas.openxmlformats.org/officeDocument/2006/math">
                    <m:r>
                      <a:rPr lang="de-DE" b="0" i="1" dirty="0" smtClean="0">
                        <a:solidFill>
                          <a:schemeClr val="accent6"/>
                        </a:solidFill>
                        <a:latin typeface="Cambria Math" panose="02040503050406030204" pitchFamily="18" charset="0"/>
                      </a:rPr>
                      <m:t>𝑎</m:t>
                    </m:r>
                  </m:oMath>
                </a14:m>
                <a:r>
                  <a:rPr lang="de-DE" dirty="0">
                    <a:solidFill>
                      <a:schemeClr val="accent6"/>
                    </a:solidFill>
                  </a:rPr>
                  <a:t> – </a:t>
                </a:r>
                <a:r>
                  <a:rPr lang="de-DE" dirty="0" err="1">
                    <a:solidFill>
                      <a:schemeClr val="accent6"/>
                    </a:solidFill>
                  </a:rPr>
                  <a:t>acide</a:t>
                </a:r>
                <a:r>
                  <a:rPr lang="de-DE" dirty="0">
                    <a:solidFill>
                      <a:schemeClr val="accent6"/>
                    </a:solidFill>
                  </a:rPr>
                  <a:t> Verbindungen (Aldehyde, Ketone, Ester, 	Nitrile</a:t>
                </a: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r>
                  <a:rPr lang="de-DE" dirty="0">
                    <a:solidFill>
                      <a:schemeClr val="accent6"/>
                    </a:solidFill>
                  </a:rPr>
                  <a:t>	Thiole</a:t>
                </a: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r>
                  <a:rPr lang="de-DE" dirty="0">
                    <a:solidFill>
                      <a:schemeClr val="accent6"/>
                    </a:solidFill>
                  </a:rPr>
                  <a:t>	Phenole</a:t>
                </a: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r>
                  <a:rPr lang="de-DE" dirty="0">
                    <a:solidFill>
                      <a:schemeClr val="accent6"/>
                    </a:solidFill>
                  </a:rPr>
                  <a:t>	Alkohole</a:t>
                </a:r>
              </a:p>
            </p:txBody>
          </p:sp>
        </mc:Choice>
        <mc:Fallback xmlns="">
          <p:sp>
            <p:nvSpPr>
              <p:cNvPr id="25" name="Textplatzhalter 20">
                <a:extLst>
                  <a:ext uri="{FF2B5EF4-FFF2-40B4-BE49-F238E27FC236}">
                    <a16:creationId xmlns:a16="http://schemas.microsoft.com/office/drawing/2014/main" id="{8BB240DF-F249-625E-9E2D-51DADF56B4DE}"/>
                  </a:ext>
                </a:extLst>
              </p:cNvPr>
              <p:cNvSpPr>
                <a:spLocks noGrp="1" noRot="1" noChangeAspect="1" noMove="1" noResize="1" noEditPoints="1" noAdjustHandles="1" noChangeArrowheads="1" noChangeShapeType="1" noTextEdit="1"/>
              </p:cNvSpPr>
              <p:nvPr>
                <p:ph type="body" sz="quarter" idx="14"/>
              </p:nvPr>
            </p:nvSpPr>
            <p:spPr>
              <a:xfrm>
                <a:off x="6383338" y="2094616"/>
                <a:ext cx="5400675" cy="3846512"/>
              </a:xfrm>
              <a:blipFill>
                <a:blip r:embed="rId2"/>
                <a:stretch>
                  <a:fillRect l="-1878" t="-1645" b="-6579"/>
                </a:stretch>
              </a:blipFill>
            </p:spPr>
            <p:txBody>
              <a:bodyPr/>
              <a:lstStyle/>
              <a:p>
                <a:r>
                  <a:rPr lang="de-DE">
                    <a:noFill/>
                  </a:rPr>
                  <a:t> </a:t>
                </a:r>
              </a:p>
            </p:txBody>
          </p:sp>
        </mc:Fallback>
      </mc:AlternateContent>
      <p:sp>
        <p:nvSpPr>
          <p:cNvPr id="2" name="Titel 1">
            <a:extLst>
              <a:ext uri="{FF2B5EF4-FFF2-40B4-BE49-F238E27FC236}">
                <a16:creationId xmlns:a16="http://schemas.microsoft.com/office/drawing/2014/main" id="{E108B17C-9611-7647-BE19-B62ED843E4C5}"/>
              </a:ext>
            </a:extLst>
          </p:cNvPr>
          <p:cNvSpPr>
            <a:spLocks noGrp="1"/>
          </p:cNvSpPr>
          <p:nvPr>
            <p:ph type="title"/>
          </p:nvPr>
        </p:nvSpPr>
        <p:spPr/>
        <p:txBody>
          <a:bodyPr/>
          <a:lstStyle/>
          <a:p>
            <a:r>
              <a:rPr lang="de-DE" dirty="0"/>
              <a:t>Saure Funktionen vs. </a:t>
            </a:r>
            <a:r>
              <a:rPr lang="de-DE" dirty="0" err="1"/>
              <a:t>acide</a:t>
            </a:r>
            <a:r>
              <a:rPr lang="de-DE" dirty="0"/>
              <a:t> Verbindungen</a:t>
            </a:r>
          </a:p>
        </p:txBody>
      </p:sp>
      <p:sp>
        <p:nvSpPr>
          <p:cNvPr id="9" name="Datumsplatzhalter 8">
            <a:extLst>
              <a:ext uri="{FF2B5EF4-FFF2-40B4-BE49-F238E27FC236}">
                <a16:creationId xmlns:a16="http://schemas.microsoft.com/office/drawing/2014/main" id="{8ACC9114-B580-946C-B989-62B28A7B2724}"/>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5EBDE7CD-67FE-D9BC-75FA-709B448E3D18}"/>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D8246260-25FD-C8BC-626C-E8C31894D542}"/>
              </a:ext>
            </a:extLst>
          </p:cNvPr>
          <p:cNvSpPr>
            <a:spLocks noGrp="1"/>
          </p:cNvSpPr>
          <p:nvPr>
            <p:ph type="sldNum" sz="quarter" idx="12"/>
          </p:nvPr>
        </p:nvSpPr>
        <p:spPr/>
        <p:txBody>
          <a:bodyPr/>
          <a:lstStyle/>
          <a:p>
            <a:fld id="{6FBDD224-CFE5-420E-A51B-C49F1872CE04}" type="slidenum">
              <a:rPr lang="de-DE" altLang="de-DE" smtClean="0"/>
              <a:pPr/>
              <a:t>163</a:t>
            </a:fld>
            <a:endParaRPr lang="de-DE" altLang="de-DE"/>
          </a:p>
        </p:txBody>
      </p:sp>
      <p:sp>
        <p:nvSpPr>
          <p:cNvPr id="21" name="Textplatzhalter 20">
            <a:extLst>
              <a:ext uri="{FF2B5EF4-FFF2-40B4-BE49-F238E27FC236}">
                <a16:creationId xmlns:a16="http://schemas.microsoft.com/office/drawing/2014/main" id="{01D530E6-9773-F3D8-9F66-4EE6737FA87D}"/>
              </a:ext>
            </a:extLst>
          </p:cNvPr>
          <p:cNvSpPr>
            <a:spLocks noGrp="1"/>
          </p:cNvSpPr>
          <p:nvPr>
            <p:ph type="body" sz="quarter" idx="13"/>
          </p:nvPr>
        </p:nvSpPr>
        <p:spPr>
          <a:xfrm>
            <a:off x="442912" y="2095248"/>
            <a:ext cx="5400000" cy="3845882"/>
          </a:xfrm>
        </p:spPr>
        <p:txBody>
          <a:bodyPr/>
          <a:lstStyle/>
          <a:p>
            <a:pPr marL="0" indent="0">
              <a:buNone/>
            </a:pPr>
            <a:r>
              <a:rPr lang="de-DE" b="1" dirty="0"/>
              <a:t>Saure funktionelle Gruppen</a:t>
            </a:r>
          </a:p>
          <a:p>
            <a:pPr marL="0" indent="0">
              <a:buNone/>
            </a:pPr>
            <a:endParaRPr lang="de-DE" dirty="0"/>
          </a:p>
          <a:p>
            <a:pPr marL="1053000" lvl="4" indent="0">
              <a:buNone/>
            </a:pPr>
            <a:r>
              <a:rPr lang="de-DE" dirty="0">
                <a:solidFill>
                  <a:schemeClr val="accent6"/>
                </a:solidFill>
              </a:rPr>
              <a:t>	Carbonsäuren</a:t>
            </a: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r>
              <a:rPr lang="de-DE" dirty="0">
                <a:solidFill>
                  <a:schemeClr val="accent6"/>
                </a:solidFill>
              </a:rPr>
              <a:t>	Sulfonsäuren</a:t>
            </a: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endParaRPr lang="de-DE" dirty="0">
              <a:solidFill>
                <a:schemeClr val="accent6"/>
              </a:solidFill>
            </a:endParaRPr>
          </a:p>
          <a:p>
            <a:pPr marL="1053000" lvl="4" indent="0">
              <a:buNone/>
            </a:pPr>
            <a:r>
              <a:rPr lang="de-DE" dirty="0">
                <a:solidFill>
                  <a:schemeClr val="accent6"/>
                </a:solidFill>
              </a:rPr>
              <a:t>	</a:t>
            </a:r>
            <a:r>
              <a:rPr lang="de-DE" dirty="0" err="1">
                <a:solidFill>
                  <a:schemeClr val="accent6"/>
                </a:solidFill>
              </a:rPr>
              <a:t>Quarternäre</a:t>
            </a:r>
            <a:r>
              <a:rPr lang="de-DE" dirty="0">
                <a:solidFill>
                  <a:schemeClr val="accent6"/>
                </a:solidFill>
              </a:rPr>
              <a:t> Ammoniumverbindungen mit Proton</a:t>
            </a:r>
          </a:p>
        </p:txBody>
      </p:sp>
      <p:pic>
        <p:nvPicPr>
          <p:cNvPr id="24" name="Grafik 23">
            <a:extLst>
              <a:ext uri="{FF2B5EF4-FFF2-40B4-BE49-F238E27FC236}">
                <a16:creationId xmlns:a16="http://schemas.microsoft.com/office/drawing/2014/main" id="{57729B55-97C3-690D-97C8-A81669901275}"/>
              </a:ext>
            </a:extLst>
          </p:cNvPr>
          <p:cNvPicPr>
            <a:picLocks noChangeAspect="1"/>
          </p:cNvPicPr>
          <p:nvPr/>
        </p:nvPicPr>
        <p:blipFill>
          <a:blip r:embed="rId3"/>
          <a:stretch>
            <a:fillRect/>
          </a:stretch>
        </p:blipFill>
        <p:spPr>
          <a:xfrm>
            <a:off x="6456530" y="4512225"/>
            <a:ext cx="1124570" cy="933606"/>
          </a:xfrm>
          <a:prstGeom prst="rect">
            <a:avLst/>
          </a:prstGeom>
        </p:spPr>
      </p:pic>
      <p:pic>
        <p:nvPicPr>
          <p:cNvPr id="6" name="Grafik 5">
            <a:extLst>
              <a:ext uri="{FF2B5EF4-FFF2-40B4-BE49-F238E27FC236}">
                <a16:creationId xmlns:a16="http://schemas.microsoft.com/office/drawing/2014/main" id="{0DABCC49-DD61-0787-D96D-633C51868388}"/>
              </a:ext>
            </a:extLst>
          </p:cNvPr>
          <p:cNvPicPr>
            <a:picLocks noChangeAspect="1"/>
          </p:cNvPicPr>
          <p:nvPr/>
        </p:nvPicPr>
        <p:blipFill>
          <a:blip r:embed="rId4"/>
          <a:stretch>
            <a:fillRect/>
          </a:stretch>
        </p:blipFill>
        <p:spPr>
          <a:xfrm>
            <a:off x="668940" y="3354074"/>
            <a:ext cx="865400" cy="788476"/>
          </a:xfrm>
          <a:prstGeom prst="rect">
            <a:avLst/>
          </a:prstGeom>
        </p:spPr>
      </p:pic>
      <p:pic>
        <p:nvPicPr>
          <p:cNvPr id="8" name="Grafik 7">
            <a:extLst>
              <a:ext uri="{FF2B5EF4-FFF2-40B4-BE49-F238E27FC236}">
                <a16:creationId xmlns:a16="http://schemas.microsoft.com/office/drawing/2014/main" id="{4342C56C-3C68-70D4-AB2F-CCC3A5D6AA06}"/>
              </a:ext>
            </a:extLst>
          </p:cNvPr>
          <p:cNvPicPr>
            <a:picLocks noChangeAspect="1"/>
          </p:cNvPicPr>
          <p:nvPr/>
        </p:nvPicPr>
        <p:blipFill>
          <a:blip r:embed="rId5"/>
          <a:stretch>
            <a:fillRect/>
          </a:stretch>
        </p:blipFill>
        <p:spPr>
          <a:xfrm>
            <a:off x="698330" y="2386347"/>
            <a:ext cx="692320" cy="653858"/>
          </a:xfrm>
          <a:prstGeom prst="rect">
            <a:avLst/>
          </a:prstGeom>
        </p:spPr>
      </p:pic>
      <p:pic>
        <p:nvPicPr>
          <p:cNvPr id="11" name="Grafik 10">
            <a:extLst>
              <a:ext uri="{FF2B5EF4-FFF2-40B4-BE49-F238E27FC236}">
                <a16:creationId xmlns:a16="http://schemas.microsoft.com/office/drawing/2014/main" id="{6B97D089-1DC9-891B-AE8D-3A93FE19B202}"/>
              </a:ext>
            </a:extLst>
          </p:cNvPr>
          <p:cNvPicPr>
            <a:picLocks noChangeAspect="1"/>
          </p:cNvPicPr>
          <p:nvPr/>
        </p:nvPicPr>
        <p:blipFill>
          <a:blip r:embed="rId6"/>
          <a:stretch>
            <a:fillRect/>
          </a:stretch>
        </p:blipFill>
        <p:spPr>
          <a:xfrm>
            <a:off x="708127" y="4457167"/>
            <a:ext cx="634626" cy="596164"/>
          </a:xfrm>
          <a:prstGeom prst="rect">
            <a:avLst/>
          </a:prstGeom>
        </p:spPr>
      </p:pic>
      <p:pic>
        <p:nvPicPr>
          <p:cNvPr id="13" name="Grafik 12">
            <a:extLst>
              <a:ext uri="{FF2B5EF4-FFF2-40B4-BE49-F238E27FC236}">
                <a16:creationId xmlns:a16="http://schemas.microsoft.com/office/drawing/2014/main" id="{8F15EC26-0EEA-6201-8388-25BF8E947CE6}"/>
              </a:ext>
            </a:extLst>
          </p:cNvPr>
          <p:cNvPicPr>
            <a:picLocks noChangeAspect="1"/>
          </p:cNvPicPr>
          <p:nvPr/>
        </p:nvPicPr>
        <p:blipFill>
          <a:blip r:embed="rId7"/>
          <a:stretch>
            <a:fillRect/>
          </a:stretch>
        </p:blipFill>
        <p:spPr>
          <a:xfrm>
            <a:off x="6487611" y="3608749"/>
            <a:ext cx="867754" cy="658296"/>
          </a:xfrm>
          <a:prstGeom prst="rect">
            <a:avLst/>
          </a:prstGeom>
        </p:spPr>
      </p:pic>
      <p:pic>
        <p:nvPicPr>
          <p:cNvPr id="14" name="Grafik 13">
            <a:extLst>
              <a:ext uri="{FF2B5EF4-FFF2-40B4-BE49-F238E27FC236}">
                <a16:creationId xmlns:a16="http://schemas.microsoft.com/office/drawing/2014/main" id="{0BD2321F-47EB-58BC-34F3-F627A476D90F}"/>
              </a:ext>
            </a:extLst>
          </p:cNvPr>
          <p:cNvPicPr>
            <a:picLocks noChangeAspect="1"/>
          </p:cNvPicPr>
          <p:nvPr/>
        </p:nvPicPr>
        <p:blipFill>
          <a:blip r:embed="rId8"/>
          <a:stretch>
            <a:fillRect/>
          </a:stretch>
        </p:blipFill>
        <p:spPr>
          <a:xfrm>
            <a:off x="6376512" y="5619980"/>
            <a:ext cx="854183" cy="648000"/>
          </a:xfrm>
          <a:prstGeom prst="rect">
            <a:avLst/>
          </a:prstGeom>
        </p:spPr>
      </p:pic>
      <p:pic>
        <p:nvPicPr>
          <p:cNvPr id="15" name="Grafik 14">
            <a:extLst>
              <a:ext uri="{FF2B5EF4-FFF2-40B4-BE49-F238E27FC236}">
                <a16:creationId xmlns:a16="http://schemas.microsoft.com/office/drawing/2014/main" id="{2E954F0D-F82D-5DD0-0537-3BB479F969F4}"/>
              </a:ext>
            </a:extLst>
          </p:cNvPr>
          <p:cNvPicPr>
            <a:picLocks noChangeAspect="1"/>
          </p:cNvPicPr>
          <p:nvPr/>
        </p:nvPicPr>
        <p:blipFill>
          <a:blip r:embed="rId9"/>
          <a:stretch>
            <a:fillRect/>
          </a:stretch>
        </p:blipFill>
        <p:spPr>
          <a:xfrm>
            <a:off x="6383338" y="2465626"/>
            <a:ext cx="482600" cy="495300"/>
          </a:xfrm>
          <a:prstGeom prst="rect">
            <a:avLst/>
          </a:prstGeom>
        </p:spPr>
      </p:pic>
      <p:pic>
        <p:nvPicPr>
          <p:cNvPr id="16" name="Grafik 15">
            <a:extLst>
              <a:ext uri="{FF2B5EF4-FFF2-40B4-BE49-F238E27FC236}">
                <a16:creationId xmlns:a16="http://schemas.microsoft.com/office/drawing/2014/main" id="{71B01C00-F605-1717-2277-33AD31CA6CB1}"/>
              </a:ext>
            </a:extLst>
          </p:cNvPr>
          <p:cNvPicPr>
            <a:picLocks noChangeAspect="1"/>
          </p:cNvPicPr>
          <p:nvPr/>
        </p:nvPicPr>
        <p:blipFill>
          <a:blip r:embed="rId10"/>
          <a:stretch>
            <a:fillRect/>
          </a:stretch>
        </p:blipFill>
        <p:spPr>
          <a:xfrm>
            <a:off x="6970088" y="2465626"/>
            <a:ext cx="520700" cy="495300"/>
          </a:xfrm>
          <a:prstGeom prst="rect">
            <a:avLst/>
          </a:prstGeom>
        </p:spPr>
      </p:pic>
      <p:pic>
        <p:nvPicPr>
          <p:cNvPr id="17" name="Grafik 16">
            <a:extLst>
              <a:ext uri="{FF2B5EF4-FFF2-40B4-BE49-F238E27FC236}">
                <a16:creationId xmlns:a16="http://schemas.microsoft.com/office/drawing/2014/main" id="{74674740-6D56-5812-E4CE-42363200CCFA}"/>
              </a:ext>
            </a:extLst>
          </p:cNvPr>
          <p:cNvPicPr>
            <a:picLocks noChangeAspect="1"/>
          </p:cNvPicPr>
          <p:nvPr/>
        </p:nvPicPr>
        <p:blipFill>
          <a:blip r:embed="rId11"/>
          <a:stretch>
            <a:fillRect/>
          </a:stretch>
        </p:blipFill>
        <p:spPr>
          <a:xfrm>
            <a:off x="6400788" y="3019664"/>
            <a:ext cx="673100" cy="495300"/>
          </a:xfrm>
          <a:prstGeom prst="rect">
            <a:avLst/>
          </a:prstGeom>
        </p:spPr>
      </p:pic>
      <p:pic>
        <p:nvPicPr>
          <p:cNvPr id="18" name="Grafik 17">
            <a:extLst>
              <a:ext uri="{FF2B5EF4-FFF2-40B4-BE49-F238E27FC236}">
                <a16:creationId xmlns:a16="http://schemas.microsoft.com/office/drawing/2014/main" id="{5D52168A-5E7F-012A-A897-F1360D41B079}"/>
              </a:ext>
            </a:extLst>
          </p:cNvPr>
          <p:cNvPicPr>
            <a:picLocks noChangeAspect="1"/>
          </p:cNvPicPr>
          <p:nvPr/>
        </p:nvPicPr>
        <p:blipFill>
          <a:blip r:embed="rId12"/>
          <a:stretch>
            <a:fillRect/>
          </a:stretch>
        </p:blipFill>
        <p:spPr>
          <a:xfrm>
            <a:off x="6996900" y="3150767"/>
            <a:ext cx="647700" cy="266700"/>
          </a:xfrm>
          <a:prstGeom prst="rect">
            <a:avLst/>
          </a:prstGeom>
        </p:spPr>
      </p:pic>
      <p:sp>
        <p:nvSpPr>
          <p:cNvPr id="23" name="Inhaltsplatzhalter 2">
            <a:extLst>
              <a:ext uri="{FF2B5EF4-FFF2-40B4-BE49-F238E27FC236}">
                <a16:creationId xmlns:a16="http://schemas.microsoft.com/office/drawing/2014/main" id="{573F0D77-4BF3-3CFF-5C00-76C1769083A5}"/>
              </a:ext>
            </a:extLst>
          </p:cNvPr>
          <p:cNvSpPr txBox="1">
            <a:spLocks/>
          </p:cNvSpPr>
          <p:nvPr/>
        </p:nvSpPr>
        <p:spPr>
          <a:xfrm>
            <a:off x="442913" y="980728"/>
            <a:ext cx="11341099" cy="5220049"/>
          </a:xfrm>
          <a:prstGeom prst="rect">
            <a:avLst/>
          </a:prstGeom>
        </p:spPr>
        <p:txBody>
          <a:bodyPr vert="horz" lIns="0" tIns="0" rIns="0" bIns="0" rtlCol="0">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fontAlgn="auto"/>
            <a:r>
              <a:rPr lang="de-DE" dirty="0"/>
              <a:t>Man muss zwischen funktionellen Gruppen unterscheiden, die </a:t>
            </a:r>
            <a:r>
              <a:rPr lang="de-DE" b="1" dirty="0"/>
              <a:t>in wässriger Lösung</a:t>
            </a:r>
            <a:r>
              <a:rPr lang="de-DE" dirty="0"/>
              <a:t> sauer reagieren und solchen, die </a:t>
            </a:r>
            <a:r>
              <a:rPr lang="de-DE" b="1" dirty="0"/>
              <a:t>durch Basen deprotoniert </a:t>
            </a:r>
            <a:r>
              <a:rPr lang="de-DE" dirty="0"/>
              <a:t>werden können.</a:t>
            </a:r>
          </a:p>
          <a:p>
            <a:pPr fontAlgn="auto"/>
            <a:r>
              <a:rPr lang="de-DE" dirty="0"/>
              <a:t>Nur saure funktionelle Gruppen unterliegen im Wässrig - neutralen einem relevanten </a:t>
            </a:r>
            <a:r>
              <a:rPr lang="de-DE" dirty="0" err="1"/>
              <a:t>Deprotonierungsgleichgewicht</a:t>
            </a:r>
            <a:r>
              <a:rPr lang="de-DE" dirty="0"/>
              <a:t>. </a:t>
            </a:r>
            <a:r>
              <a:rPr lang="de-DE" dirty="0" err="1"/>
              <a:t>Deprotonierbare</a:t>
            </a:r>
            <a:r>
              <a:rPr lang="de-DE" dirty="0"/>
              <a:t> FG haben einen zu großen pK</a:t>
            </a:r>
            <a:r>
              <a:rPr lang="de-DE" baseline="-25000" dirty="0"/>
              <a:t>S</a:t>
            </a:r>
            <a:r>
              <a:rPr lang="de-DE" dirty="0"/>
              <a:t>.</a:t>
            </a:r>
          </a:p>
        </p:txBody>
      </p:sp>
    </p:spTree>
    <p:extLst>
      <p:ext uri="{BB962C8B-B14F-4D97-AF65-F5344CB8AC3E}">
        <p14:creationId xmlns:p14="http://schemas.microsoft.com/office/powerpoint/2010/main" val="9549038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1C000-039F-4A44-9455-1DF61CBBF47C}"/>
              </a:ext>
            </a:extLst>
          </p:cNvPr>
          <p:cNvSpPr>
            <a:spLocks noGrp="1"/>
          </p:cNvSpPr>
          <p:nvPr>
            <p:ph type="title"/>
          </p:nvPr>
        </p:nvSpPr>
        <p:spPr/>
        <p:txBody>
          <a:bodyPr/>
          <a:lstStyle/>
          <a:p>
            <a:r>
              <a:rPr lang="de-DE" dirty="0"/>
              <a:t>Säurederivate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4ACC2229-7299-7A4C-B81B-3E9C68BAD1BD}"/>
                  </a:ext>
                </a:extLst>
              </p:cNvPr>
              <p:cNvSpPr>
                <a:spLocks noGrp="1"/>
              </p:cNvSpPr>
              <p:nvPr>
                <p:ph type="body" sz="quarter" idx="13"/>
              </p:nvPr>
            </p:nvSpPr>
            <p:spPr/>
            <p:txBody>
              <a:bodyPr/>
              <a:lstStyle/>
              <a:p>
                <a:r>
                  <a:rPr lang="de-DE" dirty="0"/>
                  <a:t>Abgeleitet von der </a:t>
                </a:r>
                <a:r>
                  <a:rPr lang="de-DE" b="1" dirty="0"/>
                  <a:t>Carbonsäure </a:t>
                </a:r>
                <a:r>
                  <a:rPr lang="de-DE" dirty="0"/>
                  <a:t>fasst man einige funktionelle Gruppen, die </a:t>
                </a:r>
                <a:r>
                  <a:rPr lang="de-DE" b="1" dirty="0"/>
                  <a:t>drei Bindungen zu Heteroatomen </a:t>
                </a:r>
                <a:r>
                  <a:rPr lang="de-DE" dirty="0"/>
                  <a:t>enthalten, als </a:t>
                </a:r>
                <a:r>
                  <a:rPr lang="de-DE" b="1" dirty="0"/>
                  <a:t>Säurederivate </a:t>
                </a:r>
                <a:r>
                  <a:rPr lang="de-DE" dirty="0"/>
                  <a:t>zusammen:</a:t>
                </a:r>
              </a:p>
              <a:p>
                <a:endParaRPr lang="de-DE" b="1" dirty="0"/>
              </a:p>
              <a:p>
                <a:endParaRPr lang="de-DE" b="1" dirty="0"/>
              </a:p>
              <a:p>
                <a:endParaRPr lang="de-DE" b="1" dirty="0"/>
              </a:p>
              <a:p>
                <a:endParaRPr lang="de-DE" b="1" dirty="0"/>
              </a:p>
              <a:p>
                <a:endParaRPr lang="de-DE" b="1" dirty="0"/>
              </a:p>
              <a:p>
                <a:endParaRPr lang="de-DE" b="1" dirty="0"/>
              </a:p>
              <a:p>
                <a:r>
                  <a:rPr lang="de-DE" dirty="0"/>
                  <a:t>Die Derivate teilen einige </a:t>
                </a:r>
                <a:r>
                  <a:rPr lang="de-DE" b="1" dirty="0"/>
                  <a:t>Reaktivitätseigenschaften</a:t>
                </a:r>
                <a:r>
                  <a:rPr lang="de-DE" dirty="0"/>
                  <a:t>, wie beispielsweise die </a:t>
                </a:r>
                <a:r>
                  <a:rPr lang="de-DE" b="1" dirty="0"/>
                  <a:t>Elektrophilie</a:t>
                </a:r>
                <a:r>
                  <a:rPr lang="de-DE" dirty="0"/>
                  <a:t> am partialpositiven Kohlenstoff oder die </a:t>
                </a:r>
                <a14:m>
                  <m:oMath xmlns:m="http://schemas.openxmlformats.org/officeDocument/2006/math">
                    <m:r>
                      <a:rPr lang="de-DE" b="1" i="1" smtClean="0">
                        <a:latin typeface="Cambria Math" panose="02040503050406030204" pitchFamily="18" charset="0"/>
                      </a:rPr>
                      <m:t>𝜶</m:t>
                    </m:r>
                  </m:oMath>
                </a14:m>
                <a:r>
                  <a:rPr lang="de-DE" b="1" dirty="0"/>
                  <a:t> – Acidität</a:t>
                </a:r>
              </a:p>
              <a:p>
                <a:r>
                  <a:rPr lang="de-DE" dirty="0"/>
                  <a:t>Alle </a:t>
                </a:r>
                <a:r>
                  <a:rPr lang="de-DE" dirty="0" err="1"/>
                  <a:t>Carbonsäurederivate</a:t>
                </a:r>
                <a:r>
                  <a:rPr lang="de-DE" dirty="0"/>
                  <a:t> lassen sich mehr oder weniger gut zur Carbonsäure </a:t>
                </a:r>
                <a:r>
                  <a:rPr lang="de-DE" b="1" dirty="0" err="1"/>
                  <a:t>hydrolysieren</a:t>
                </a:r>
                <a:r>
                  <a:rPr lang="de-DE" dirty="0"/>
                  <a:t>.</a:t>
                </a:r>
              </a:p>
            </p:txBody>
          </p:sp>
        </mc:Choice>
        <mc:Fallback xmlns="">
          <p:sp>
            <p:nvSpPr>
              <p:cNvPr id="3" name="Inhaltsplatzhalter 2">
                <a:extLst>
                  <a:ext uri="{FF2B5EF4-FFF2-40B4-BE49-F238E27FC236}">
                    <a16:creationId xmlns:a16="http://schemas.microsoft.com/office/drawing/2014/main" id="{4ACC2229-7299-7A4C-B81B-3E9C68BAD1B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71795387-898F-9C8B-2C11-B589A8D3040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2FD9B66-21E7-F751-90BE-BBA840DB5FB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1ECB3C12-79B2-8452-D74F-493C774DFB9E}"/>
              </a:ext>
            </a:extLst>
          </p:cNvPr>
          <p:cNvSpPr>
            <a:spLocks noGrp="1"/>
          </p:cNvSpPr>
          <p:nvPr>
            <p:ph type="sldNum" sz="quarter" idx="16"/>
          </p:nvPr>
        </p:nvSpPr>
        <p:spPr/>
        <p:txBody>
          <a:bodyPr/>
          <a:lstStyle/>
          <a:p>
            <a:fld id="{6FBDD224-CFE5-420E-A51B-C49F1872CE04}" type="slidenum">
              <a:rPr lang="de-DE" altLang="de-DE" smtClean="0"/>
              <a:pPr/>
              <a:t>164</a:t>
            </a:fld>
            <a:endParaRPr lang="de-DE" altLang="de-DE"/>
          </a:p>
        </p:txBody>
      </p:sp>
      <p:pic>
        <p:nvPicPr>
          <p:cNvPr id="8" name="Grafik 7" descr="Ein Bild, das Text, Uhr, Messanzeige, Gerät enthält.&#10;&#10;Automatisch generierte Beschreibung">
            <a:extLst>
              <a:ext uri="{FF2B5EF4-FFF2-40B4-BE49-F238E27FC236}">
                <a16:creationId xmlns:a16="http://schemas.microsoft.com/office/drawing/2014/main" id="{F199DBEB-95AD-6E48-8767-E8A165F7EACC}"/>
              </a:ext>
            </a:extLst>
          </p:cNvPr>
          <p:cNvPicPr>
            <a:picLocks noChangeAspect="1"/>
          </p:cNvPicPr>
          <p:nvPr/>
        </p:nvPicPr>
        <p:blipFill>
          <a:blip r:embed="rId3"/>
          <a:stretch>
            <a:fillRect/>
          </a:stretch>
        </p:blipFill>
        <p:spPr>
          <a:xfrm>
            <a:off x="1640144" y="1760811"/>
            <a:ext cx="6019800" cy="876300"/>
          </a:xfrm>
          <a:prstGeom prst="rect">
            <a:avLst/>
          </a:prstGeom>
        </p:spPr>
      </p:pic>
      <p:pic>
        <p:nvPicPr>
          <p:cNvPr id="10" name="Grafik 9" descr="Ein Bild, das Text, Gerät, Messanzeige, Uhr enthält.&#10;&#10;Automatisch generierte Beschreibung">
            <a:extLst>
              <a:ext uri="{FF2B5EF4-FFF2-40B4-BE49-F238E27FC236}">
                <a16:creationId xmlns:a16="http://schemas.microsoft.com/office/drawing/2014/main" id="{091C3823-1068-C54F-8CB4-4CFE3E53B03C}"/>
              </a:ext>
            </a:extLst>
          </p:cNvPr>
          <p:cNvPicPr>
            <a:picLocks noChangeAspect="1"/>
          </p:cNvPicPr>
          <p:nvPr/>
        </p:nvPicPr>
        <p:blipFill>
          <a:blip r:embed="rId4"/>
          <a:stretch>
            <a:fillRect/>
          </a:stretch>
        </p:blipFill>
        <p:spPr>
          <a:xfrm>
            <a:off x="8040217" y="1760811"/>
            <a:ext cx="2511639" cy="864096"/>
          </a:xfrm>
          <a:prstGeom prst="rect">
            <a:avLst/>
          </a:prstGeom>
        </p:spPr>
      </p:pic>
    </p:spTree>
    <p:extLst>
      <p:ext uri="{BB962C8B-B14F-4D97-AF65-F5344CB8AC3E}">
        <p14:creationId xmlns:p14="http://schemas.microsoft.com/office/powerpoint/2010/main" val="20590952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A7096-9DE2-0845-90F8-A98ADD668CF9}"/>
              </a:ext>
            </a:extLst>
          </p:cNvPr>
          <p:cNvSpPr>
            <a:spLocks noGrp="1"/>
          </p:cNvSpPr>
          <p:nvPr>
            <p:ph type="title"/>
          </p:nvPr>
        </p:nvSpPr>
        <p:spPr/>
        <p:txBody>
          <a:bodyPr/>
          <a:lstStyle/>
          <a:p>
            <a:r>
              <a:rPr lang="de-DE" dirty="0"/>
              <a:t>Carbonylaktivitätsreihe</a:t>
            </a:r>
          </a:p>
        </p:txBody>
      </p:sp>
      <p:sp>
        <p:nvSpPr>
          <p:cNvPr id="3" name="Inhaltsplatzhalter 2">
            <a:extLst>
              <a:ext uri="{FF2B5EF4-FFF2-40B4-BE49-F238E27FC236}">
                <a16:creationId xmlns:a16="http://schemas.microsoft.com/office/drawing/2014/main" id="{2597DE8A-5999-BC44-8457-9C3D2DB01781}"/>
              </a:ext>
            </a:extLst>
          </p:cNvPr>
          <p:cNvSpPr>
            <a:spLocks noGrp="1"/>
          </p:cNvSpPr>
          <p:nvPr>
            <p:ph type="body" sz="quarter" idx="13"/>
          </p:nvPr>
        </p:nvSpPr>
        <p:spPr/>
        <p:txBody>
          <a:bodyPr/>
          <a:lstStyle/>
          <a:p>
            <a:r>
              <a:rPr lang="de-DE" dirty="0"/>
              <a:t>Die verschiedenen </a:t>
            </a:r>
            <a:r>
              <a:rPr lang="de-DE" dirty="0" err="1"/>
              <a:t>carbonylischen</a:t>
            </a:r>
            <a:r>
              <a:rPr lang="de-DE" dirty="0"/>
              <a:t> funktionellen Gruppen können nach ihrer </a:t>
            </a:r>
            <a:r>
              <a:rPr lang="de-DE" b="1" dirty="0"/>
              <a:t>Aktivität </a:t>
            </a:r>
            <a:r>
              <a:rPr lang="de-DE" dirty="0"/>
              <a:t>geordnet werden; dies ergibt die sogenannte </a:t>
            </a:r>
            <a:r>
              <a:rPr lang="de-DE" b="1" dirty="0"/>
              <a:t>Carbonylaktivitätsreihe</a:t>
            </a:r>
            <a:r>
              <a:rPr lang="de-DE" dirty="0"/>
              <a:t>.</a:t>
            </a:r>
          </a:p>
          <a:p>
            <a:r>
              <a:rPr lang="de-DE" dirty="0"/>
              <a:t>Die Aktivität </a:t>
            </a:r>
            <a:r>
              <a:rPr lang="de-DE" b="1" dirty="0"/>
              <a:t>steigt</a:t>
            </a:r>
            <a:r>
              <a:rPr lang="de-DE" dirty="0"/>
              <a:t>, wenn die </a:t>
            </a:r>
            <a:r>
              <a:rPr lang="de-DE" b="1" dirty="0"/>
              <a:t>Partialladung</a:t>
            </a:r>
            <a:r>
              <a:rPr lang="de-DE" dirty="0"/>
              <a:t> am Kohlenstoff </a:t>
            </a:r>
            <a:r>
              <a:rPr lang="de-DE" b="1" dirty="0"/>
              <a:t>größer </a:t>
            </a:r>
            <a:r>
              <a:rPr lang="de-DE" dirty="0"/>
              <a:t>wird.</a:t>
            </a:r>
          </a:p>
          <a:p>
            <a:r>
              <a:rPr lang="de-DE" b="1" dirty="0"/>
              <a:t>-I –</a:t>
            </a:r>
            <a:r>
              <a:rPr lang="de-DE" dirty="0"/>
              <a:t> und </a:t>
            </a:r>
            <a:r>
              <a:rPr lang="de-DE" b="1" dirty="0"/>
              <a:t>–M – Effekte</a:t>
            </a:r>
            <a:r>
              <a:rPr lang="de-DE" dirty="0"/>
              <a:t> steigern die </a:t>
            </a:r>
            <a:r>
              <a:rPr lang="de-DE" dirty="0" err="1"/>
              <a:t>Carbonylaktivität</a:t>
            </a:r>
            <a:r>
              <a:rPr lang="de-DE" dirty="0"/>
              <a:t>, </a:t>
            </a:r>
            <a:r>
              <a:rPr lang="de-DE" b="1" dirty="0"/>
              <a:t>+I – </a:t>
            </a:r>
            <a:r>
              <a:rPr lang="de-DE" dirty="0"/>
              <a:t>und </a:t>
            </a:r>
            <a:r>
              <a:rPr lang="de-DE" b="1" dirty="0"/>
              <a:t>+M – Effekte </a:t>
            </a:r>
            <a:r>
              <a:rPr lang="de-DE" dirty="0"/>
              <a:t>senken sie.</a:t>
            </a:r>
          </a:p>
          <a:p>
            <a:r>
              <a:rPr lang="de-DE" dirty="0"/>
              <a:t>Der M – Effekt überwiegt den I – Effekt.</a:t>
            </a:r>
          </a:p>
          <a:p>
            <a:r>
              <a:rPr lang="de-DE" dirty="0"/>
              <a:t>Der I – Effekt von Stickstoff ist kleiner als der von Sauerstoff, dessen ist wiederum kleiner als der des Chlors.</a:t>
            </a:r>
          </a:p>
          <a:p>
            <a:r>
              <a:rPr lang="de-DE" dirty="0"/>
              <a:t>Der +M – Effekt von ungeladenem Sauerstoff ist schwächer als der von negativ geladenem. Der von Stickstoff ist analog einzuschätzen, aber schwächer.</a:t>
            </a:r>
          </a:p>
          <a:p>
            <a:r>
              <a:rPr lang="de-DE" dirty="0"/>
              <a:t>Bei Anhydriden ist immer nur ein </a:t>
            </a:r>
            <a:r>
              <a:rPr lang="de-DE" dirty="0" err="1"/>
              <a:t>nukleophiler</a:t>
            </a:r>
            <a:r>
              <a:rPr lang="de-DE" dirty="0"/>
              <a:t> Angriff möglich (Da die andere Hälfte zum </a:t>
            </a:r>
            <a:r>
              <a:rPr lang="de-DE" dirty="0" err="1"/>
              <a:t>Carboxylat</a:t>
            </a:r>
            <a:r>
              <a:rPr lang="de-DE" dirty="0"/>
              <a:t> wird).</a:t>
            </a:r>
          </a:p>
          <a:p>
            <a:r>
              <a:rPr lang="de-DE" dirty="0"/>
              <a:t>Ersetzen von einfach gebundenem Sauerstoff durch einen Schwefel erhöht die Aktivität (Schwefel ist besser polarisierbar).</a:t>
            </a:r>
          </a:p>
          <a:p>
            <a:endParaRPr lang="de-DE" dirty="0"/>
          </a:p>
          <a:p>
            <a:pPr marL="0" indent="0" algn="ctr">
              <a:buNone/>
            </a:pPr>
            <a:r>
              <a:rPr lang="de-DE" dirty="0" err="1">
                <a:solidFill>
                  <a:schemeClr val="accent6"/>
                </a:solidFill>
              </a:rPr>
              <a:t>Carboxylat</a:t>
            </a:r>
            <a:r>
              <a:rPr lang="de-DE" dirty="0">
                <a:solidFill>
                  <a:schemeClr val="accent6"/>
                </a:solidFill>
              </a:rPr>
              <a:t> &lt; Carbonsäure &lt; Amid &lt; Ester &lt; Keton &lt; Aldehyd &lt; Anhydrid &lt; Säurechlorid</a:t>
            </a:r>
          </a:p>
        </p:txBody>
      </p:sp>
      <p:sp>
        <p:nvSpPr>
          <p:cNvPr id="10" name="Datumsplatzhalter 9">
            <a:extLst>
              <a:ext uri="{FF2B5EF4-FFF2-40B4-BE49-F238E27FC236}">
                <a16:creationId xmlns:a16="http://schemas.microsoft.com/office/drawing/2014/main" id="{4A468DA4-6193-B379-E773-1E2A9761135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A317244-6105-AB54-36A8-32675F37758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FC29B68C-0A49-570A-5652-98300E4666CF}"/>
              </a:ext>
            </a:extLst>
          </p:cNvPr>
          <p:cNvSpPr>
            <a:spLocks noGrp="1"/>
          </p:cNvSpPr>
          <p:nvPr>
            <p:ph type="sldNum" sz="quarter" idx="16"/>
          </p:nvPr>
        </p:nvSpPr>
        <p:spPr/>
        <p:txBody>
          <a:bodyPr/>
          <a:lstStyle/>
          <a:p>
            <a:fld id="{6FBDD224-CFE5-420E-A51B-C49F1872CE04}" type="slidenum">
              <a:rPr lang="de-DE" altLang="de-DE" smtClean="0"/>
              <a:pPr/>
              <a:t>165</a:t>
            </a:fld>
            <a:endParaRPr lang="de-DE" altLang="de-DE"/>
          </a:p>
        </p:txBody>
      </p:sp>
      <p:pic>
        <p:nvPicPr>
          <p:cNvPr id="7" name="Grafik 6" descr="Ein Bild, das Text, Gerät, Messanzeige, Anzeige enthält.&#10;&#10;Automatisch generierte Beschreibung">
            <a:extLst>
              <a:ext uri="{FF2B5EF4-FFF2-40B4-BE49-F238E27FC236}">
                <a16:creationId xmlns:a16="http://schemas.microsoft.com/office/drawing/2014/main" id="{0C00C28D-2AD5-2645-BF8A-0131D3E37CA9}"/>
              </a:ext>
            </a:extLst>
          </p:cNvPr>
          <p:cNvPicPr>
            <a:picLocks noChangeAspect="1"/>
          </p:cNvPicPr>
          <p:nvPr/>
        </p:nvPicPr>
        <p:blipFill>
          <a:blip r:embed="rId2"/>
          <a:stretch>
            <a:fillRect/>
          </a:stretch>
        </p:blipFill>
        <p:spPr>
          <a:xfrm>
            <a:off x="2637334" y="4090747"/>
            <a:ext cx="3137148" cy="137447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74BA4519-42CA-944B-9D95-D01F158793D8}"/>
              </a:ext>
            </a:extLst>
          </p:cNvPr>
          <p:cNvPicPr>
            <a:picLocks noChangeAspect="1"/>
          </p:cNvPicPr>
          <p:nvPr/>
        </p:nvPicPr>
        <p:blipFill>
          <a:blip r:embed="rId3"/>
          <a:stretch>
            <a:fillRect/>
          </a:stretch>
        </p:blipFill>
        <p:spPr>
          <a:xfrm>
            <a:off x="5877695" y="4090747"/>
            <a:ext cx="3994675" cy="576064"/>
          </a:xfrm>
          <a:prstGeom prst="rect">
            <a:avLst/>
          </a:prstGeom>
        </p:spPr>
      </p:pic>
    </p:spTree>
    <p:extLst>
      <p:ext uri="{BB962C8B-B14F-4D97-AF65-F5344CB8AC3E}">
        <p14:creationId xmlns:p14="http://schemas.microsoft.com/office/powerpoint/2010/main" val="15717528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Nachthimmel enthält.&#10;&#10;Automatisch generierte Beschreibung">
            <a:extLst>
              <a:ext uri="{FF2B5EF4-FFF2-40B4-BE49-F238E27FC236}">
                <a16:creationId xmlns:a16="http://schemas.microsoft.com/office/drawing/2014/main" id="{97CBF522-7845-5D4C-8F26-57CCE31541BB}"/>
              </a:ext>
            </a:extLst>
          </p:cNvPr>
          <p:cNvPicPr>
            <a:picLocks noChangeAspect="1"/>
          </p:cNvPicPr>
          <p:nvPr/>
        </p:nvPicPr>
        <p:blipFill>
          <a:blip r:embed="rId2"/>
          <a:stretch>
            <a:fillRect/>
          </a:stretch>
        </p:blipFill>
        <p:spPr>
          <a:xfrm>
            <a:off x="4367808" y="3913240"/>
            <a:ext cx="3096344" cy="1123184"/>
          </a:xfrm>
          <a:prstGeom prst="rect">
            <a:avLst/>
          </a:prstGeom>
        </p:spPr>
      </p:pic>
      <p:sp>
        <p:nvSpPr>
          <p:cNvPr id="2" name="Titel 1">
            <a:extLst>
              <a:ext uri="{FF2B5EF4-FFF2-40B4-BE49-F238E27FC236}">
                <a16:creationId xmlns:a16="http://schemas.microsoft.com/office/drawing/2014/main" id="{4C676E68-0F46-2A45-9581-300A8EA1150D}"/>
              </a:ext>
            </a:extLst>
          </p:cNvPr>
          <p:cNvSpPr>
            <a:spLocks noGrp="1"/>
          </p:cNvSpPr>
          <p:nvPr>
            <p:ph type="title"/>
          </p:nvPr>
        </p:nvSpPr>
        <p:spPr/>
        <p:txBody>
          <a:bodyPr/>
          <a:lstStyle/>
          <a:p>
            <a:r>
              <a:rPr lang="de-DE" dirty="0"/>
              <a:t>Hydrate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285F415-3EC5-B943-8BCA-E790E5609973}"/>
                  </a:ext>
                </a:extLst>
              </p:cNvPr>
              <p:cNvSpPr>
                <a:spLocks noGrp="1"/>
              </p:cNvSpPr>
              <p:nvPr>
                <p:ph type="body" sz="quarter" idx="13"/>
              </p:nvPr>
            </p:nvSpPr>
            <p:spPr/>
            <p:txBody>
              <a:bodyPr/>
              <a:lstStyle/>
              <a:p>
                <a:r>
                  <a:rPr lang="de-DE" dirty="0"/>
                  <a:t>Ketone und Aldehyde können in </a:t>
                </a:r>
                <a:r>
                  <a:rPr lang="de-DE" b="1" dirty="0"/>
                  <a:t>wässriger Lösung </a:t>
                </a:r>
                <a:r>
                  <a:rPr lang="de-DE" dirty="0"/>
                  <a:t>H</a:t>
                </a:r>
                <a:r>
                  <a:rPr lang="de-DE" baseline="-25000" dirty="0"/>
                  <a:t>2</a:t>
                </a:r>
                <a:r>
                  <a:rPr lang="de-DE" dirty="0"/>
                  <a:t>O – Moleküle anlagern und </a:t>
                </a:r>
                <a:r>
                  <a:rPr lang="de-DE" b="1" dirty="0"/>
                  <a:t>Hydrate</a:t>
                </a:r>
                <a:r>
                  <a:rPr lang="de-DE" dirty="0"/>
                  <a:t> bilden.</a:t>
                </a:r>
              </a:p>
              <a:p>
                <a:r>
                  <a:rPr lang="de-DE" dirty="0"/>
                  <a:t>Hydrate sind fast immer </a:t>
                </a:r>
                <a:r>
                  <a:rPr lang="de-DE" b="1" dirty="0"/>
                  <a:t>instabil </a:t>
                </a:r>
                <a:r>
                  <a:rPr lang="de-DE" dirty="0"/>
                  <a:t>und spalten das Wasser daher schnell ab. </a:t>
                </a:r>
                <a14:m>
                  <m:oMath xmlns:m="http://schemas.openxmlformats.org/officeDocument/2006/math">
                    <m:r>
                      <a:rPr lang="de-DE" b="0" i="1" smtClean="0">
                        <a:latin typeface="Cambria Math" panose="02040503050406030204" pitchFamily="18" charset="0"/>
                      </a:rPr>
                      <m:t>→</m:t>
                    </m:r>
                  </m:oMath>
                </a14:m>
                <a:r>
                  <a:rPr lang="de-DE" dirty="0"/>
                  <a:t> </a:t>
                </a:r>
                <a:r>
                  <a:rPr lang="de-DE" b="1" dirty="0"/>
                  <a:t>Erlenmeyer - Regel</a:t>
                </a:r>
                <a:endParaRPr lang="de-DE" dirty="0"/>
              </a:p>
              <a:p>
                <a:r>
                  <a:rPr lang="de-DE" dirty="0"/>
                  <a:t>Einige Verbindungen liegen in Lösung mit ihrem instabilen Hydrat im </a:t>
                </a:r>
                <a:r>
                  <a:rPr lang="de-DE" b="1" dirty="0"/>
                  <a:t>GGW </a:t>
                </a:r>
                <a:r>
                  <a:rPr lang="de-DE" dirty="0"/>
                  <a:t>vor.</a:t>
                </a:r>
              </a:p>
              <a:p>
                <a:r>
                  <a:rPr lang="de-DE" dirty="0"/>
                  <a:t>Es gibt wenige etwas </a:t>
                </a:r>
                <a:r>
                  <a:rPr lang="de-DE" b="1" dirty="0"/>
                  <a:t>stabilere Hydrate</a:t>
                </a:r>
                <a:r>
                  <a:rPr lang="de-DE" dirty="0"/>
                  <a:t>, wie das </a:t>
                </a:r>
                <a:r>
                  <a:rPr lang="de-DE" b="1" dirty="0"/>
                  <a:t>Chloralhydrat</a:t>
                </a:r>
                <a:r>
                  <a:rPr lang="de-DE" dirty="0"/>
                  <a:t> und das </a:t>
                </a:r>
                <a:r>
                  <a:rPr lang="de-DE" b="1" dirty="0" err="1"/>
                  <a:t>Ninhydrin</a:t>
                </a:r>
                <a:r>
                  <a:rPr lang="de-DE" dirty="0"/>
                  <a: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a:p>
                <a:r>
                  <a:rPr lang="de-DE" dirty="0"/>
                  <a:t>Aus Chloralhydrat lässt sich eine Cl</a:t>
                </a:r>
                <a:r>
                  <a:rPr lang="de-DE" baseline="-25000" dirty="0"/>
                  <a:t>3</a:t>
                </a:r>
                <a:r>
                  <a:rPr lang="de-DE" dirty="0"/>
                  <a:t>C</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 </m:t>
                        </m:r>
                      </m:e>
                      <m:sup>
                        <m:r>
                          <a:rPr lang="de-DE" b="0" i="1" smtClean="0">
                            <a:latin typeface="Cambria Math" panose="02040503050406030204" pitchFamily="18" charset="0"/>
                          </a:rPr>
                          <m:t>−</m:t>
                        </m:r>
                      </m:sup>
                    </m:sSup>
                  </m:oMath>
                </a14:m>
                <a:r>
                  <a:rPr lang="de-DE" dirty="0"/>
                  <a:t> - Gruppe abspalten. Dies ist eine besondere </a:t>
                </a:r>
                <a:r>
                  <a:rPr lang="de-DE" b="1" dirty="0"/>
                  <a:t>Ausnahme</a:t>
                </a:r>
                <a:r>
                  <a:rPr lang="de-DE" dirty="0"/>
                  <a:t>, da </a:t>
                </a:r>
                <a:r>
                  <a:rPr lang="de-DE" b="1" dirty="0" err="1"/>
                  <a:t>Carbanionen</a:t>
                </a:r>
                <a:r>
                  <a:rPr lang="de-DE" b="1" dirty="0"/>
                  <a:t> </a:t>
                </a:r>
                <a:r>
                  <a:rPr lang="de-DE" dirty="0"/>
                  <a:t>eigentlich </a:t>
                </a:r>
                <a:r>
                  <a:rPr lang="de-DE" b="1" dirty="0"/>
                  <a:t>besonders schlechte Abgangsgruppen </a:t>
                </a:r>
                <a:r>
                  <a:rPr lang="de-DE" dirty="0"/>
                  <a:t>sind. Der dreifache </a:t>
                </a:r>
                <a:r>
                  <a:rPr lang="de-DE" b="1" dirty="0"/>
                  <a:t>–I – Effekt </a:t>
                </a:r>
                <a:r>
                  <a:rPr lang="de-DE" dirty="0"/>
                  <a:t>wirkt jedoch etwas stabilisierend:</a:t>
                </a:r>
              </a:p>
            </p:txBody>
          </p:sp>
        </mc:Choice>
        <mc:Fallback xmlns="">
          <p:sp>
            <p:nvSpPr>
              <p:cNvPr id="3" name="Inhaltsplatzhalter 2">
                <a:extLst>
                  <a:ext uri="{FF2B5EF4-FFF2-40B4-BE49-F238E27FC236}">
                    <a16:creationId xmlns:a16="http://schemas.microsoft.com/office/drawing/2014/main" id="{9285F415-3EC5-B943-8BCA-E790E5609973}"/>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896" t="-1214"/>
                </a:stretch>
              </a:blipFill>
            </p:spPr>
            <p:txBody>
              <a:bodyPr/>
              <a:lstStyle/>
              <a:p>
                <a:r>
                  <a:rPr lang="de-DE">
                    <a:noFill/>
                  </a:rPr>
                  <a:t> </a:t>
                </a:r>
              </a:p>
            </p:txBody>
          </p:sp>
        </mc:Fallback>
      </mc:AlternateContent>
      <p:sp>
        <p:nvSpPr>
          <p:cNvPr id="12" name="Datumsplatzhalter 11">
            <a:extLst>
              <a:ext uri="{FF2B5EF4-FFF2-40B4-BE49-F238E27FC236}">
                <a16:creationId xmlns:a16="http://schemas.microsoft.com/office/drawing/2014/main" id="{14503DA8-9355-084B-3CCA-D0EAE8C35543}"/>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8AE963B-B3B2-D57C-099C-C8ADA87A8C8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D001F6C3-3C5A-C83B-ED80-C103261033E5}"/>
              </a:ext>
            </a:extLst>
          </p:cNvPr>
          <p:cNvSpPr>
            <a:spLocks noGrp="1"/>
          </p:cNvSpPr>
          <p:nvPr>
            <p:ph type="sldNum" sz="quarter" idx="16"/>
          </p:nvPr>
        </p:nvSpPr>
        <p:spPr/>
        <p:txBody>
          <a:bodyPr/>
          <a:lstStyle/>
          <a:p>
            <a:fld id="{6FBDD224-CFE5-420E-A51B-C49F1872CE04}" type="slidenum">
              <a:rPr lang="de-DE" altLang="de-DE" smtClean="0"/>
              <a:pPr/>
              <a:t>166</a:t>
            </a:fld>
            <a:endParaRPr lang="de-DE" altLang="de-DE"/>
          </a:p>
        </p:txBody>
      </p:sp>
      <p:pic>
        <p:nvPicPr>
          <p:cNvPr id="7" name="Grafik 6">
            <a:extLst>
              <a:ext uri="{FF2B5EF4-FFF2-40B4-BE49-F238E27FC236}">
                <a16:creationId xmlns:a16="http://schemas.microsoft.com/office/drawing/2014/main" id="{DCCF9952-79F3-5846-BCB3-952C461726B3}"/>
              </a:ext>
            </a:extLst>
          </p:cNvPr>
          <p:cNvPicPr>
            <a:picLocks noChangeAspect="1"/>
          </p:cNvPicPr>
          <p:nvPr/>
        </p:nvPicPr>
        <p:blipFill>
          <a:blip r:embed="rId4"/>
          <a:stretch>
            <a:fillRect/>
          </a:stretch>
        </p:blipFill>
        <p:spPr>
          <a:xfrm>
            <a:off x="3153730" y="2217423"/>
            <a:ext cx="5524500" cy="1143000"/>
          </a:xfrm>
          <a:prstGeom prst="rect">
            <a:avLst/>
          </a:prstGeom>
        </p:spPr>
      </p:pic>
      <p:pic>
        <p:nvPicPr>
          <p:cNvPr id="11" name="Grafik 10">
            <a:extLst>
              <a:ext uri="{FF2B5EF4-FFF2-40B4-BE49-F238E27FC236}">
                <a16:creationId xmlns:a16="http://schemas.microsoft.com/office/drawing/2014/main" id="{05C46CD0-4180-8B44-BFEC-E9F68E2E7FB0}"/>
              </a:ext>
            </a:extLst>
          </p:cNvPr>
          <p:cNvPicPr>
            <a:picLocks noChangeAspect="1"/>
          </p:cNvPicPr>
          <p:nvPr/>
        </p:nvPicPr>
        <p:blipFill>
          <a:blip r:embed="rId5"/>
          <a:stretch>
            <a:fillRect/>
          </a:stretch>
        </p:blipFill>
        <p:spPr>
          <a:xfrm>
            <a:off x="3575720" y="5589241"/>
            <a:ext cx="5040560" cy="827413"/>
          </a:xfrm>
          <a:prstGeom prst="rect">
            <a:avLst/>
          </a:prstGeom>
        </p:spPr>
      </p:pic>
      <p:sp>
        <p:nvSpPr>
          <p:cNvPr id="10" name="Oval 9">
            <a:extLst>
              <a:ext uri="{FF2B5EF4-FFF2-40B4-BE49-F238E27FC236}">
                <a16:creationId xmlns:a16="http://schemas.microsoft.com/office/drawing/2014/main" id="{E55AE957-D014-0B38-4515-FB7453BD5E3E}"/>
              </a:ext>
            </a:extLst>
          </p:cNvPr>
          <p:cNvSpPr/>
          <p:nvPr/>
        </p:nvSpPr>
        <p:spPr>
          <a:xfrm>
            <a:off x="5303912" y="4221088"/>
            <a:ext cx="72008" cy="72008"/>
          </a:xfrm>
          <a:prstGeom prst="ellipse">
            <a:avLst/>
          </a:prstGeom>
          <a:noFill/>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cxnSp>
        <p:nvCxnSpPr>
          <p:cNvPr id="13" name="Gerade Verbindung 12">
            <a:extLst>
              <a:ext uri="{FF2B5EF4-FFF2-40B4-BE49-F238E27FC236}">
                <a16:creationId xmlns:a16="http://schemas.microsoft.com/office/drawing/2014/main" id="{FCCCF972-3861-E15A-B9B1-D164914834F8}"/>
              </a:ext>
            </a:extLst>
          </p:cNvPr>
          <p:cNvCxnSpPr>
            <a:cxnSpLocks/>
          </p:cNvCxnSpPr>
          <p:nvPr/>
        </p:nvCxnSpPr>
        <p:spPr>
          <a:xfrm flipH="1">
            <a:off x="5339916" y="4293096"/>
            <a:ext cx="36004" cy="304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6315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47F18-B50C-AB43-B30B-63D486BEB2E7}"/>
              </a:ext>
            </a:extLst>
          </p:cNvPr>
          <p:cNvSpPr>
            <a:spLocks noGrp="1"/>
          </p:cNvSpPr>
          <p:nvPr>
            <p:ph type="title"/>
          </p:nvPr>
        </p:nvSpPr>
        <p:spPr/>
        <p:txBody>
          <a:bodyPr/>
          <a:lstStyle/>
          <a:p>
            <a:r>
              <a:rPr lang="de-DE" dirty="0"/>
              <a:t>Redoxzusammenhänge</a:t>
            </a:r>
          </a:p>
        </p:txBody>
      </p:sp>
      <p:sp>
        <p:nvSpPr>
          <p:cNvPr id="3" name="Inhaltsplatzhalter 2">
            <a:extLst>
              <a:ext uri="{FF2B5EF4-FFF2-40B4-BE49-F238E27FC236}">
                <a16:creationId xmlns:a16="http://schemas.microsoft.com/office/drawing/2014/main" id="{538B7329-745E-B645-A5F0-0F6B37129118}"/>
              </a:ext>
            </a:extLst>
          </p:cNvPr>
          <p:cNvSpPr>
            <a:spLocks noGrp="1"/>
          </p:cNvSpPr>
          <p:nvPr>
            <p:ph type="body" sz="quarter" idx="13"/>
          </p:nvPr>
        </p:nvSpPr>
        <p:spPr/>
        <p:txBody>
          <a:bodyPr/>
          <a:lstStyle/>
          <a:p>
            <a:r>
              <a:rPr lang="de-DE" dirty="0" err="1"/>
              <a:t>Carbonylverbindungen</a:t>
            </a:r>
            <a:r>
              <a:rPr lang="de-DE" dirty="0"/>
              <a:t> spielen wichtige Reaktionen in </a:t>
            </a:r>
            <a:r>
              <a:rPr lang="de-DE" b="1" dirty="0"/>
              <a:t>Redoxreaktionen</a:t>
            </a:r>
            <a:r>
              <a:rPr lang="de-DE" dirty="0"/>
              <a:t>. Sie lassen sich mittels Oxidations- oder Reduktionsmittel ineinander bzw. in Alkohole überführen.</a:t>
            </a:r>
          </a:p>
          <a:p>
            <a:r>
              <a:rPr lang="de-DE" b="1" dirty="0"/>
              <a:t>Aldehyde</a:t>
            </a:r>
            <a:r>
              <a:rPr lang="de-DE" dirty="0"/>
              <a:t> wirken von sich aus </a:t>
            </a:r>
            <a:r>
              <a:rPr lang="de-DE" b="1" dirty="0"/>
              <a:t>reduzierend</a:t>
            </a:r>
            <a:r>
              <a:rPr lang="de-DE" dirty="0"/>
              <a:t>.</a:t>
            </a:r>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pPr marL="0" indent="0">
              <a:buNone/>
            </a:pPr>
            <a:endParaRPr lang="de-DE" b="1" dirty="0"/>
          </a:p>
          <a:p>
            <a:pPr marL="0" indent="0">
              <a:buNone/>
            </a:pPr>
            <a:endParaRPr lang="de-DE" b="1" dirty="0"/>
          </a:p>
          <a:p>
            <a:r>
              <a:rPr lang="de-DE" dirty="0"/>
              <a:t>Redoxreaktionen auf der Stufe des Aldehyds „</a:t>
            </a:r>
            <a:r>
              <a:rPr lang="de-DE" b="1" dirty="0"/>
              <a:t>anzuhalten</a:t>
            </a:r>
            <a:r>
              <a:rPr lang="de-DE" dirty="0"/>
              <a:t>“ ist nicht einfach, dazu sind bestimmte Reagenzien und / oder Katalysatoren erforderlich.</a:t>
            </a:r>
          </a:p>
          <a:p>
            <a:endParaRPr lang="de-DE" dirty="0"/>
          </a:p>
          <a:p>
            <a:endParaRPr lang="de-DE" dirty="0"/>
          </a:p>
          <a:p>
            <a:r>
              <a:rPr lang="de-DE" dirty="0"/>
              <a:t>Zwei </a:t>
            </a:r>
            <a:r>
              <a:rPr lang="de-DE" b="1" dirty="0"/>
              <a:t>Thiole</a:t>
            </a:r>
            <a:r>
              <a:rPr lang="de-DE" dirty="0"/>
              <a:t> können zu einem </a:t>
            </a:r>
            <a:r>
              <a:rPr lang="de-DE" b="1" dirty="0"/>
              <a:t>Disulfid</a:t>
            </a:r>
            <a:r>
              <a:rPr lang="de-DE" dirty="0"/>
              <a:t> oxidiert werden und umgekehrt:</a:t>
            </a:r>
          </a:p>
        </p:txBody>
      </p:sp>
      <p:sp>
        <p:nvSpPr>
          <p:cNvPr id="9" name="Datumsplatzhalter 8">
            <a:extLst>
              <a:ext uri="{FF2B5EF4-FFF2-40B4-BE49-F238E27FC236}">
                <a16:creationId xmlns:a16="http://schemas.microsoft.com/office/drawing/2014/main" id="{1C0B55BA-51F0-A92D-8AB0-D32A2E9D665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781B9E2-8D9D-0171-D0AD-033C359DDB3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0A43D37D-D86A-78F6-8912-F326FF8C748A}"/>
              </a:ext>
            </a:extLst>
          </p:cNvPr>
          <p:cNvSpPr>
            <a:spLocks noGrp="1"/>
          </p:cNvSpPr>
          <p:nvPr>
            <p:ph type="sldNum" sz="quarter" idx="16"/>
          </p:nvPr>
        </p:nvSpPr>
        <p:spPr/>
        <p:txBody>
          <a:bodyPr/>
          <a:lstStyle/>
          <a:p>
            <a:fld id="{6FBDD224-CFE5-420E-A51B-C49F1872CE04}" type="slidenum">
              <a:rPr lang="de-DE" altLang="de-DE" smtClean="0"/>
              <a:pPr/>
              <a:t>167</a:t>
            </a:fld>
            <a:endParaRPr lang="de-DE" altLang="de-DE"/>
          </a:p>
        </p:txBody>
      </p:sp>
      <p:pic>
        <p:nvPicPr>
          <p:cNvPr id="7" name="Grafik 6">
            <a:extLst>
              <a:ext uri="{FF2B5EF4-FFF2-40B4-BE49-F238E27FC236}">
                <a16:creationId xmlns:a16="http://schemas.microsoft.com/office/drawing/2014/main" id="{1ABD1B86-02B9-A643-89D3-F6E93D0C1B3D}"/>
              </a:ext>
            </a:extLst>
          </p:cNvPr>
          <p:cNvPicPr>
            <a:picLocks noChangeAspect="1"/>
          </p:cNvPicPr>
          <p:nvPr/>
        </p:nvPicPr>
        <p:blipFill>
          <a:blip r:embed="rId2"/>
          <a:stretch>
            <a:fillRect/>
          </a:stretch>
        </p:blipFill>
        <p:spPr>
          <a:xfrm>
            <a:off x="4140525" y="1201693"/>
            <a:ext cx="3532484" cy="2909770"/>
          </a:xfrm>
          <a:prstGeom prst="rect">
            <a:avLst/>
          </a:prstGeom>
        </p:spPr>
      </p:pic>
      <p:pic>
        <p:nvPicPr>
          <p:cNvPr id="6" name="Grafik 5">
            <a:extLst>
              <a:ext uri="{FF2B5EF4-FFF2-40B4-BE49-F238E27FC236}">
                <a16:creationId xmlns:a16="http://schemas.microsoft.com/office/drawing/2014/main" id="{9E598062-001D-3A21-2182-EB653DFFDE28}"/>
              </a:ext>
            </a:extLst>
          </p:cNvPr>
          <p:cNvPicPr>
            <a:picLocks noChangeAspect="1"/>
          </p:cNvPicPr>
          <p:nvPr/>
        </p:nvPicPr>
        <p:blipFill>
          <a:blip r:embed="rId3"/>
          <a:stretch>
            <a:fillRect/>
          </a:stretch>
        </p:blipFill>
        <p:spPr>
          <a:xfrm>
            <a:off x="6246995" y="5029051"/>
            <a:ext cx="3721100" cy="558800"/>
          </a:xfrm>
          <a:prstGeom prst="rect">
            <a:avLst/>
          </a:prstGeom>
        </p:spPr>
      </p:pic>
    </p:spTree>
    <p:extLst>
      <p:ext uri="{BB962C8B-B14F-4D97-AF65-F5344CB8AC3E}">
        <p14:creationId xmlns:p14="http://schemas.microsoft.com/office/powerpoint/2010/main" val="5884891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D60BD-3502-2E43-AC65-C5D4ECFC236B}"/>
              </a:ext>
            </a:extLst>
          </p:cNvPr>
          <p:cNvSpPr>
            <a:spLocks noGrp="1"/>
          </p:cNvSpPr>
          <p:nvPr>
            <p:ph type="title"/>
          </p:nvPr>
        </p:nvSpPr>
        <p:spPr/>
        <p:txBody>
          <a:bodyPr/>
          <a:lstStyle/>
          <a:p>
            <a:r>
              <a:rPr lang="de-DE" dirty="0"/>
              <a:t>Esterbildung</a:t>
            </a:r>
          </a:p>
        </p:txBody>
      </p:sp>
      <p:sp>
        <p:nvSpPr>
          <p:cNvPr id="3" name="Inhaltsplatzhalter 2">
            <a:extLst>
              <a:ext uri="{FF2B5EF4-FFF2-40B4-BE49-F238E27FC236}">
                <a16:creationId xmlns:a16="http://schemas.microsoft.com/office/drawing/2014/main" id="{4CBB9057-A5B9-ED40-ADC9-E53450AC157A}"/>
              </a:ext>
            </a:extLst>
          </p:cNvPr>
          <p:cNvSpPr>
            <a:spLocks noGrp="1"/>
          </p:cNvSpPr>
          <p:nvPr>
            <p:ph type="body" sz="quarter" idx="13"/>
          </p:nvPr>
        </p:nvSpPr>
        <p:spPr/>
        <p:txBody>
          <a:bodyPr/>
          <a:lstStyle/>
          <a:p>
            <a:r>
              <a:rPr lang="de-DE" b="1" dirty="0"/>
              <a:t>Ester</a:t>
            </a:r>
            <a:r>
              <a:rPr lang="de-DE" dirty="0"/>
              <a:t> lassen sich über einen </a:t>
            </a:r>
            <a:r>
              <a:rPr lang="de-DE" b="1" dirty="0" err="1"/>
              <a:t>Additions</a:t>
            </a:r>
            <a:r>
              <a:rPr lang="de-DE" b="1" dirty="0"/>
              <a:t> – </a:t>
            </a:r>
            <a:r>
              <a:rPr lang="de-DE" b="1" dirty="0" err="1"/>
              <a:t>Eliminierungs</a:t>
            </a:r>
            <a:r>
              <a:rPr lang="de-DE" b="1" dirty="0"/>
              <a:t> – Mechanismus </a:t>
            </a:r>
            <a:r>
              <a:rPr lang="de-DE" dirty="0"/>
              <a:t>aus einem Säurederivat und einem Alkohol bilden.</a:t>
            </a:r>
          </a:p>
          <a:p>
            <a:r>
              <a:rPr lang="de-DE" dirty="0"/>
              <a:t>Die Reaktion ist </a:t>
            </a:r>
            <a:r>
              <a:rPr lang="de-DE" b="1" dirty="0"/>
              <a:t>reversibel</a:t>
            </a:r>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r>
              <a:rPr lang="de-DE" b="1" dirty="0"/>
              <a:t>Aktivierung </a:t>
            </a:r>
            <a:r>
              <a:rPr lang="de-DE" dirty="0"/>
              <a:t>des Säurederivats (durch </a:t>
            </a:r>
            <a:r>
              <a:rPr lang="de-DE" dirty="0" err="1"/>
              <a:t>Protonierung</a:t>
            </a:r>
            <a:r>
              <a:rPr lang="de-DE" dirty="0"/>
              <a:t>) </a:t>
            </a:r>
            <a:r>
              <a:rPr lang="de-DE" b="1" dirty="0"/>
              <a:t>beschleunigt </a:t>
            </a:r>
            <a:r>
              <a:rPr lang="de-DE" dirty="0"/>
              <a:t>die Reaktion.</a:t>
            </a:r>
            <a:endParaRPr lang="de-DE" b="1" dirty="0"/>
          </a:p>
        </p:txBody>
      </p:sp>
      <p:sp>
        <p:nvSpPr>
          <p:cNvPr id="9" name="Datumsplatzhalter 8">
            <a:extLst>
              <a:ext uri="{FF2B5EF4-FFF2-40B4-BE49-F238E27FC236}">
                <a16:creationId xmlns:a16="http://schemas.microsoft.com/office/drawing/2014/main" id="{1104C34E-961B-690B-513D-F28FAD5BFC2F}"/>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FAAB2F2-0C83-BEC7-C8AE-7FF5AAD9A86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3F3ED918-2CCC-3560-DEEC-AA0AFF07B170}"/>
              </a:ext>
            </a:extLst>
          </p:cNvPr>
          <p:cNvSpPr>
            <a:spLocks noGrp="1"/>
          </p:cNvSpPr>
          <p:nvPr>
            <p:ph type="sldNum" sz="quarter" idx="16"/>
          </p:nvPr>
        </p:nvSpPr>
        <p:spPr/>
        <p:txBody>
          <a:bodyPr/>
          <a:lstStyle/>
          <a:p>
            <a:fld id="{6FBDD224-CFE5-420E-A51B-C49F1872CE04}" type="slidenum">
              <a:rPr lang="de-DE" altLang="de-DE" smtClean="0"/>
              <a:pPr/>
              <a:t>168</a:t>
            </a:fld>
            <a:endParaRPr lang="de-DE" altLang="de-DE"/>
          </a:p>
        </p:txBody>
      </p:sp>
      <p:pic>
        <p:nvPicPr>
          <p:cNvPr id="7" name="Grafik 6">
            <a:extLst>
              <a:ext uri="{FF2B5EF4-FFF2-40B4-BE49-F238E27FC236}">
                <a16:creationId xmlns:a16="http://schemas.microsoft.com/office/drawing/2014/main" id="{95219781-3B05-DE41-A2E1-5D75B7C36B0C}"/>
              </a:ext>
            </a:extLst>
          </p:cNvPr>
          <p:cNvPicPr>
            <a:picLocks noChangeAspect="1"/>
          </p:cNvPicPr>
          <p:nvPr/>
        </p:nvPicPr>
        <p:blipFill>
          <a:blip r:embed="rId2"/>
          <a:stretch>
            <a:fillRect/>
          </a:stretch>
        </p:blipFill>
        <p:spPr>
          <a:xfrm>
            <a:off x="2318699" y="1473200"/>
            <a:ext cx="7554602" cy="2962589"/>
          </a:xfrm>
          <a:prstGeom prst="rect">
            <a:avLst/>
          </a:prstGeom>
        </p:spPr>
      </p:pic>
    </p:spTree>
    <p:extLst>
      <p:ext uri="{BB962C8B-B14F-4D97-AF65-F5344CB8AC3E}">
        <p14:creationId xmlns:p14="http://schemas.microsoft.com/office/powerpoint/2010/main" val="2792679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61CC6-0E63-1945-8342-90CC8304B745}"/>
              </a:ext>
            </a:extLst>
          </p:cNvPr>
          <p:cNvSpPr>
            <a:spLocks noGrp="1"/>
          </p:cNvSpPr>
          <p:nvPr>
            <p:ph type="title"/>
          </p:nvPr>
        </p:nvSpPr>
        <p:spPr/>
        <p:txBody>
          <a:bodyPr/>
          <a:lstStyle/>
          <a:p>
            <a:r>
              <a:rPr lang="de-DE" dirty="0"/>
              <a:t>Bildung von Ionen</a:t>
            </a:r>
          </a:p>
        </p:txBody>
      </p:sp>
      <mc:AlternateContent xmlns:mc="http://schemas.openxmlformats.org/markup-compatibility/2006" xmlns:a14="http://schemas.microsoft.com/office/drawing/2010/main">
        <mc:Choice Requires="a14">
          <p:sp>
            <p:nvSpPr>
              <p:cNvPr id="10" name="Inhaltsplatzhalter 2">
                <a:extLst>
                  <a:ext uri="{FF2B5EF4-FFF2-40B4-BE49-F238E27FC236}">
                    <a16:creationId xmlns:a16="http://schemas.microsoft.com/office/drawing/2014/main" id="{89172A03-DE06-4D4A-94B6-8844AF19A3D9}"/>
                  </a:ext>
                </a:extLst>
              </p:cNvPr>
              <p:cNvSpPr>
                <a:spLocks noGrp="1"/>
              </p:cNvSpPr>
              <p:nvPr>
                <p:ph type="body" sz="quarter" idx="13"/>
              </p:nvPr>
            </p:nvSpPr>
            <p:spPr/>
            <p:txBody>
              <a:bodyPr/>
              <a:lstStyle/>
              <a:p>
                <a:r>
                  <a:rPr lang="de-DE" dirty="0"/>
                  <a:t>„Triebkraft“: Bestreben der Elemente, die </a:t>
                </a:r>
                <a:r>
                  <a:rPr lang="de-DE" b="1" dirty="0"/>
                  <a:t>Edelgaskonfiguration</a:t>
                </a:r>
                <a:r>
                  <a:rPr lang="de-DE" dirty="0"/>
                  <a:t> zu erreichen</a:t>
                </a:r>
              </a:p>
              <a:p>
                <a:r>
                  <a:rPr lang="de-DE" dirty="0"/>
                  <a:t>Bildung von </a:t>
                </a:r>
                <a:r>
                  <a:rPr lang="de-DE" b="1" dirty="0"/>
                  <a:t>Kationen</a:t>
                </a:r>
                <a:r>
                  <a:rPr lang="de-DE" dirty="0"/>
                  <a:t>: Abgabe von Elektronen, sodass die Konfiguration des </a:t>
                </a:r>
                <a:r>
                  <a:rPr lang="de-DE" b="1" dirty="0"/>
                  <a:t>vorhergehenden</a:t>
                </a:r>
                <a:r>
                  <a:rPr lang="de-DE" dirty="0"/>
                  <a:t> Edelgases erreicht wird.</a:t>
                </a:r>
              </a:p>
              <a:p>
                <a:r>
                  <a:rPr lang="de-DE" dirty="0"/>
                  <a:t>Bildung von </a:t>
                </a:r>
                <a:r>
                  <a:rPr lang="de-DE" b="1" dirty="0"/>
                  <a:t>Anionen</a:t>
                </a:r>
                <a:r>
                  <a:rPr lang="de-DE" dirty="0"/>
                  <a:t>: Aufgabe von Elektronen, sodass die Konfiguration des </a:t>
                </a:r>
                <a:r>
                  <a:rPr lang="de-DE" b="1" dirty="0"/>
                  <a:t>nachfolgenden</a:t>
                </a:r>
                <a:r>
                  <a:rPr lang="de-DE" dirty="0"/>
                  <a:t> Edelgases erreicht wird</a:t>
                </a:r>
              </a:p>
              <a:p>
                <a:r>
                  <a:rPr lang="de-DE" b="1" dirty="0"/>
                  <a:t>Keine </a:t>
                </a:r>
                <a:r>
                  <a:rPr lang="de-DE" dirty="0"/>
                  <a:t>einfache Anwendung der Regeln auf Elemente der </a:t>
                </a:r>
                <a:r>
                  <a:rPr lang="de-DE" b="1" dirty="0"/>
                  <a:t>Nebengruppen</a:t>
                </a:r>
              </a:p>
              <a:p>
                <a:r>
                  <a:rPr lang="de-DE" dirty="0"/>
                  <a:t>Besonderheit </a:t>
                </a:r>
                <a:r>
                  <a:rPr lang="de-DE" b="1" dirty="0"/>
                  <a:t>Wasserstoff </a:t>
                </a:r>
                <a:r>
                  <a:rPr lang="de-DE" dirty="0"/>
                  <a:t>(kann beides): </a:t>
                </a:r>
                <a14:m>
                  <m:oMath xmlns:m="http://schemas.openxmlformats.org/officeDocument/2006/math">
                    <m:r>
                      <a:rPr lang="de-DE" i="1">
                        <a:latin typeface="Cambria Math" panose="02040503050406030204" pitchFamily="18" charset="0"/>
                      </a:rPr>
                      <m:t>𝐻</m:t>
                    </m:r>
                    <m:r>
                      <a:rPr lang="de-DE" i="1">
                        <a:latin typeface="Cambria Math" panose="02040503050406030204" pitchFamily="18" charset="0"/>
                      </a:rPr>
                      <m:t> </m:t>
                    </m:r>
                    <m:groupChr>
                      <m:groupChrPr>
                        <m:chr m:val="→"/>
                        <m:vertJc m:val="bot"/>
                        <m:ctrlPr>
                          <a:rPr lang="de-DE" i="1">
                            <a:latin typeface="Cambria Math" panose="02040503050406030204" pitchFamily="18" charset="0"/>
                          </a:rPr>
                        </m:ctrlPr>
                      </m:groupChrPr>
                      <m:e>
                        <m:r>
                          <m:rPr>
                            <m:brk m:alnAt="2"/>
                          </m:rPr>
                          <a:rPr lang="de-DE" i="1">
                            <a:latin typeface="Cambria Math" panose="02040503050406030204" pitchFamily="18" charset="0"/>
                          </a:rPr>
                          <m:t>−</m:t>
                        </m:r>
                        <m:r>
                          <a:rPr lang="de-DE" i="1">
                            <a:latin typeface="Cambria Math" panose="02040503050406030204" pitchFamily="18" charset="0"/>
                          </a:rPr>
                          <m:t> </m:t>
                        </m:r>
                        <m:sSup>
                          <m:sSupPr>
                            <m:ctrlPr>
                              <a:rPr lang="de-DE" i="1">
                                <a:latin typeface="Cambria Math" panose="02040503050406030204" pitchFamily="18" charset="0"/>
                              </a:rPr>
                            </m:ctrlPr>
                          </m:sSupPr>
                          <m:e>
                            <m:r>
                              <m:rPr>
                                <m:brk m:alnAt="2"/>
                              </m:rPr>
                              <a:rPr lang="de-DE" i="1">
                                <a:latin typeface="Cambria Math" panose="02040503050406030204" pitchFamily="18" charset="0"/>
                              </a:rPr>
                              <m:t>𝑒</m:t>
                            </m:r>
                          </m:e>
                          <m:sup>
                            <m:r>
                              <m:rPr>
                                <m:brk m:alnAt="2"/>
                              </m:rPr>
                              <a:rPr lang="de-DE" i="1">
                                <a:latin typeface="Cambria Math" panose="02040503050406030204" pitchFamily="18" charset="0"/>
                              </a:rPr>
                              <m:t>−</m:t>
                            </m:r>
                          </m:sup>
                        </m:sSup>
                      </m:e>
                    </m:groupChr>
                    <m:r>
                      <a:rPr lang="de-DE">
                        <a:latin typeface="Cambria Math" panose="02040503050406030204" pitchFamily="18" charset="0"/>
                      </a:rPr>
                      <m:t> </m:t>
                    </m:r>
                    <m:sSup>
                      <m:sSupPr>
                        <m:ctrlPr>
                          <a:rPr lang="de-DE" i="1">
                            <a:latin typeface="Cambria Math" panose="02040503050406030204" pitchFamily="18" charset="0"/>
                          </a:rPr>
                        </m:ctrlPr>
                      </m:sSupPr>
                      <m:e>
                        <m:r>
                          <m:rPr>
                            <m:sty m:val="p"/>
                          </m:rPr>
                          <a:rPr lang="de-DE">
                            <a:latin typeface="Cambria Math" panose="02040503050406030204" pitchFamily="18" charset="0"/>
                          </a:rPr>
                          <m:t>H</m:t>
                        </m:r>
                      </m:e>
                      <m:sup>
                        <m:r>
                          <a:rPr lang="de-DE" i="1">
                            <a:latin typeface="Cambria Math" panose="02040503050406030204" pitchFamily="18" charset="0"/>
                          </a:rPr>
                          <m:t>+</m:t>
                        </m:r>
                      </m:sup>
                    </m:sSup>
                  </m:oMath>
                </a14:m>
                <a:r>
                  <a:rPr lang="de-DE" i="1" dirty="0">
                    <a:latin typeface="Cambria Math" panose="02040503050406030204" pitchFamily="18" charset="0"/>
                  </a:rPr>
                  <a:t> </a:t>
                </a:r>
                <a:r>
                  <a:rPr lang="de-DE" i="1" dirty="0"/>
                  <a:t>(Proton, keine Valenzelektronen); </a:t>
                </a:r>
                <a14:m>
                  <m:oMath xmlns:m="http://schemas.openxmlformats.org/officeDocument/2006/math">
                    <m:r>
                      <a:rPr lang="de-DE" i="1">
                        <a:latin typeface="Cambria Math" panose="02040503050406030204" pitchFamily="18" charset="0"/>
                      </a:rPr>
                      <m:t>𝐻</m:t>
                    </m:r>
                    <m:groupChr>
                      <m:groupChrPr>
                        <m:chr m:val="→"/>
                        <m:vertJc m:val="bot"/>
                        <m:ctrlPr>
                          <a:rPr lang="de-DE" i="1">
                            <a:latin typeface="Cambria Math" panose="02040503050406030204" pitchFamily="18" charset="0"/>
                          </a:rPr>
                        </m:ctrlPr>
                      </m:groupChrPr>
                      <m:e>
                        <m:r>
                          <m:rPr>
                            <m:brk m:alnAt="2"/>
                          </m:rPr>
                          <a:rPr lang="de-DE" i="1">
                            <a:latin typeface="Cambria Math" panose="02040503050406030204" pitchFamily="18" charset="0"/>
                          </a:rPr>
                          <m:t>+</m:t>
                        </m:r>
                        <m:r>
                          <a:rPr lang="de-DE" i="1">
                            <a:latin typeface="Cambria Math" panose="02040503050406030204" pitchFamily="18" charset="0"/>
                          </a:rPr>
                          <m:t> </m:t>
                        </m:r>
                        <m:sSup>
                          <m:sSupPr>
                            <m:ctrlPr>
                              <a:rPr lang="de-DE" i="1">
                                <a:latin typeface="Cambria Math" panose="02040503050406030204" pitchFamily="18" charset="0"/>
                              </a:rPr>
                            </m:ctrlPr>
                          </m:sSupPr>
                          <m:e>
                            <m:r>
                              <m:rPr>
                                <m:brk m:alnAt="2"/>
                              </m:rPr>
                              <a:rPr lang="de-DE" i="1">
                                <a:latin typeface="Cambria Math" panose="02040503050406030204" pitchFamily="18" charset="0"/>
                              </a:rPr>
                              <m:t>𝑒</m:t>
                            </m:r>
                          </m:e>
                          <m:sup>
                            <m:r>
                              <m:rPr>
                                <m:brk m:alnAt="2"/>
                              </m:rPr>
                              <a:rPr lang="de-DE" i="1">
                                <a:latin typeface="Cambria Math" panose="02040503050406030204" pitchFamily="18" charset="0"/>
                              </a:rPr>
                              <m:t>−</m:t>
                            </m:r>
                          </m:sup>
                        </m:sSup>
                      </m:e>
                    </m:groupChr>
                    <m:r>
                      <a:rPr lang="de-DE" i="1">
                        <a:latin typeface="Cambria Math" panose="02040503050406030204" pitchFamily="18" charset="0"/>
                      </a:rPr>
                      <m:t> </m:t>
                    </m:r>
                    <m:sSup>
                      <m:sSupPr>
                        <m:ctrlPr>
                          <a:rPr lang="de-DE" i="1">
                            <a:latin typeface="Cambria Math" panose="02040503050406030204" pitchFamily="18" charset="0"/>
                          </a:rPr>
                        </m:ctrlPr>
                      </m:sSupPr>
                      <m:e>
                        <m:r>
                          <a:rPr lang="de-DE" i="1">
                            <a:latin typeface="Cambria Math" panose="02040503050406030204" pitchFamily="18" charset="0"/>
                          </a:rPr>
                          <m:t>𝐻</m:t>
                        </m:r>
                      </m:e>
                      <m:sup>
                        <m:r>
                          <a:rPr lang="de-DE" i="1">
                            <a:latin typeface="Cambria Math" panose="02040503050406030204" pitchFamily="18" charset="0"/>
                          </a:rPr>
                          <m:t>−</m:t>
                        </m:r>
                      </m:sup>
                    </m:sSup>
                  </m:oMath>
                </a14:m>
                <a:r>
                  <a:rPr lang="de-DE" dirty="0"/>
                  <a:t> (</a:t>
                </a:r>
                <a:r>
                  <a:rPr lang="de-DE" i="1" dirty="0"/>
                  <a:t>Hydrid, He – Konfiguration, aber sehr reaktiv</a:t>
                </a:r>
                <a:r>
                  <a:rPr lang="de-DE" dirty="0"/>
                  <a:t>)</a:t>
                </a:r>
              </a:p>
            </p:txBody>
          </p:sp>
        </mc:Choice>
        <mc:Fallback xmlns="">
          <p:sp>
            <p:nvSpPr>
              <p:cNvPr id="10" name="Inhaltsplatzhalter 2">
                <a:extLst>
                  <a:ext uri="{FF2B5EF4-FFF2-40B4-BE49-F238E27FC236}">
                    <a16:creationId xmlns:a16="http://schemas.microsoft.com/office/drawing/2014/main" id="{89172A03-DE06-4D4A-94B6-8844AF19A3D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7" name="Datumsplatzhalter 6">
            <a:extLst>
              <a:ext uri="{FF2B5EF4-FFF2-40B4-BE49-F238E27FC236}">
                <a16:creationId xmlns:a16="http://schemas.microsoft.com/office/drawing/2014/main" id="{202238D6-7093-E07C-EA9E-E5F9732D9134}"/>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248EB23D-4809-5481-58DB-4A530DF96D5F}"/>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19D707B8-C9E2-3E40-9DC1-ABB07728A035}"/>
              </a:ext>
            </a:extLst>
          </p:cNvPr>
          <p:cNvSpPr>
            <a:spLocks noGrp="1"/>
          </p:cNvSpPr>
          <p:nvPr>
            <p:ph type="sldNum" sz="quarter" idx="16"/>
          </p:nvPr>
        </p:nvSpPr>
        <p:spPr/>
        <p:txBody>
          <a:bodyPr/>
          <a:lstStyle/>
          <a:p>
            <a:fld id="{6FBDD224-CFE5-420E-A51B-C49F1872CE04}" type="slidenum">
              <a:rPr lang="de-DE" altLang="de-DE" smtClean="0"/>
              <a:pPr/>
              <a:t>16</a:t>
            </a:fld>
            <a:endParaRPr lang="de-DE" altLang="de-DE"/>
          </a:p>
        </p:txBody>
      </p:sp>
      <p:pic>
        <p:nvPicPr>
          <p:cNvPr id="11" name="Grafik 10">
            <a:extLst>
              <a:ext uri="{FF2B5EF4-FFF2-40B4-BE49-F238E27FC236}">
                <a16:creationId xmlns:a16="http://schemas.microsoft.com/office/drawing/2014/main" id="{56F1CF6F-2322-3D4B-B7C1-C51D34CB70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3552" y="3140968"/>
            <a:ext cx="5256584" cy="3060044"/>
          </a:xfrm>
          <a:prstGeom prst="rect">
            <a:avLst/>
          </a:prstGeom>
        </p:spPr>
      </p:pic>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8F7D112A-9022-F74D-990E-FCFADFF044C5}"/>
                  </a:ext>
                </a:extLst>
              </p:cNvPr>
              <p:cNvSpPr txBox="1"/>
              <p:nvPr/>
            </p:nvSpPr>
            <p:spPr>
              <a:xfrm>
                <a:off x="7718797" y="3056740"/>
                <a:ext cx="4256689" cy="1938992"/>
              </a:xfrm>
              <a:prstGeom prst="rect">
                <a:avLst/>
              </a:prstGeom>
              <a:noFill/>
            </p:spPr>
            <p:txBody>
              <a:bodyPr wrap="square" rtlCol="0">
                <a:spAutoFit/>
              </a:bodyPr>
              <a:lstStyle/>
              <a:p>
                <a:r>
                  <a:rPr lang="de-DE" sz="1200" dirty="0">
                    <a:latin typeface="Avenir Next LT Pro" panose="020B0504020202020204" pitchFamily="34" charset="77"/>
                  </a:rPr>
                  <a:t>Bildung von Hydrid (He – Konfiguration) durch </a:t>
                </a:r>
                <a:r>
                  <a:rPr lang="de-DE" sz="1200" dirty="0" err="1">
                    <a:latin typeface="Avenir Next LT Pro" panose="020B0504020202020204" pitchFamily="34" charset="77"/>
                  </a:rPr>
                  <a:t>e</a:t>
                </a:r>
                <a14:m>
                  <m:oMath xmlns:m="http://schemas.openxmlformats.org/officeDocument/2006/math">
                    <m:sSup>
                      <m:sSupPr>
                        <m:ctrlPr>
                          <a:rPr lang="de-DE" sz="1200" i="1">
                            <a:latin typeface="Cambria Math" panose="02040503050406030204" pitchFamily="18" charset="0"/>
                          </a:rPr>
                        </m:ctrlPr>
                      </m:sSupPr>
                      <m:e>
                        <m:r>
                          <a:rPr lang="de-DE" sz="1200" i="1">
                            <a:latin typeface="Cambria Math" panose="02040503050406030204" pitchFamily="18" charset="0"/>
                          </a:rPr>
                          <m:t> </m:t>
                        </m:r>
                      </m:e>
                      <m:sup>
                        <m:r>
                          <a:rPr lang="de-DE" sz="1200" i="1">
                            <a:latin typeface="Cambria Math" panose="02040503050406030204" pitchFamily="18" charset="0"/>
                          </a:rPr>
                          <m:t>−</m:t>
                        </m:r>
                      </m:sup>
                    </m:sSup>
                    <m:r>
                      <a:rPr lang="de-DE" sz="1200">
                        <a:latin typeface="Cambria Math" panose="02040503050406030204" pitchFamily="18" charset="0"/>
                      </a:rPr>
                      <m:t> </m:t>
                    </m:r>
                  </m:oMath>
                </a14:m>
                <a:r>
                  <a:rPr lang="de-DE" sz="1200" dirty="0">
                    <a:latin typeface="Avenir Next LT Pro" panose="020B0504020202020204" pitchFamily="34" charset="77"/>
                  </a:rPr>
                  <a:t>– Aufnahme</a:t>
                </a:r>
              </a:p>
              <a:p>
                <a:endParaRPr lang="de-DE" sz="1200" dirty="0">
                  <a:latin typeface="Avenir Next LT Pro" panose="020B0504020202020204" pitchFamily="34" charset="77"/>
                </a:endParaRPr>
              </a:p>
              <a:p>
                <a:r>
                  <a:rPr lang="de-DE" sz="1200" dirty="0">
                    <a:solidFill>
                      <a:schemeClr val="accent4">
                        <a:lumMod val="75000"/>
                      </a:schemeClr>
                    </a:solidFill>
                    <a:latin typeface="Avenir Next LT Pro" panose="020B0504020202020204" pitchFamily="34" charset="77"/>
                  </a:rPr>
                  <a:t>Bildung von K</a:t>
                </a:r>
                <a:r>
                  <a:rPr lang="de-DE" sz="1200" baseline="30000" dirty="0">
                    <a:solidFill>
                      <a:schemeClr val="accent4">
                        <a:lumMod val="75000"/>
                      </a:schemeClr>
                    </a:solidFill>
                    <a:latin typeface="Avenir Next LT Pro" panose="020B0504020202020204" pitchFamily="34" charset="77"/>
                  </a:rPr>
                  <a:t>+</a:t>
                </a:r>
                <a:r>
                  <a:rPr lang="de-DE" sz="1200" dirty="0">
                    <a:solidFill>
                      <a:schemeClr val="accent4">
                        <a:lumMod val="75000"/>
                      </a:schemeClr>
                    </a:solidFill>
                    <a:latin typeface="Avenir Next LT Pro" panose="020B0504020202020204" pitchFamily="34" charset="77"/>
                  </a:rPr>
                  <a:t> (Ar – </a:t>
                </a:r>
                <a:r>
                  <a:rPr lang="de-DE" sz="1200" dirty="0" err="1">
                    <a:solidFill>
                      <a:schemeClr val="accent4">
                        <a:lumMod val="75000"/>
                      </a:schemeClr>
                    </a:solidFill>
                    <a:latin typeface="Avenir Next LT Pro" panose="020B0504020202020204" pitchFamily="34" charset="77"/>
                  </a:rPr>
                  <a:t>Konfig</a:t>
                </a:r>
                <a:r>
                  <a:rPr lang="de-DE" sz="1200" dirty="0">
                    <a:solidFill>
                      <a:schemeClr val="accent4">
                        <a:lumMod val="75000"/>
                      </a:schemeClr>
                    </a:solidFill>
                    <a:latin typeface="Avenir Next LT Pro" panose="020B0504020202020204" pitchFamily="34" charset="77"/>
                  </a:rPr>
                  <a:t>.) durch e</a:t>
                </a:r>
                <a14:m>
                  <m:oMath xmlns:m="http://schemas.openxmlformats.org/officeDocument/2006/math">
                    <m:sSup>
                      <m:sSupPr>
                        <m:ctrlPr>
                          <a:rPr lang="de-DE" sz="1200" i="1">
                            <a:solidFill>
                              <a:schemeClr val="accent4">
                                <a:lumMod val="75000"/>
                              </a:schemeClr>
                            </a:solidFill>
                            <a:latin typeface="Cambria Math" panose="02040503050406030204" pitchFamily="18" charset="0"/>
                          </a:rPr>
                        </m:ctrlPr>
                      </m:sSupPr>
                      <m:e>
                        <m:r>
                          <a:rPr lang="de-DE" sz="1200" i="1">
                            <a:solidFill>
                              <a:schemeClr val="accent4">
                                <a:lumMod val="75000"/>
                              </a:schemeClr>
                            </a:solidFill>
                            <a:latin typeface="Cambria Math" panose="02040503050406030204" pitchFamily="18" charset="0"/>
                          </a:rPr>
                          <m:t> </m:t>
                        </m:r>
                      </m:e>
                      <m:sup>
                        <m:r>
                          <a:rPr lang="de-DE" sz="1200" i="1">
                            <a:solidFill>
                              <a:schemeClr val="accent4">
                                <a:lumMod val="75000"/>
                              </a:schemeClr>
                            </a:solidFill>
                            <a:latin typeface="Cambria Math" panose="02040503050406030204" pitchFamily="18" charset="0"/>
                          </a:rPr>
                          <m:t>−</m:t>
                        </m:r>
                      </m:sup>
                    </m:sSup>
                    <m:r>
                      <a:rPr lang="de-DE" sz="1200">
                        <a:solidFill>
                          <a:schemeClr val="accent4">
                            <a:lumMod val="75000"/>
                          </a:schemeClr>
                        </a:solidFill>
                        <a:latin typeface="Cambria Math" panose="02040503050406030204" pitchFamily="18" charset="0"/>
                      </a:rPr>
                      <m:t> </m:t>
                    </m:r>
                  </m:oMath>
                </a14:m>
                <a:r>
                  <a:rPr lang="de-DE" sz="1200" dirty="0">
                    <a:solidFill>
                      <a:schemeClr val="accent4">
                        <a:lumMod val="75000"/>
                      </a:schemeClr>
                    </a:solidFill>
                    <a:latin typeface="Avenir Next LT Pro" panose="020B0504020202020204" pitchFamily="34" charset="77"/>
                  </a:rPr>
                  <a:t>– Abgabe</a:t>
                </a:r>
              </a:p>
              <a:p>
                <a:endParaRPr lang="de-DE" sz="1200" dirty="0">
                  <a:latin typeface="Avenir Next LT Pro" panose="020B0504020202020204" pitchFamily="34" charset="77"/>
                </a:endParaRPr>
              </a:p>
              <a:p>
                <a:r>
                  <a:rPr lang="de-DE" sz="1200" dirty="0">
                    <a:solidFill>
                      <a:schemeClr val="accent6"/>
                    </a:solidFill>
                    <a:latin typeface="Avenir Next LT Pro" panose="020B0504020202020204" pitchFamily="34" charset="77"/>
                  </a:rPr>
                  <a:t>Bildung von I</a:t>
                </a:r>
                <a14:m>
                  <m:oMath xmlns:m="http://schemas.openxmlformats.org/officeDocument/2006/math">
                    <m:sSup>
                      <m:sSupPr>
                        <m:ctrlPr>
                          <a:rPr lang="de-DE" sz="1200" i="1">
                            <a:solidFill>
                              <a:schemeClr val="accent6"/>
                            </a:solidFill>
                            <a:latin typeface="Cambria Math" panose="02040503050406030204" pitchFamily="18" charset="0"/>
                          </a:rPr>
                        </m:ctrlPr>
                      </m:sSupPr>
                      <m:e>
                        <m:r>
                          <a:rPr lang="de-DE" sz="1200" i="1">
                            <a:solidFill>
                              <a:schemeClr val="accent6"/>
                            </a:solidFill>
                            <a:latin typeface="Cambria Math" panose="02040503050406030204" pitchFamily="18" charset="0"/>
                          </a:rPr>
                          <m:t> </m:t>
                        </m:r>
                      </m:e>
                      <m:sup>
                        <m:r>
                          <a:rPr lang="de-DE" sz="1200" i="1">
                            <a:solidFill>
                              <a:schemeClr val="accent6"/>
                            </a:solidFill>
                            <a:latin typeface="Cambria Math" panose="02040503050406030204" pitchFamily="18" charset="0"/>
                          </a:rPr>
                          <m:t>−</m:t>
                        </m:r>
                      </m:sup>
                    </m:sSup>
                  </m:oMath>
                </a14:m>
                <a:r>
                  <a:rPr lang="de-DE" sz="1200" dirty="0">
                    <a:solidFill>
                      <a:schemeClr val="accent6"/>
                    </a:solidFill>
                    <a:latin typeface="Avenir Next LT Pro" panose="020B0504020202020204" pitchFamily="34" charset="77"/>
                  </a:rPr>
                  <a:t> (</a:t>
                </a:r>
                <a:r>
                  <a:rPr lang="de-DE" sz="1200" dirty="0" err="1">
                    <a:solidFill>
                      <a:schemeClr val="accent6"/>
                    </a:solidFill>
                    <a:latin typeface="Avenir Next LT Pro" panose="020B0504020202020204" pitchFamily="34" charset="77"/>
                  </a:rPr>
                  <a:t>Xe</a:t>
                </a:r>
                <a:r>
                  <a:rPr lang="de-DE" sz="1200" dirty="0">
                    <a:solidFill>
                      <a:schemeClr val="accent6"/>
                    </a:solidFill>
                    <a:latin typeface="Avenir Next LT Pro" panose="020B0504020202020204" pitchFamily="34" charset="77"/>
                  </a:rPr>
                  <a:t> – </a:t>
                </a:r>
                <a:r>
                  <a:rPr lang="de-DE" sz="1200" dirty="0" err="1">
                    <a:solidFill>
                      <a:schemeClr val="accent6"/>
                    </a:solidFill>
                    <a:latin typeface="Avenir Next LT Pro" panose="020B0504020202020204" pitchFamily="34" charset="77"/>
                  </a:rPr>
                  <a:t>Konfig</a:t>
                </a:r>
                <a:r>
                  <a:rPr lang="de-DE" sz="1200" dirty="0">
                    <a:solidFill>
                      <a:schemeClr val="accent6"/>
                    </a:solidFill>
                    <a:latin typeface="Avenir Next LT Pro" panose="020B0504020202020204" pitchFamily="34" charset="77"/>
                  </a:rPr>
                  <a:t>.) durch e</a:t>
                </a:r>
                <a14:m>
                  <m:oMath xmlns:m="http://schemas.openxmlformats.org/officeDocument/2006/math">
                    <m:sSup>
                      <m:sSupPr>
                        <m:ctrlPr>
                          <a:rPr lang="de-DE" sz="1200" i="1">
                            <a:solidFill>
                              <a:schemeClr val="accent6"/>
                            </a:solidFill>
                            <a:latin typeface="Cambria Math" panose="02040503050406030204" pitchFamily="18" charset="0"/>
                          </a:rPr>
                        </m:ctrlPr>
                      </m:sSupPr>
                      <m:e>
                        <m:r>
                          <a:rPr lang="de-DE" sz="1200" i="1">
                            <a:solidFill>
                              <a:schemeClr val="accent6"/>
                            </a:solidFill>
                            <a:latin typeface="Cambria Math" panose="02040503050406030204" pitchFamily="18" charset="0"/>
                          </a:rPr>
                          <m:t> </m:t>
                        </m:r>
                      </m:e>
                      <m:sup>
                        <m:r>
                          <a:rPr lang="de-DE" sz="1200" i="1">
                            <a:solidFill>
                              <a:schemeClr val="accent6"/>
                            </a:solidFill>
                            <a:latin typeface="Cambria Math" panose="02040503050406030204" pitchFamily="18" charset="0"/>
                          </a:rPr>
                          <m:t>−</m:t>
                        </m:r>
                      </m:sup>
                    </m:sSup>
                    <m:r>
                      <a:rPr lang="de-DE" sz="1200">
                        <a:solidFill>
                          <a:schemeClr val="accent6"/>
                        </a:solidFill>
                        <a:latin typeface="Cambria Math" panose="02040503050406030204" pitchFamily="18" charset="0"/>
                      </a:rPr>
                      <m:t> </m:t>
                    </m:r>
                  </m:oMath>
                </a14:m>
                <a:r>
                  <a:rPr lang="de-DE" sz="1200" dirty="0">
                    <a:solidFill>
                      <a:schemeClr val="accent6"/>
                    </a:solidFill>
                    <a:latin typeface="Avenir Next LT Pro" panose="020B0504020202020204" pitchFamily="34" charset="77"/>
                  </a:rPr>
                  <a:t>– Aufnahme</a:t>
                </a:r>
              </a:p>
              <a:p>
                <a:endParaRPr lang="de-DE" sz="1200" dirty="0">
                  <a:latin typeface="Avenir Next LT Pro" panose="020B0504020202020204" pitchFamily="34" charset="77"/>
                </a:endParaRPr>
              </a:p>
              <a:p>
                <a:r>
                  <a:rPr lang="de-DE" sz="1200" dirty="0">
                    <a:solidFill>
                      <a:srgbClr val="FF0000"/>
                    </a:solidFill>
                    <a:latin typeface="Avenir Next LT Pro" panose="020B0504020202020204" pitchFamily="34" charset="77"/>
                  </a:rPr>
                  <a:t>Keine Bildung von Na</a:t>
                </a:r>
                <a14:m>
                  <m:oMath xmlns:m="http://schemas.openxmlformats.org/officeDocument/2006/math">
                    <m:sSup>
                      <m:sSupPr>
                        <m:ctrlPr>
                          <a:rPr lang="de-DE" sz="1200" i="1">
                            <a:solidFill>
                              <a:srgbClr val="FF0000"/>
                            </a:solidFill>
                            <a:latin typeface="Cambria Math" panose="02040503050406030204" pitchFamily="18" charset="0"/>
                          </a:rPr>
                        </m:ctrlPr>
                      </m:sSupPr>
                      <m:e>
                        <m:r>
                          <a:rPr lang="de-DE" sz="1200" i="1">
                            <a:solidFill>
                              <a:srgbClr val="FF0000"/>
                            </a:solidFill>
                            <a:latin typeface="Cambria Math" panose="02040503050406030204" pitchFamily="18" charset="0"/>
                          </a:rPr>
                          <m:t> </m:t>
                        </m:r>
                      </m:e>
                      <m:sup>
                        <m:r>
                          <a:rPr lang="de-DE" sz="1200" i="1">
                            <a:solidFill>
                              <a:srgbClr val="FF0000"/>
                            </a:solidFill>
                            <a:latin typeface="Cambria Math" panose="02040503050406030204" pitchFamily="18" charset="0"/>
                          </a:rPr>
                          <m:t>−</m:t>
                        </m:r>
                      </m:sup>
                    </m:sSup>
                    <m:r>
                      <a:rPr lang="de-DE" sz="1200">
                        <a:solidFill>
                          <a:srgbClr val="FF0000"/>
                        </a:solidFill>
                        <a:latin typeface="Cambria Math" panose="02040503050406030204" pitchFamily="18" charset="0"/>
                      </a:rPr>
                      <m:t> </m:t>
                    </m:r>
                  </m:oMath>
                </a14:m>
                <a:r>
                  <a:rPr lang="de-DE" sz="1200" dirty="0">
                    <a:solidFill>
                      <a:srgbClr val="FF0000"/>
                    </a:solidFill>
                    <a:latin typeface="Avenir Next LT Pro" panose="020B0504020202020204" pitchFamily="34" charset="77"/>
                  </a:rPr>
                  <a:t>durch e</a:t>
                </a:r>
                <a14:m>
                  <m:oMath xmlns:m="http://schemas.openxmlformats.org/officeDocument/2006/math">
                    <m:sSup>
                      <m:sSupPr>
                        <m:ctrlPr>
                          <a:rPr lang="de-DE" sz="1200" i="1">
                            <a:solidFill>
                              <a:srgbClr val="FF0000"/>
                            </a:solidFill>
                            <a:latin typeface="Cambria Math" panose="02040503050406030204" pitchFamily="18" charset="0"/>
                          </a:rPr>
                        </m:ctrlPr>
                      </m:sSupPr>
                      <m:e>
                        <m:r>
                          <a:rPr lang="de-DE" sz="1200" i="1">
                            <a:solidFill>
                              <a:srgbClr val="FF0000"/>
                            </a:solidFill>
                            <a:latin typeface="Cambria Math" panose="02040503050406030204" pitchFamily="18" charset="0"/>
                          </a:rPr>
                          <m:t> </m:t>
                        </m:r>
                      </m:e>
                      <m:sup>
                        <m:r>
                          <a:rPr lang="de-DE" sz="1200" i="1">
                            <a:solidFill>
                              <a:srgbClr val="FF0000"/>
                            </a:solidFill>
                            <a:latin typeface="Cambria Math" panose="02040503050406030204" pitchFamily="18" charset="0"/>
                          </a:rPr>
                          <m:t>−</m:t>
                        </m:r>
                      </m:sup>
                    </m:sSup>
                    <m:r>
                      <a:rPr lang="de-DE" sz="1200">
                        <a:solidFill>
                          <a:srgbClr val="FF0000"/>
                        </a:solidFill>
                        <a:latin typeface="Cambria Math" panose="02040503050406030204" pitchFamily="18" charset="0"/>
                      </a:rPr>
                      <m:t> </m:t>
                    </m:r>
                  </m:oMath>
                </a14:m>
                <a:r>
                  <a:rPr lang="de-DE" sz="1200" dirty="0">
                    <a:solidFill>
                      <a:srgbClr val="FF0000"/>
                    </a:solidFill>
                    <a:latin typeface="Avenir Next LT Pro" panose="020B0504020202020204" pitchFamily="34" charset="77"/>
                  </a:rPr>
                  <a:t>– Aufnahme, da kein </a:t>
                </a:r>
                <a:r>
                  <a:rPr lang="de-DE" sz="1200" b="1" dirty="0">
                    <a:solidFill>
                      <a:srgbClr val="FF0000"/>
                    </a:solidFill>
                    <a:latin typeface="Avenir Next LT Pro" panose="020B0504020202020204" pitchFamily="34" charset="77"/>
                  </a:rPr>
                  <a:t>günstiger Zustand</a:t>
                </a:r>
                <a:r>
                  <a:rPr lang="de-DE" sz="1200" dirty="0">
                    <a:solidFill>
                      <a:srgbClr val="FF0000"/>
                    </a:solidFill>
                    <a:latin typeface="Avenir Next LT Pro" panose="020B0504020202020204" pitchFamily="34" charset="77"/>
                  </a:rPr>
                  <a:t> erreicht wird. Füllen des </a:t>
                </a:r>
                <a:br>
                  <a:rPr lang="de-DE" sz="1200" dirty="0">
                    <a:solidFill>
                      <a:srgbClr val="FF0000"/>
                    </a:solidFill>
                    <a:latin typeface="Avenir Next LT Pro" panose="020B0504020202020204" pitchFamily="34" charset="77"/>
                  </a:rPr>
                </a:br>
                <a:r>
                  <a:rPr lang="de-DE" sz="1200" dirty="0">
                    <a:solidFill>
                      <a:srgbClr val="FF0000"/>
                    </a:solidFill>
                    <a:latin typeface="Avenir Next LT Pro" panose="020B0504020202020204" pitchFamily="34" charset="77"/>
                  </a:rPr>
                  <a:t>3s – Orbitals reicht nicht aus!</a:t>
                </a:r>
                <a:endParaRPr lang="de-DE" sz="1200" dirty="0">
                  <a:latin typeface="Avenir Next LT Pro" panose="020B0504020202020204" pitchFamily="34" charset="77"/>
                </a:endParaRPr>
              </a:p>
            </p:txBody>
          </p:sp>
        </mc:Choice>
        <mc:Fallback xmlns="">
          <p:sp>
            <p:nvSpPr>
              <p:cNvPr id="12" name="Textfeld 11">
                <a:extLst>
                  <a:ext uri="{FF2B5EF4-FFF2-40B4-BE49-F238E27FC236}">
                    <a16:creationId xmlns:a16="http://schemas.microsoft.com/office/drawing/2014/main" id="{8F7D112A-9022-F74D-990E-FCFADFF044C5}"/>
                  </a:ext>
                </a:extLst>
              </p:cNvPr>
              <p:cNvSpPr txBox="1">
                <a:spLocks noRot="1" noChangeAspect="1" noMove="1" noResize="1" noEditPoints="1" noAdjustHandles="1" noChangeArrowheads="1" noChangeShapeType="1" noTextEdit="1"/>
              </p:cNvSpPr>
              <p:nvPr/>
            </p:nvSpPr>
            <p:spPr>
              <a:xfrm>
                <a:off x="7718797" y="3056740"/>
                <a:ext cx="4256689" cy="1938992"/>
              </a:xfrm>
              <a:prstGeom prst="rect">
                <a:avLst/>
              </a:prstGeom>
              <a:blipFill>
                <a:blip r:embed="rId5"/>
                <a:stretch>
                  <a:fillRect b="-1299"/>
                </a:stretch>
              </a:blipFill>
            </p:spPr>
            <p:txBody>
              <a:bodyPr/>
              <a:lstStyle/>
              <a:p>
                <a:r>
                  <a:rPr lang="de-DE">
                    <a:noFill/>
                  </a:rPr>
                  <a:t> </a:t>
                </a:r>
              </a:p>
            </p:txBody>
          </p:sp>
        </mc:Fallback>
      </mc:AlternateContent>
      <p:cxnSp>
        <p:nvCxnSpPr>
          <p:cNvPr id="6" name="Gerade Verbindung mit Pfeil 5">
            <a:extLst>
              <a:ext uri="{FF2B5EF4-FFF2-40B4-BE49-F238E27FC236}">
                <a16:creationId xmlns:a16="http://schemas.microsoft.com/office/drawing/2014/main" id="{265118E8-9555-27BC-CA48-94F89DCF55F2}"/>
              </a:ext>
            </a:extLst>
          </p:cNvPr>
          <p:cNvCxnSpPr>
            <a:cxnSpLocks/>
          </p:cNvCxnSpPr>
          <p:nvPr/>
        </p:nvCxnSpPr>
        <p:spPr>
          <a:xfrm>
            <a:off x="2639616" y="3437792"/>
            <a:ext cx="439248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Gerade Verbindung mit Pfeil 12">
            <a:extLst>
              <a:ext uri="{FF2B5EF4-FFF2-40B4-BE49-F238E27FC236}">
                <a16:creationId xmlns:a16="http://schemas.microsoft.com/office/drawing/2014/main" id="{D0E7C144-7959-C1C6-1654-10EC3016FF9A}"/>
              </a:ext>
            </a:extLst>
          </p:cNvPr>
          <p:cNvCxnSpPr/>
          <p:nvPr/>
        </p:nvCxnSpPr>
        <p:spPr>
          <a:xfrm flipH="1">
            <a:off x="2119974" y="4261924"/>
            <a:ext cx="432048" cy="0"/>
          </a:xfrm>
          <a:prstGeom prst="straightConnector1">
            <a:avLst/>
          </a:prstGeom>
          <a:ln>
            <a:solidFill>
              <a:schemeClr val="accent4">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4" name="Gerade Verbindung mit Pfeil 13">
            <a:extLst>
              <a:ext uri="{FF2B5EF4-FFF2-40B4-BE49-F238E27FC236}">
                <a16:creationId xmlns:a16="http://schemas.microsoft.com/office/drawing/2014/main" id="{C7E30568-EBEA-69ED-2389-0808289B6347}"/>
              </a:ext>
            </a:extLst>
          </p:cNvPr>
          <p:cNvCxnSpPr/>
          <p:nvPr/>
        </p:nvCxnSpPr>
        <p:spPr>
          <a:xfrm flipH="1">
            <a:off x="7147402" y="4026236"/>
            <a:ext cx="432048" cy="0"/>
          </a:xfrm>
          <a:prstGeom prst="straightConnector1">
            <a:avLst/>
          </a:prstGeom>
          <a:ln>
            <a:solidFill>
              <a:schemeClr val="accent4">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5" name="Gerade Verbindung mit Pfeil 14">
            <a:extLst>
              <a:ext uri="{FF2B5EF4-FFF2-40B4-BE49-F238E27FC236}">
                <a16:creationId xmlns:a16="http://schemas.microsoft.com/office/drawing/2014/main" id="{DEEE9A1D-92BA-128E-A420-8C9366C1532F}"/>
              </a:ext>
            </a:extLst>
          </p:cNvPr>
          <p:cNvCxnSpPr>
            <a:cxnSpLocks/>
          </p:cNvCxnSpPr>
          <p:nvPr/>
        </p:nvCxnSpPr>
        <p:spPr>
          <a:xfrm>
            <a:off x="6867525" y="4549896"/>
            <a:ext cx="190500" cy="0"/>
          </a:xfrm>
          <a:prstGeom prst="straightConnector1">
            <a:avLst/>
          </a:prstGeom>
          <a:ln>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21" name="Gerade Verbindung mit Pfeil 20">
            <a:extLst>
              <a:ext uri="{FF2B5EF4-FFF2-40B4-BE49-F238E27FC236}">
                <a16:creationId xmlns:a16="http://schemas.microsoft.com/office/drawing/2014/main" id="{A9914537-FB7D-DC25-2B86-82F52DF0DBEC}"/>
              </a:ext>
            </a:extLst>
          </p:cNvPr>
          <p:cNvCxnSpPr>
            <a:cxnSpLocks/>
          </p:cNvCxnSpPr>
          <p:nvPr/>
        </p:nvCxnSpPr>
        <p:spPr>
          <a:xfrm>
            <a:off x="2669249" y="3989316"/>
            <a:ext cx="120518" cy="0"/>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579882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Licht enthält.&#10;&#10;Automatisch generierte Beschreibung">
            <a:extLst>
              <a:ext uri="{FF2B5EF4-FFF2-40B4-BE49-F238E27FC236}">
                <a16:creationId xmlns:a16="http://schemas.microsoft.com/office/drawing/2014/main" id="{E2E61219-F80D-C9D9-A2F2-2F1199A8E50E}"/>
              </a:ext>
            </a:extLst>
          </p:cNvPr>
          <p:cNvPicPr>
            <a:picLocks noChangeAspect="1"/>
          </p:cNvPicPr>
          <p:nvPr/>
        </p:nvPicPr>
        <p:blipFill>
          <a:blip r:embed="rId2"/>
          <a:stretch>
            <a:fillRect/>
          </a:stretch>
        </p:blipFill>
        <p:spPr>
          <a:xfrm>
            <a:off x="455710" y="2143800"/>
            <a:ext cx="5050179" cy="1959771"/>
          </a:xfrm>
          <a:prstGeom prst="rect">
            <a:avLst/>
          </a:prstGeom>
        </p:spPr>
      </p:pic>
      <p:sp>
        <p:nvSpPr>
          <p:cNvPr id="2" name="Titel 1">
            <a:extLst>
              <a:ext uri="{FF2B5EF4-FFF2-40B4-BE49-F238E27FC236}">
                <a16:creationId xmlns:a16="http://schemas.microsoft.com/office/drawing/2014/main" id="{9A01E33B-9782-4245-AE99-335A14C082B1}"/>
              </a:ext>
            </a:extLst>
          </p:cNvPr>
          <p:cNvSpPr>
            <a:spLocks noGrp="1"/>
          </p:cNvSpPr>
          <p:nvPr>
            <p:ph type="title"/>
          </p:nvPr>
        </p:nvSpPr>
        <p:spPr/>
        <p:txBody>
          <a:bodyPr/>
          <a:lstStyle/>
          <a:p>
            <a:r>
              <a:rPr lang="de-DE" dirty="0"/>
              <a:t>Esterhydrolyse</a:t>
            </a:r>
          </a:p>
        </p:txBody>
      </p:sp>
      <p:sp>
        <p:nvSpPr>
          <p:cNvPr id="3" name="Inhaltsplatzhalter 2">
            <a:extLst>
              <a:ext uri="{FF2B5EF4-FFF2-40B4-BE49-F238E27FC236}">
                <a16:creationId xmlns:a16="http://schemas.microsoft.com/office/drawing/2014/main" id="{EE32A3B5-A71E-1D4F-B87A-C74B98D11BA1}"/>
              </a:ext>
            </a:extLst>
          </p:cNvPr>
          <p:cNvSpPr>
            <a:spLocks noGrp="1"/>
          </p:cNvSpPr>
          <p:nvPr>
            <p:ph type="body" sz="quarter" idx="13"/>
          </p:nvPr>
        </p:nvSpPr>
        <p:spPr/>
        <p:txBody>
          <a:bodyPr/>
          <a:lstStyle/>
          <a:p>
            <a:r>
              <a:rPr lang="de-DE" dirty="0"/>
              <a:t>Ester lassen sich sowohl im </a:t>
            </a:r>
            <a:r>
              <a:rPr lang="de-DE" b="1" dirty="0"/>
              <a:t>Sauren </a:t>
            </a:r>
            <a:r>
              <a:rPr lang="de-DE" dirty="0"/>
              <a:t>als auch im </a:t>
            </a:r>
            <a:r>
              <a:rPr lang="de-DE" b="1" dirty="0"/>
              <a:t>Basischen</a:t>
            </a:r>
            <a:r>
              <a:rPr lang="de-DE" dirty="0"/>
              <a:t> </a:t>
            </a:r>
            <a:r>
              <a:rPr lang="de-DE" dirty="0" err="1"/>
              <a:t>hydrolysieren</a:t>
            </a:r>
            <a:r>
              <a:rPr lang="de-DE" dirty="0"/>
              <a:t>.</a:t>
            </a:r>
          </a:p>
          <a:p>
            <a:r>
              <a:rPr lang="de-DE" dirty="0"/>
              <a:t>Nur die saure Esterhydrolyse ist </a:t>
            </a:r>
            <a:r>
              <a:rPr lang="de-DE" b="1" dirty="0"/>
              <a:t>reversibel</a:t>
            </a:r>
            <a:r>
              <a:rPr lang="de-DE" dirty="0"/>
              <a:t>.</a:t>
            </a:r>
          </a:p>
          <a:p>
            <a:r>
              <a:rPr lang="de-DE" dirty="0"/>
              <a:t>Es werden </a:t>
            </a:r>
            <a:r>
              <a:rPr lang="de-DE" b="1" dirty="0"/>
              <a:t>Hydroxidionen</a:t>
            </a:r>
            <a:r>
              <a:rPr lang="de-DE" dirty="0"/>
              <a:t> (ggf. aus Wasser) </a:t>
            </a:r>
            <a:r>
              <a:rPr lang="de-DE" b="1" dirty="0"/>
              <a:t>verbraucht</a:t>
            </a:r>
            <a:r>
              <a:rPr lang="de-DE" dirty="0"/>
              <a:t>. Die </a:t>
            </a:r>
            <a:r>
              <a:rPr lang="de-DE" b="1" dirty="0"/>
              <a:t>Protonen</a:t>
            </a:r>
            <a:r>
              <a:rPr lang="de-DE" dirty="0"/>
              <a:t> wirken </a:t>
            </a:r>
            <a:r>
              <a:rPr lang="de-DE" b="1" dirty="0"/>
              <a:t>katalytisch</a:t>
            </a:r>
            <a:r>
              <a:rPr lang="de-DE" dirty="0"/>
              <a:t>.</a:t>
            </a:r>
          </a:p>
        </p:txBody>
      </p:sp>
      <p:sp>
        <p:nvSpPr>
          <p:cNvPr id="10" name="Datumsplatzhalter 9">
            <a:extLst>
              <a:ext uri="{FF2B5EF4-FFF2-40B4-BE49-F238E27FC236}">
                <a16:creationId xmlns:a16="http://schemas.microsoft.com/office/drawing/2014/main" id="{59B4FCAA-8EFF-715E-DA7D-EA56EC54A6F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D5BA7D9-34B7-C5F8-C0EE-AC97E22CB3A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0F66DA5E-7257-1D5F-5771-2BB038496B8B}"/>
              </a:ext>
            </a:extLst>
          </p:cNvPr>
          <p:cNvSpPr>
            <a:spLocks noGrp="1"/>
          </p:cNvSpPr>
          <p:nvPr>
            <p:ph type="sldNum" sz="quarter" idx="16"/>
          </p:nvPr>
        </p:nvSpPr>
        <p:spPr/>
        <p:txBody>
          <a:bodyPr/>
          <a:lstStyle/>
          <a:p>
            <a:fld id="{6FBDD224-CFE5-420E-A51B-C49F1872CE04}" type="slidenum">
              <a:rPr lang="de-DE" altLang="de-DE" smtClean="0"/>
              <a:pPr/>
              <a:t>169</a:t>
            </a:fld>
            <a:endParaRPr lang="de-DE" altLang="de-DE"/>
          </a:p>
        </p:txBody>
      </p:sp>
      <p:pic>
        <p:nvPicPr>
          <p:cNvPr id="9" name="Grafik 8" descr="Ein Bild, das Text, Messanzeige enthält.&#10;&#10;Automatisch generierte Beschreibung">
            <a:extLst>
              <a:ext uri="{FF2B5EF4-FFF2-40B4-BE49-F238E27FC236}">
                <a16:creationId xmlns:a16="http://schemas.microsoft.com/office/drawing/2014/main" id="{9BBF3BD2-0086-3B40-BC7C-AC73E0175AD0}"/>
              </a:ext>
            </a:extLst>
          </p:cNvPr>
          <p:cNvPicPr>
            <a:picLocks noChangeAspect="1"/>
          </p:cNvPicPr>
          <p:nvPr/>
        </p:nvPicPr>
        <p:blipFill>
          <a:blip r:embed="rId3"/>
          <a:stretch>
            <a:fillRect/>
          </a:stretch>
        </p:blipFill>
        <p:spPr>
          <a:xfrm>
            <a:off x="5053061" y="4103572"/>
            <a:ext cx="6446885" cy="2220994"/>
          </a:xfrm>
          <a:prstGeom prst="rect">
            <a:avLst/>
          </a:prstGeom>
        </p:spPr>
      </p:pic>
    </p:spTree>
    <p:extLst>
      <p:ext uri="{BB962C8B-B14F-4D97-AF65-F5344CB8AC3E}">
        <p14:creationId xmlns:p14="http://schemas.microsoft.com/office/powerpoint/2010/main" val="392738562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6210A-B140-AE4F-BB23-E0075412DF66}"/>
              </a:ext>
            </a:extLst>
          </p:cNvPr>
          <p:cNvSpPr>
            <a:spLocks noGrp="1"/>
          </p:cNvSpPr>
          <p:nvPr>
            <p:ph type="title"/>
          </p:nvPr>
        </p:nvSpPr>
        <p:spPr/>
        <p:txBody>
          <a:bodyPr/>
          <a:lstStyle/>
          <a:p>
            <a:r>
              <a:rPr lang="de-DE" dirty="0"/>
              <a:t>Aldolreaktionen</a:t>
            </a:r>
          </a:p>
        </p:txBody>
      </p:sp>
      <p:sp>
        <p:nvSpPr>
          <p:cNvPr id="3" name="Inhaltsplatzhalter 2">
            <a:extLst>
              <a:ext uri="{FF2B5EF4-FFF2-40B4-BE49-F238E27FC236}">
                <a16:creationId xmlns:a16="http://schemas.microsoft.com/office/drawing/2014/main" id="{9EBA6B4E-618A-8E42-AD46-F45E63E9DE54}"/>
              </a:ext>
            </a:extLst>
          </p:cNvPr>
          <p:cNvSpPr>
            <a:spLocks noGrp="1"/>
          </p:cNvSpPr>
          <p:nvPr>
            <p:ph type="body" sz="quarter" idx="13"/>
          </p:nvPr>
        </p:nvSpPr>
        <p:spPr/>
        <p:txBody>
          <a:bodyPr/>
          <a:lstStyle/>
          <a:p>
            <a:r>
              <a:rPr lang="de-DE" dirty="0"/>
              <a:t>Ausnutzen der </a:t>
            </a:r>
            <a:r>
              <a:rPr lang="de-DE" b="1" dirty="0"/>
              <a:t>CH – Acidität</a:t>
            </a:r>
            <a:r>
              <a:rPr lang="de-DE" dirty="0"/>
              <a:t> und der </a:t>
            </a:r>
            <a:r>
              <a:rPr lang="de-DE" b="1" dirty="0"/>
              <a:t>Elektrophilie </a:t>
            </a:r>
            <a:r>
              <a:rPr lang="de-DE" dirty="0"/>
              <a:t>eines </a:t>
            </a:r>
            <a:r>
              <a:rPr lang="de-DE" b="1" dirty="0"/>
              <a:t>Carbonyls</a:t>
            </a:r>
            <a:r>
              <a:rPr lang="de-DE" dirty="0"/>
              <a:t>, um zwei Moleküle aneinanderzubinden.</a:t>
            </a:r>
          </a:p>
          <a:p>
            <a:r>
              <a:rPr lang="de-DE" b="1" dirty="0" err="1"/>
              <a:t>Aldoladdition</a:t>
            </a:r>
            <a:r>
              <a:rPr lang="de-DE" dirty="0"/>
              <a:t>: Bildung einer C – C – Bindung</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a:p>
            <a:r>
              <a:rPr lang="de-DE" b="1" dirty="0" err="1"/>
              <a:t>Aldolkondensation</a:t>
            </a:r>
            <a:r>
              <a:rPr lang="de-DE" dirty="0"/>
              <a:t>: Anschließende </a:t>
            </a:r>
            <a:r>
              <a:rPr lang="de-DE" b="1" dirty="0"/>
              <a:t>Elimination</a:t>
            </a:r>
            <a:r>
              <a:rPr lang="de-DE" dirty="0"/>
              <a:t> von Wasser unter Ausbildung einer </a:t>
            </a:r>
            <a:r>
              <a:rPr lang="de-DE" b="1" dirty="0"/>
              <a:t>Doppelbindung</a:t>
            </a:r>
            <a:r>
              <a:rPr lang="de-DE" dirty="0"/>
              <a:t>.</a:t>
            </a:r>
            <a:endParaRPr lang="de-DE" b="1" dirty="0"/>
          </a:p>
        </p:txBody>
      </p:sp>
      <p:sp>
        <p:nvSpPr>
          <p:cNvPr id="10" name="Datumsplatzhalter 9">
            <a:extLst>
              <a:ext uri="{FF2B5EF4-FFF2-40B4-BE49-F238E27FC236}">
                <a16:creationId xmlns:a16="http://schemas.microsoft.com/office/drawing/2014/main" id="{053E30C5-AF35-1CE4-2504-A33881E1905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5D9B906-C147-69E6-DD00-0E5F64DFA7E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9CABA978-428C-2DCA-2A0F-DF51AF58139B}"/>
              </a:ext>
            </a:extLst>
          </p:cNvPr>
          <p:cNvSpPr>
            <a:spLocks noGrp="1"/>
          </p:cNvSpPr>
          <p:nvPr>
            <p:ph type="sldNum" sz="quarter" idx="16"/>
          </p:nvPr>
        </p:nvSpPr>
        <p:spPr/>
        <p:txBody>
          <a:bodyPr/>
          <a:lstStyle/>
          <a:p>
            <a:fld id="{6FBDD224-CFE5-420E-A51B-C49F1872CE04}" type="slidenum">
              <a:rPr lang="de-DE" altLang="de-DE" smtClean="0"/>
              <a:pPr/>
              <a:t>170</a:t>
            </a:fld>
            <a:endParaRPr lang="de-DE" altLang="de-DE"/>
          </a:p>
        </p:txBody>
      </p:sp>
      <p:pic>
        <p:nvPicPr>
          <p:cNvPr id="7" name="Grafik 6">
            <a:extLst>
              <a:ext uri="{FF2B5EF4-FFF2-40B4-BE49-F238E27FC236}">
                <a16:creationId xmlns:a16="http://schemas.microsoft.com/office/drawing/2014/main" id="{4EFC3E9B-3CF2-514D-AF99-98FB48026945}"/>
              </a:ext>
            </a:extLst>
          </p:cNvPr>
          <p:cNvPicPr>
            <a:picLocks noChangeAspect="1"/>
          </p:cNvPicPr>
          <p:nvPr/>
        </p:nvPicPr>
        <p:blipFill>
          <a:blip r:embed="rId2"/>
          <a:stretch>
            <a:fillRect/>
          </a:stretch>
        </p:blipFill>
        <p:spPr>
          <a:xfrm>
            <a:off x="1255026" y="1642561"/>
            <a:ext cx="6418152" cy="2353706"/>
          </a:xfrm>
          <a:prstGeom prst="rect">
            <a:avLst/>
          </a:prstGeom>
        </p:spPr>
      </p:pic>
      <p:pic>
        <p:nvPicPr>
          <p:cNvPr id="9" name="Grafik 8">
            <a:extLst>
              <a:ext uri="{FF2B5EF4-FFF2-40B4-BE49-F238E27FC236}">
                <a16:creationId xmlns:a16="http://schemas.microsoft.com/office/drawing/2014/main" id="{6D9AFBD1-7783-9D46-A618-93A61BE62B78}"/>
              </a:ext>
            </a:extLst>
          </p:cNvPr>
          <p:cNvPicPr>
            <a:picLocks noChangeAspect="1"/>
          </p:cNvPicPr>
          <p:nvPr/>
        </p:nvPicPr>
        <p:blipFill>
          <a:blip r:embed="rId3"/>
          <a:stretch>
            <a:fillRect/>
          </a:stretch>
        </p:blipFill>
        <p:spPr>
          <a:xfrm>
            <a:off x="7986584" y="3089016"/>
            <a:ext cx="2403832" cy="679968"/>
          </a:xfrm>
          <a:prstGeom prst="rect">
            <a:avLst/>
          </a:prstGeom>
        </p:spPr>
      </p:pic>
      <p:pic>
        <p:nvPicPr>
          <p:cNvPr id="11" name="Grafik 10">
            <a:extLst>
              <a:ext uri="{FF2B5EF4-FFF2-40B4-BE49-F238E27FC236}">
                <a16:creationId xmlns:a16="http://schemas.microsoft.com/office/drawing/2014/main" id="{6034A9A3-D938-BC48-B20D-FD74508E7F6D}"/>
              </a:ext>
            </a:extLst>
          </p:cNvPr>
          <p:cNvPicPr>
            <a:picLocks noChangeAspect="1"/>
          </p:cNvPicPr>
          <p:nvPr/>
        </p:nvPicPr>
        <p:blipFill>
          <a:blip r:embed="rId4"/>
          <a:stretch>
            <a:fillRect/>
          </a:stretch>
        </p:blipFill>
        <p:spPr>
          <a:xfrm>
            <a:off x="2256002" y="4721036"/>
            <a:ext cx="7679996" cy="1224136"/>
          </a:xfrm>
          <a:prstGeom prst="rect">
            <a:avLst/>
          </a:prstGeom>
        </p:spPr>
      </p:pic>
    </p:spTree>
    <p:extLst>
      <p:ext uri="{BB962C8B-B14F-4D97-AF65-F5344CB8AC3E}">
        <p14:creationId xmlns:p14="http://schemas.microsoft.com/office/powerpoint/2010/main" val="327764091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71BAF-D9B0-A947-A960-433B0F72AC8B}"/>
              </a:ext>
            </a:extLst>
          </p:cNvPr>
          <p:cNvSpPr>
            <a:spLocks noGrp="1"/>
          </p:cNvSpPr>
          <p:nvPr>
            <p:ph type="title"/>
          </p:nvPr>
        </p:nvSpPr>
        <p:spPr/>
        <p:txBody>
          <a:bodyPr/>
          <a:lstStyle/>
          <a:p>
            <a:r>
              <a:rPr lang="de-DE" dirty="0"/>
              <a:t>Knoevenagel - Reaktionen</a:t>
            </a:r>
          </a:p>
        </p:txBody>
      </p:sp>
      <p:sp>
        <p:nvSpPr>
          <p:cNvPr id="3" name="Inhaltsplatzhalter 2">
            <a:extLst>
              <a:ext uri="{FF2B5EF4-FFF2-40B4-BE49-F238E27FC236}">
                <a16:creationId xmlns:a16="http://schemas.microsoft.com/office/drawing/2014/main" id="{4EA86143-32B9-F548-9708-AECE7918A3FD}"/>
              </a:ext>
            </a:extLst>
          </p:cNvPr>
          <p:cNvSpPr>
            <a:spLocks noGrp="1"/>
          </p:cNvSpPr>
          <p:nvPr>
            <p:ph type="body" sz="quarter" idx="13"/>
          </p:nvPr>
        </p:nvSpPr>
        <p:spPr/>
        <p:txBody>
          <a:bodyPr/>
          <a:lstStyle/>
          <a:p>
            <a:r>
              <a:rPr lang="de-DE" dirty="0"/>
              <a:t>Reaktion eines </a:t>
            </a:r>
            <a:r>
              <a:rPr lang="de-DE" b="1" dirty="0"/>
              <a:t>1,3 – </a:t>
            </a:r>
            <a:r>
              <a:rPr lang="de-DE" b="1" dirty="0" err="1"/>
              <a:t>Dicarbonyls</a:t>
            </a:r>
            <a:r>
              <a:rPr lang="de-DE" b="1" dirty="0"/>
              <a:t> </a:t>
            </a:r>
            <a:r>
              <a:rPr lang="de-DE" dirty="0"/>
              <a:t>(oder 1,3 – </a:t>
            </a:r>
            <a:r>
              <a:rPr lang="de-DE" dirty="0" err="1"/>
              <a:t>Dinitrils</a:t>
            </a:r>
            <a:r>
              <a:rPr lang="de-DE" dirty="0"/>
              <a:t>) mit einem anderen </a:t>
            </a:r>
            <a:r>
              <a:rPr lang="de-DE" b="1" dirty="0" err="1"/>
              <a:t>Carbonyl</a:t>
            </a:r>
            <a:r>
              <a:rPr lang="de-DE" b="1" dirty="0"/>
              <a:t> </a:t>
            </a:r>
            <a:r>
              <a:rPr lang="de-DE" dirty="0"/>
              <a:t>unter Bildung einer DB.</a:t>
            </a:r>
          </a:p>
          <a:p>
            <a:endParaRPr lang="de-DE" dirty="0"/>
          </a:p>
        </p:txBody>
      </p:sp>
      <p:sp>
        <p:nvSpPr>
          <p:cNvPr id="10" name="Datumsplatzhalter 9">
            <a:extLst>
              <a:ext uri="{FF2B5EF4-FFF2-40B4-BE49-F238E27FC236}">
                <a16:creationId xmlns:a16="http://schemas.microsoft.com/office/drawing/2014/main" id="{B020B86D-3104-8496-3F8E-1CB02C4EBDE5}"/>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67CD1BF-99C8-A137-638C-2E60F1311A40}"/>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7D11A7EF-C8A0-C50D-0352-F340EE9982A7}"/>
              </a:ext>
            </a:extLst>
          </p:cNvPr>
          <p:cNvSpPr>
            <a:spLocks noGrp="1"/>
          </p:cNvSpPr>
          <p:nvPr>
            <p:ph type="sldNum" sz="quarter" idx="16"/>
          </p:nvPr>
        </p:nvSpPr>
        <p:spPr/>
        <p:txBody>
          <a:bodyPr/>
          <a:lstStyle/>
          <a:p>
            <a:fld id="{6FBDD224-CFE5-420E-A51B-C49F1872CE04}" type="slidenum">
              <a:rPr lang="de-DE" altLang="de-DE" smtClean="0"/>
              <a:pPr/>
              <a:t>171</a:t>
            </a:fld>
            <a:endParaRPr lang="de-DE" altLang="de-DE"/>
          </a:p>
        </p:txBody>
      </p:sp>
      <p:pic>
        <p:nvPicPr>
          <p:cNvPr id="7" name="Grafik 6">
            <a:extLst>
              <a:ext uri="{FF2B5EF4-FFF2-40B4-BE49-F238E27FC236}">
                <a16:creationId xmlns:a16="http://schemas.microsoft.com/office/drawing/2014/main" id="{E84B15D9-DDE5-294F-A3DE-665E86CD8382}"/>
              </a:ext>
            </a:extLst>
          </p:cNvPr>
          <p:cNvPicPr>
            <a:picLocks noChangeAspect="1"/>
          </p:cNvPicPr>
          <p:nvPr/>
        </p:nvPicPr>
        <p:blipFill>
          <a:blip r:embed="rId2"/>
          <a:stretch>
            <a:fillRect/>
          </a:stretch>
        </p:blipFill>
        <p:spPr>
          <a:xfrm>
            <a:off x="3285916" y="2021014"/>
            <a:ext cx="4406725" cy="2003986"/>
          </a:xfrm>
          <a:prstGeom prst="rect">
            <a:avLst/>
          </a:prstGeom>
        </p:spPr>
      </p:pic>
      <p:pic>
        <p:nvPicPr>
          <p:cNvPr id="9" name="Grafik 8">
            <a:extLst>
              <a:ext uri="{FF2B5EF4-FFF2-40B4-BE49-F238E27FC236}">
                <a16:creationId xmlns:a16="http://schemas.microsoft.com/office/drawing/2014/main" id="{9463C1F4-82DB-434A-95C6-E62E435FD27D}"/>
              </a:ext>
            </a:extLst>
          </p:cNvPr>
          <p:cNvPicPr>
            <a:picLocks noChangeAspect="1"/>
          </p:cNvPicPr>
          <p:nvPr/>
        </p:nvPicPr>
        <p:blipFill rotWithShape="1">
          <a:blip r:embed="rId3"/>
          <a:srcRect t="46302"/>
          <a:stretch/>
        </p:blipFill>
        <p:spPr>
          <a:xfrm>
            <a:off x="5467859" y="4286534"/>
            <a:ext cx="6066813" cy="1203672"/>
          </a:xfrm>
          <a:prstGeom prst="rect">
            <a:avLst/>
          </a:prstGeom>
        </p:spPr>
      </p:pic>
      <p:pic>
        <p:nvPicPr>
          <p:cNvPr id="6" name="Grafik 5">
            <a:extLst>
              <a:ext uri="{FF2B5EF4-FFF2-40B4-BE49-F238E27FC236}">
                <a16:creationId xmlns:a16="http://schemas.microsoft.com/office/drawing/2014/main" id="{71FAF507-A0D3-AE4C-D1CD-3CF0C5C8ACAB}"/>
              </a:ext>
            </a:extLst>
          </p:cNvPr>
          <p:cNvPicPr>
            <a:picLocks noChangeAspect="1"/>
          </p:cNvPicPr>
          <p:nvPr/>
        </p:nvPicPr>
        <p:blipFill rotWithShape="1">
          <a:blip r:embed="rId3"/>
          <a:srcRect b="53698"/>
          <a:stretch/>
        </p:blipFill>
        <p:spPr>
          <a:xfrm>
            <a:off x="252510" y="4611786"/>
            <a:ext cx="6066813" cy="1037881"/>
          </a:xfrm>
          <a:prstGeom prst="rect">
            <a:avLst/>
          </a:prstGeom>
        </p:spPr>
      </p:pic>
    </p:spTree>
    <p:extLst>
      <p:ext uri="{BB962C8B-B14F-4D97-AF65-F5344CB8AC3E}">
        <p14:creationId xmlns:p14="http://schemas.microsoft.com/office/powerpoint/2010/main" val="23467364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00AD5-9FC4-5042-B624-D957F006D71D}"/>
              </a:ext>
            </a:extLst>
          </p:cNvPr>
          <p:cNvSpPr>
            <a:spLocks noGrp="1"/>
          </p:cNvSpPr>
          <p:nvPr>
            <p:ph type="title"/>
          </p:nvPr>
        </p:nvSpPr>
        <p:spPr/>
        <p:txBody>
          <a:bodyPr/>
          <a:lstStyle/>
          <a:p>
            <a:r>
              <a:rPr lang="de-DE" dirty="0"/>
              <a:t>Acetalbildung</a:t>
            </a:r>
          </a:p>
        </p:txBody>
      </p:sp>
      <p:sp>
        <p:nvSpPr>
          <p:cNvPr id="3" name="Inhaltsplatzhalter 2">
            <a:extLst>
              <a:ext uri="{FF2B5EF4-FFF2-40B4-BE49-F238E27FC236}">
                <a16:creationId xmlns:a16="http://schemas.microsoft.com/office/drawing/2014/main" id="{C5A8A02F-B95B-B345-AD28-D010DE8CB0D2}"/>
              </a:ext>
            </a:extLst>
          </p:cNvPr>
          <p:cNvSpPr>
            <a:spLocks noGrp="1"/>
          </p:cNvSpPr>
          <p:nvPr>
            <p:ph type="body" sz="quarter" idx="13"/>
          </p:nvPr>
        </p:nvSpPr>
        <p:spPr/>
        <p:txBody>
          <a:bodyPr/>
          <a:lstStyle/>
          <a:p>
            <a:r>
              <a:rPr lang="de-DE" dirty="0"/>
              <a:t>Reaktion zweier </a:t>
            </a:r>
            <a:r>
              <a:rPr lang="de-DE" b="1" dirty="0"/>
              <a:t>Alkohol</a:t>
            </a:r>
            <a:r>
              <a:rPr lang="de-DE" dirty="0"/>
              <a:t>funktionen (v. a. aus </a:t>
            </a:r>
            <a:r>
              <a:rPr lang="de-DE" b="1" dirty="0" err="1"/>
              <a:t>syn</a:t>
            </a:r>
            <a:r>
              <a:rPr lang="de-DE" b="1" dirty="0"/>
              <a:t> – </a:t>
            </a:r>
            <a:r>
              <a:rPr lang="de-DE" b="1" dirty="0" err="1"/>
              <a:t>Diolen</a:t>
            </a:r>
            <a:r>
              <a:rPr lang="de-DE" dirty="0"/>
              <a:t>) mit </a:t>
            </a:r>
            <a:r>
              <a:rPr lang="de-DE" dirty="0" err="1"/>
              <a:t>Carbonylen</a:t>
            </a:r>
            <a:r>
              <a:rPr lang="de-DE" dirty="0"/>
              <a:t>.</a:t>
            </a:r>
          </a:p>
          <a:p>
            <a:r>
              <a:rPr lang="de-DE" dirty="0"/>
              <a:t>Einsatz als </a:t>
            </a:r>
            <a:r>
              <a:rPr lang="de-DE" b="1" dirty="0"/>
              <a:t>Schutzgruppe</a:t>
            </a:r>
            <a:r>
              <a:rPr lang="de-DE" dirty="0"/>
              <a:t>.</a:t>
            </a:r>
          </a:p>
          <a:p>
            <a:r>
              <a:rPr lang="de-DE" dirty="0"/>
              <a:t>Analog Bildung von </a:t>
            </a:r>
            <a:r>
              <a:rPr lang="de-DE" b="1" dirty="0" err="1"/>
              <a:t>Dithiolanen</a:t>
            </a:r>
            <a:r>
              <a:rPr lang="de-DE" dirty="0"/>
              <a:t> aus zwei </a:t>
            </a:r>
            <a:r>
              <a:rPr lang="de-DE" b="1" dirty="0" err="1"/>
              <a:t>Thiol</a:t>
            </a:r>
            <a:r>
              <a:rPr lang="de-DE" dirty="0" err="1"/>
              <a:t>funktionen</a:t>
            </a:r>
            <a:r>
              <a:rPr lang="de-DE" dirty="0"/>
              <a:t>. </a:t>
            </a:r>
          </a:p>
        </p:txBody>
      </p:sp>
      <p:sp>
        <p:nvSpPr>
          <p:cNvPr id="9" name="Datumsplatzhalter 8">
            <a:extLst>
              <a:ext uri="{FF2B5EF4-FFF2-40B4-BE49-F238E27FC236}">
                <a16:creationId xmlns:a16="http://schemas.microsoft.com/office/drawing/2014/main" id="{8B3B60C5-6AA4-F7F5-5FB5-7A6E1DA89BA0}"/>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D751B01C-ACEC-3764-89EB-1BE8B030AFB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0F4D8DA1-E80A-69FC-EED2-1323D1C5B316}"/>
              </a:ext>
            </a:extLst>
          </p:cNvPr>
          <p:cNvSpPr>
            <a:spLocks noGrp="1"/>
          </p:cNvSpPr>
          <p:nvPr>
            <p:ph type="sldNum" sz="quarter" idx="16"/>
          </p:nvPr>
        </p:nvSpPr>
        <p:spPr/>
        <p:txBody>
          <a:bodyPr/>
          <a:lstStyle/>
          <a:p>
            <a:fld id="{6FBDD224-CFE5-420E-A51B-C49F1872CE04}" type="slidenum">
              <a:rPr lang="de-DE" altLang="de-DE" smtClean="0"/>
              <a:pPr/>
              <a:t>172</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508C3425-FA3A-C841-AE25-0B907E06B5BD}"/>
              </a:ext>
            </a:extLst>
          </p:cNvPr>
          <p:cNvPicPr>
            <a:picLocks noChangeAspect="1"/>
          </p:cNvPicPr>
          <p:nvPr/>
        </p:nvPicPr>
        <p:blipFill>
          <a:blip r:embed="rId2"/>
          <a:stretch>
            <a:fillRect/>
          </a:stretch>
        </p:blipFill>
        <p:spPr>
          <a:xfrm>
            <a:off x="2691607" y="1932925"/>
            <a:ext cx="6842386" cy="4267852"/>
          </a:xfrm>
          <a:prstGeom prst="rect">
            <a:avLst/>
          </a:prstGeom>
        </p:spPr>
      </p:pic>
      <p:pic>
        <p:nvPicPr>
          <p:cNvPr id="6" name="Grafik 5" descr="Ein Bild, das Text, ClipArt enthält.&#10;&#10;Automatisch generierte Beschreibung">
            <a:extLst>
              <a:ext uri="{FF2B5EF4-FFF2-40B4-BE49-F238E27FC236}">
                <a16:creationId xmlns:a16="http://schemas.microsoft.com/office/drawing/2014/main" id="{572082DD-65FD-AF71-8474-03DCD063DA81}"/>
              </a:ext>
            </a:extLst>
          </p:cNvPr>
          <p:cNvPicPr>
            <a:picLocks noChangeAspect="1"/>
          </p:cNvPicPr>
          <p:nvPr/>
        </p:nvPicPr>
        <p:blipFill rotWithShape="1">
          <a:blip r:embed="rId3"/>
          <a:srcRect l="85762" t="9119" r="6730" b="58200"/>
          <a:stretch/>
        </p:blipFill>
        <p:spPr>
          <a:xfrm>
            <a:off x="9142344" y="3451034"/>
            <a:ext cx="738131" cy="528810"/>
          </a:xfrm>
          <a:prstGeom prst="rect">
            <a:avLst/>
          </a:prstGeom>
        </p:spPr>
      </p:pic>
    </p:spTree>
    <p:extLst>
      <p:ext uri="{BB962C8B-B14F-4D97-AF65-F5344CB8AC3E}">
        <p14:creationId xmlns:p14="http://schemas.microsoft.com/office/powerpoint/2010/main" val="10138536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70E55-27C1-4A4D-9548-8778C794A848}"/>
              </a:ext>
            </a:extLst>
          </p:cNvPr>
          <p:cNvSpPr>
            <a:spLocks noGrp="1"/>
          </p:cNvSpPr>
          <p:nvPr>
            <p:ph type="title"/>
          </p:nvPr>
        </p:nvSpPr>
        <p:spPr/>
        <p:txBody>
          <a:bodyPr/>
          <a:lstStyle/>
          <a:p>
            <a:r>
              <a:rPr lang="de-DE" dirty="0"/>
              <a:t>Amidbildung</a:t>
            </a:r>
          </a:p>
        </p:txBody>
      </p:sp>
      <p:sp>
        <p:nvSpPr>
          <p:cNvPr id="3" name="Inhaltsplatzhalter 2">
            <a:extLst>
              <a:ext uri="{FF2B5EF4-FFF2-40B4-BE49-F238E27FC236}">
                <a16:creationId xmlns:a16="http://schemas.microsoft.com/office/drawing/2014/main" id="{484F697F-41F5-874A-A2BE-7D50953B0EA1}"/>
              </a:ext>
            </a:extLst>
          </p:cNvPr>
          <p:cNvSpPr>
            <a:spLocks noGrp="1"/>
          </p:cNvSpPr>
          <p:nvPr>
            <p:ph type="body" sz="quarter" idx="13"/>
          </p:nvPr>
        </p:nvSpPr>
        <p:spPr/>
        <p:txBody>
          <a:bodyPr/>
          <a:lstStyle/>
          <a:p>
            <a:r>
              <a:rPr lang="de-DE" dirty="0"/>
              <a:t>Aus einem </a:t>
            </a:r>
            <a:r>
              <a:rPr lang="de-DE" b="1" dirty="0"/>
              <a:t>reaktiven Säurederivat </a:t>
            </a:r>
            <a:r>
              <a:rPr lang="de-DE" dirty="0"/>
              <a:t>und einem </a:t>
            </a:r>
            <a:r>
              <a:rPr lang="de-DE" b="1" dirty="0"/>
              <a:t>Amin</a:t>
            </a:r>
            <a:r>
              <a:rPr lang="de-DE" dirty="0"/>
              <a:t> (oder Ammoniak).</a:t>
            </a:r>
          </a:p>
          <a:p>
            <a:r>
              <a:rPr lang="de-DE" dirty="0"/>
              <a:t>Aus einer </a:t>
            </a:r>
            <a:r>
              <a:rPr lang="de-DE" b="1" dirty="0"/>
              <a:t>Carbonsäure </a:t>
            </a:r>
            <a:r>
              <a:rPr lang="de-DE" dirty="0"/>
              <a:t>und einem </a:t>
            </a:r>
            <a:r>
              <a:rPr lang="de-DE" b="1" dirty="0"/>
              <a:t>Amin</a:t>
            </a:r>
            <a:r>
              <a:rPr lang="de-DE" dirty="0"/>
              <a:t> (oder Ammoniak) unter Zusatz von </a:t>
            </a:r>
            <a:r>
              <a:rPr lang="de-DE" b="1" dirty="0"/>
              <a:t>DCC</a:t>
            </a:r>
            <a:r>
              <a:rPr lang="de-DE" dirty="0"/>
              <a:t> (ohne nur SB – Reaktion).</a:t>
            </a:r>
          </a:p>
          <a:p>
            <a:r>
              <a:rPr lang="de-DE" dirty="0"/>
              <a:t>Teilweise </a:t>
            </a:r>
            <a:r>
              <a:rPr lang="de-DE" b="1" dirty="0"/>
              <a:t>Hydrolyse </a:t>
            </a:r>
            <a:r>
              <a:rPr lang="de-DE" dirty="0"/>
              <a:t>von </a:t>
            </a:r>
            <a:r>
              <a:rPr lang="de-DE" b="1" dirty="0"/>
              <a:t>Nitrilen</a:t>
            </a:r>
            <a:r>
              <a:rPr lang="de-DE" dirty="0"/>
              <a:t> (siehe dort).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Amide sind aufgrund ihrer </a:t>
            </a:r>
            <a:r>
              <a:rPr lang="de-DE" b="1" dirty="0" err="1"/>
              <a:t>Mesomerie</a:t>
            </a:r>
            <a:r>
              <a:rPr lang="de-DE" dirty="0"/>
              <a:t> („Amid – Resonanz“) äußerst </a:t>
            </a:r>
            <a:r>
              <a:rPr lang="de-DE" b="1" dirty="0" err="1"/>
              <a:t>unreaktiv</a:t>
            </a:r>
            <a:r>
              <a:rPr lang="de-DE" dirty="0"/>
              <a:t>. Sie reagieren im Wässrigen weder </a:t>
            </a:r>
            <a:r>
              <a:rPr lang="de-DE" b="1" dirty="0"/>
              <a:t>sauer </a:t>
            </a:r>
            <a:r>
              <a:rPr lang="de-DE" dirty="0"/>
              <a:t>noch </a:t>
            </a:r>
            <a:r>
              <a:rPr lang="de-DE" b="1" dirty="0"/>
              <a:t>basisch</a:t>
            </a:r>
            <a:r>
              <a:rPr lang="de-DE" dirty="0"/>
              <a:t>.</a:t>
            </a:r>
          </a:p>
        </p:txBody>
      </p:sp>
      <p:sp>
        <p:nvSpPr>
          <p:cNvPr id="9" name="Datumsplatzhalter 8">
            <a:extLst>
              <a:ext uri="{FF2B5EF4-FFF2-40B4-BE49-F238E27FC236}">
                <a16:creationId xmlns:a16="http://schemas.microsoft.com/office/drawing/2014/main" id="{D6BF4EB0-F67E-1071-9BF5-D987A59F121A}"/>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C1E0CF4B-EAB7-D2A3-9F06-A51FFDD641F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B1FC17D5-BE98-805C-318E-33F4B766B1F1}"/>
              </a:ext>
            </a:extLst>
          </p:cNvPr>
          <p:cNvSpPr>
            <a:spLocks noGrp="1"/>
          </p:cNvSpPr>
          <p:nvPr>
            <p:ph type="sldNum" sz="quarter" idx="16"/>
          </p:nvPr>
        </p:nvSpPr>
        <p:spPr/>
        <p:txBody>
          <a:bodyPr/>
          <a:lstStyle/>
          <a:p>
            <a:fld id="{6FBDD224-CFE5-420E-A51B-C49F1872CE04}" type="slidenum">
              <a:rPr lang="de-DE" altLang="de-DE" smtClean="0"/>
              <a:pPr/>
              <a:t>173</a:t>
            </a:fld>
            <a:endParaRPr lang="de-DE" altLang="de-DE"/>
          </a:p>
        </p:txBody>
      </p:sp>
      <p:pic>
        <p:nvPicPr>
          <p:cNvPr id="7" name="Grafik 6" descr="Ein Bild, das Text, ClipArt enthält.&#10;&#10;Automatisch generierte Beschreibung">
            <a:extLst>
              <a:ext uri="{FF2B5EF4-FFF2-40B4-BE49-F238E27FC236}">
                <a16:creationId xmlns:a16="http://schemas.microsoft.com/office/drawing/2014/main" id="{EFC26257-6A8B-D141-8574-10F31E025DB9}"/>
              </a:ext>
            </a:extLst>
          </p:cNvPr>
          <p:cNvPicPr>
            <a:picLocks noChangeAspect="1"/>
          </p:cNvPicPr>
          <p:nvPr/>
        </p:nvPicPr>
        <p:blipFill>
          <a:blip r:embed="rId2"/>
          <a:stretch>
            <a:fillRect/>
          </a:stretch>
        </p:blipFill>
        <p:spPr>
          <a:xfrm>
            <a:off x="1056551" y="2124189"/>
            <a:ext cx="9831582" cy="1618078"/>
          </a:xfrm>
          <a:prstGeom prst="rect">
            <a:avLst/>
          </a:prstGeom>
        </p:spPr>
      </p:pic>
    </p:spTree>
    <p:extLst>
      <p:ext uri="{BB962C8B-B14F-4D97-AF65-F5344CB8AC3E}">
        <p14:creationId xmlns:p14="http://schemas.microsoft.com/office/powerpoint/2010/main" val="21236975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C2E70-C715-D344-B4A6-0E5001AFB48B}"/>
              </a:ext>
            </a:extLst>
          </p:cNvPr>
          <p:cNvSpPr>
            <a:spLocks noGrp="1"/>
          </p:cNvSpPr>
          <p:nvPr>
            <p:ph type="title"/>
          </p:nvPr>
        </p:nvSpPr>
        <p:spPr/>
        <p:txBody>
          <a:bodyPr/>
          <a:lstStyle/>
          <a:p>
            <a:r>
              <a:rPr lang="de-DE" dirty="0"/>
              <a:t>Hydrolyse von Nitrilen</a:t>
            </a:r>
          </a:p>
        </p:txBody>
      </p:sp>
      <p:sp>
        <p:nvSpPr>
          <p:cNvPr id="3" name="Inhaltsplatzhalter 2">
            <a:extLst>
              <a:ext uri="{FF2B5EF4-FFF2-40B4-BE49-F238E27FC236}">
                <a16:creationId xmlns:a16="http://schemas.microsoft.com/office/drawing/2014/main" id="{64E04E2E-DA83-8A47-AFE1-DB8BB639CC6D}"/>
              </a:ext>
            </a:extLst>
          </p:cNvPr>
          <p:cNvSpPr>
            <a:spLocks noGrp="1"/>
          </p:cNvSpPr>
          <p:nvPr>
            <p:ph type="body" sz="quarter" idx="13"/>
          </p:nvPr>
        </p:nvSpPr>
        <p:spPr/>
        <p:txBody>
          <a:bodyPr/>
          <a:lstStyle/>
          <a:p>
            <a:r>
              <a:rPr lang="de-DE" dirty="0"/>
              <a:t>Mit </a:t>
            </a:r>
            <a:r>
              <a:rPr lang="de-DE" b="1" dirty="0"/>
              <a:t>1 Äquivalent </a:t>
            </a:r>
            <a:r>
              <a:rPr lang="de-DE" dirty="0"/>
              <a:t>Wasser oder </a:t>
            </a:r>
            <a:r>
              <a:rPr lang="de-DE" b="1" dirty="0"/>
              <a:t>Alkohol</a:t>
            </a:r>
            <a:r>
              <a:rPr lang="de-DE" dirty="0"/>
              <a:t> zum </a:t>
            </a:r>
            <a:r>
              <a:rPr lang="de-DE" b="1" dirty="0"/>
              <a:t>Amid</a:t>
            </a:r>
            <a:r>
              <a:rPr lang="de-DE" dirty="0"/>
              <a:t>.</a:t>
            </a:r>
            <a:endParaRPr lang="de-DE" b="1" dirty="0"/>
          </a:p>
          <a:p>
            <a:r>
              <a:rPr lang="de-DE" dirty="0"/>
              <a:t>Mit </a:t>
            </a:r>
            <a:r>
              <a:rPr lang="de-DE" b="1" dirty="0"/>
              <a:t>2 Äquivalenten </a:t>
            </a:r>
            <a:r>
              <a:rPr lang="de-DE" dirty="0"/>
              <a:t>Wasser oder </a:t>
            </a:r>
            <a:r>
              <a:rPr lang="de-DE" b="1" dirty="0"/>
              <a:t>Alkohol </a:t>
            </a:r>
            <a:r>
              <a:rPr lang="de-DE" dirty="0"/>
              <a:t>zur </a:t>
            </a:r>
            <a:r>
              <a:rPr lang="de-DE" b="1" dirty="0"/>
              <a:t>Carbonsäure </a:t>
            </a:r>
            <a:r>
              <a:rPr lang="de-DE" dirty="0"/>
              <a:t>oder zum </a:t>
            </a:r>
            <a:r>
              <a:rPr lang="de-DE" b="1" dirty="0"/>
              <a:t>Ester</a:t>
            </a:r>
            <a:r>
              <a:rPr lang="de-DE" dirty="0"/>
              <a:t>.</a:t>
            </a:r>
          </a:p>
          <a:p>
            <a:r>
              <a:rPr lang="de-DE" dirty="0"/>
              <a:t>Beide Reaktionen nur unter </a:t>
            </a:r>
            <a:r>
              <a:rPr lang="de-DE" b="1" dirty="0"/>
              <a:t>extremen Bedingungen</a:t>
            </a:r>
            <a:r>
              <a:rPr lang="de-DE" dirty="0"/>
              <a:t>, da sowohl Nitrile als auch Amide äußerst </a:t>
            </a:r>
            <a:r>
              <a:rPr lang="de-DE" b="1" dirty="0"/>
              <a:t>stabil </a:t>
            </a:r>
            <a:r>
              <a:rPr lang="de-DE" dirty="0"/>
              <a:t>und dadurch </a:t>
            </a:r>
            <a:r>
              <a:rPr lang="de-DE" b="1" dirty="0" err="1"/>
              <a:t>unreaktiv</a:t>
            </a:r>
            <a:r>
              <a:rPr lang="de-DE" dirty="0"/>
              <a:t> sind.</a:t>
            </a:r>
          </a:p>
        </p:txBody>
      </p:sp>
      <p:sp>
        <p:nvSpPr>
          <p:cNvPr id="10" name="Datumsplatzhalter 9">
            <a:extLst>
              <a:ext uri="{FF2B5EF4-FFF2-40B4-BE49-F238E27FC236}">
                <a16:creationId xmlns:a16="http://schemas.microsoft.com/office/drawing/2014/main" id="{4E30F469-9C83-A0AA-ADA0-1F1781EC0B7C}"/>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6F25059-F7F0-3E60-D8AB-CCA508F2EA8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CF104020-2282-CFFB-5D6D-A8F70E12B498}"/>
              </a:ext>
            </a:extLst>
          </p:cNvPr>
          <p:cNvSpPr>
            <a:spLocks noGrp="1"/>
          </p:cNvSpPr>
          <p:nvPr>
            <p:ph type="sldNum" sz="quarter" idx="16"/>
          </p:nvPr>
        </p:nvSpPr>
        <p:spPr/>
        <p:txBody>
          <a:bodyPr/>
          <a:lstStyle/>
          <a:p>
            <a:fld id="{6FBDD224-CFE5-420E-A51B-C49F1872CE04}" type="slidenum">
              <a:rPr lang="de-DE" altLang="de-DE" smtClean="0"/>
              <a:pPr/>
              <a:t>174</a:t>
            </a:fld>
            <a:endParaRPr lang="de-DE" altLang="de-DE"/>
          </a:p>
        </p:txBody>
      </p:sp>
      <p:pic>
        <p:nvPicPr>
          <p:cNvPr id="9" name="Grafik 8">
            <a:extLst>
              <a:ext uri="{FF2B5EF4-FFF2-40B4-BE49-F238E27FC236}">
                <a16:creationId xmlns:a16="http://schemas.microsoft.com/office/drawing/2014/main" id="{83099AE7-1805-4D40-87FC-160BA66FC0BF}"/>
              </a:ext>
            </a:extLst>
          </p:cNvPr>
          <p:cNvPicPr>
            <a:picLocks noChangeAspect="1"/>
          </p:cNvPicPr>
          <p:nvPr/>
        </p:nvPicPr>
        <p:blipFill>
          <a:blip r:embed="rId2"/>
          <a:stretch>
            <a:fillRect/>
          </a:stretch>
        </p:blipFill>
        <p:spPr>
          <a:xfrm>
            <a:off x="3522812" y="3590752"/>
            <a:ext cx="4752528" cy="2532162"/>
          </a:xfrm>
          <a:prstGeom prst="rect">
            <a:avLst/>
          </a:prstGeom>
        </p:spPr>
      </p:pic>
      <p:pic>
        <p:nvPicPr>
          <p:cNvPr id="6" name="Grafik 5">
            <a:extLst>
              <a:ext uri="{FF2B5EF4-FFF2-40B4-BE49-F238E27FC236}">
                <a16:creationId xmlns:a16="http://schemas.microsoft.com/office/drawing/2014/main" id="{47891783-0C89-6339-82B8-F5EDFC4C2D92}"/>
              </a:ext>
            </a:extLst>
          </p:cNvPr>
          <p:cNvPicPr>
            <a:picLocks noChangeAspect="1"/>
          </p:cNvPicPr>
          <p:nvPr/>
        </p:nvPicPr>
        <p:blipFill>
          <a:blip r:embed="rId3"/>
          <a:stretch>
            <a:fillRect/>
          </a:stretch>
        </p:blipFill>
        <p:spPr>
          <a:xfrm>
            <a:off x="2279576" y="1878101"/>
            <a:ext cx="7239000" cy="1231900"/>
          </a:xfrm>
          <a:prstGeom prst="rect">
            <a:avLst/>
          </a:prstGeom>
        </p:spPr>
      </p:pic>
    </p:spTree>
    <p:extLst>
      <p:ext uri="{BB962C8B-B14F-4D97-AF65-F5344CB8AC3E}">
        <p14:creationId xmlns:p14="http://schemas.microsoft.com/office/powerpoint/2010/main" val="935482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98C3F-C1ED-0D48-B1E2-0ED57C80D065}"/>
              </a:ext>
            </a:extLst>
          </p:cNvPr>
          <p:cNvSpPr>
            <a:spLocks noGrp="1"/>
          </p:cNvSpPr>
          <p:nvPr>
            <p:ph type="title"/>
          </p:nvPr>
        </p:nvSpPr>
        <p:spPr/>
        <p:txBody>
          <a:bodyPr/>
          <a:lstStyle/>
          <a:p>
            <a:r>
              <a:rPr lang="de-DE" dirty="0"/>
              <a:t>Iminbildung</a:t>
            </a:r>
          </a:p>
        </p:txBody>
      </p:sp>
      <p:sp>
        <p:nvSpPr>
          <p:cNvPr id="3" name="Inhaltsplatzhalter 2">
            <a:extLst>
              <a:ext uri="{FF2B5EF4-FFF2-40B4-BE49-F238E27FC236}">
                <a16:creationId xmlns:a16="http://schemas.microsoft.com/office/drawing/2014/main" id="{9477AC4C-4B85-984B-84F6-D5B836677F3E}"/>
              </a:ext>
            </a:extLst>
          </p:cNvPr>
          <p:cNvSpPr>
            <a:spLocks noGrp="1"/>
          </p:cNvSpPr>
          <p:nvPr>
            <p:ph type="body" sz="quarter" idx="13"/>
          </p:nvPr>
        </p:nvSpPr>
        <p:spPr/>
        <p:txBody>
          <a:bodyPr/>
          <a:lstStyle/>
          <a:p>
            <a:r>
              <a:rPr lang="de-DE" dirty="0"/>
              <a:t>Aus </a:t>
            </a:r>
            <a:r>
              <a:rPr lang="de-DE" b="1" dirty="0"/>
              <a:t>primären Aminen </a:t>
            </a:r>
            <a:r>
              <a:rPr lang="de-DE" dirty="0"/>
              <a:t>und </a:t>
            </a:r>
            <a:r>
              <a:rPr lang="de-DE" b="1" dirty="0"/>
              <a:t>Ketonen </a:t>
            </a:r>
            <a:r>
              <a:rPr lang="de-DE" dirty="0"/>
              <a:t>oder </a:t>
            </a:r>
            <a:r>
              <a:rPr lang="de-DE" b="1" dirty="0"/>
              <a:t>Aldehyden</a:t>
            </a:r>
            <a:r>
              <a:rPr lang="de-DE" dirty="0"/>
              <a:t>.</a:t>
            </a:r>
          </a:p>
          <a:p>
            <a:r>
              <a:rPr lang="de-DE" dirty="0"/>
              <a:t>Kein </a:t>
            </a:r>
            <a:r>
              <a:rPr lang="de-DE" dirty="0" err="1"/>
              <a:t>Additions</a:t>
            </a:r>
            <a:r>
              <a:rPr lang="de-DE" dirty="0"/>
              <a:t> – </a:t>
            </a:r>
            <a:r>
              <a:rPr lang="de-DE" dirty="0" err="1"/>
              <a:t>Eliminierungs</a:t>
            </a:r>
            <a:r>
              <a:rPr lang="de-DE" dirty="0"/>
              <a:t> – Mechanismus, da eine geeignete </a:t>
            </a:r>
            <a:r>
              <a:rPr lang="de-DE" b="1" dirty="0"/>
              <a:t>Abgangsgruppe </a:t>
            </a:r>
            <a:r>
              <a:rPr lang="de-DE" dirty="0"/>
              <a:t>fehlt.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Ist R</a:t>
            </a:r>
            <a:r>
              <a:rPr lang="de-DE" baseline="30000" dirty="0"/>
              <a:t>3</a:t>
            </a:r>
            <a:r>
              <a:rPr lang="de-DE" dirty="0"/>
              <a:t> kein H, sondern ein Kohlenstoffrest, spricht man von einer </a:t>
            </a:r>
            <a:r>
              <a:rPr lang="de-DE" b="1" dirty="0"/>
              <a:t>Schiff – Base</a:t>
            </a:r>
            <a:r>
              <a:rPr lang="de-DE" dirty="0"/>
              <a:t>. Diese spielen eine wichtige Rolle bei </a:t>
            </a:r>
            <a:r>
              <a:rPr lang="de-DE" b="1" dirty="0" err="1"/>
              <a:t>Transaminierungsreaktionen</a:t>
            </a:r>
            <a:r>
              <a:rPr lang="de-DE" dirty="0"/>
              <a:t> im Körper unter Beteiligung von </a:t>
            </a:r>
            <a:r>
              <a:rPr lang="de-DE" b="1" dirty="0" err="1"/>
              <a:t>Pyridoxalphosphat</a:t>
            </a:r>
            <a:r>
              <a:rPr lang="de-DE" dirty="0"/>
              <a:t>.</a:t>
            </a:r>
          </a:p>
        </p:txBody>
      </p:sp>
      <p:sp>
        <p:nvSpPr>
          <p:cNvPr id="9" name="Datumsplatzhalter 8">
            <a:extLst>
              <a:ext uri="{FF2B5EF4-FFF2-40B4-BE49-F238E27FC236}">
                <a16:creationId xmlns:a16="http://schemas.microsoft.com/office/drawing/2014/main" id="{EBCD5A8F-6F70-3716-24E3-5E254188DC21}"/>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32C3138-B9AD-C71C-DB55-E17564D0C30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9EDD883-71AA-C884-C849-7C8596D7C8E4}"/>
              </a:ext>
            </a:extLst>
          </p:cNvPr>
          <p:cNvSpPr>
            <a:spLocks noGrp="1"/>
          </p:cNvSpPr>
          <p:nvPr>
            <p:ph type="sldNum" sz="quarter" idx="16"/>
          </p:nvPr>
        </p:nvSpPr>
        <p:spPr/>
        <p:txBody>
          <a:bodyPr/>
          <a:lstStyle/>
          <a:p>
            <a:fld id="{6FBDD224-CFE5-420E-A51B-C49F1872CE04}" type="slidenum">
              <a:rPr lang="de-DE" altLang="de-DE" smtClean="0"/>
              <a:pPr/>
              <a:t>175</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F34B364B-D871-6E48-BBAD-6F944A9C28FA}"/>
              </a:ext>
            </a:extLst>
          </p:cNvPr>
          <p:cNvPicPr>
            <a:picLocks noChangeAspect="1"/>
          </p:cNvPicPr>
          <p:nvPr/>
        </p:nvPicPr>
        <p:blipFill>
          <a:blip r:embed="rId2"/>
          <a:stretch>
            <a:fillRect/>
          </a:stretch>
        </p:blipFill>
        <p:spPr>
          <a:xfrm>
            <a:off x="407988" y="1610819"/>
            <a:ext cx="8801887" cy="2807356"/>
          </a:xfrm>
          <a:prstGeom prst="rect">
            <a:avLst/>
          </a:prstGeom>
        </p:spPr>
      </p:pic>
    </p:spTree>
    <p:extLst>
      <p:ext uri="{BB962C8B-B14F-4D97-AF65-F5344CB8AC3E}">
        <p14:creationId xmlns:p14="http://schemas.microsoft.com/office/powerpoint/2010/main" val="37510981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1C325-EE9B-694C-B4C9-F8B59F57E969}"/>
              </a:ext>
            </a:extLst>
          </p:cNvPr>
          <p:cNvSpPr>
            <a:spLocks noGrp="1"/>
          </p:cNvSpPr>
          <p:nvPr>
            <p:ph type="title"/>
          </p:nvPr>
        </p:nvSpPr>
        <p:spPr/>
        <p:txBody>
          <a:bodyPr/>
          <a:lstStyle/>
          <a:p>
            <a:r>
              <a:rPr lang="de-DE" dirty="0"/>
              <a:t>Oximbildung</a:t>
            </a:r>
          </a:p>
        </p:txBody>
      </p:sp>
      <p:sp>
        <p:nvSpPr>
          <p:cNvPr id="3" name="Inhaltsplatzhalter 2">
            <a:extLst>
              <a:ext uri="{FF2B5EF4-FFF2-40B4-BE49-F238E27FC236}">
                <a16:creationId xmlns:a16="http://schemas.microsoft.com/office/drawing/2014/main" id="{B4FD4FF7-B559-0548-A13F-37DA109C998A}"/>
              </a:ext>
            </a:extLst>
          </p:cNvPr>
          <p:cNvSpPr>
            <a:spLocks noGrp="1"/>
          </p:cNvSpPr>
          <p:nvPr>
            <p:ph type="body" sz="quarter" idx="13"/>
          </p:nvPr>
        </p:nvSpPr>
        <p:spPr/>
        <p:txBody>
          <a:bodyPr/>
          <a:lstStyle/>
          <a:p>
            <a:r>
              <a:rPr lang="de-DE" dirty="0"/>
              <a:t>Aus </a:t>
            </a:r>
            <a:r>
              <a:rPr lang="de-DE" b="1" dirty="0"/>
              <a:t>Ketonen </a:t>
            </a:r>
            <a:r>
              <a:rPr lang="de-DE" dirty="0"/>
              <a:t>oder </a:t>
            </a:r>
            <a:r>
              <a:rPr lang="de-DE" b="1" dirty="0"/>
              <a:t>Aldehyden </a:t>
            </a:r>
            <a:r>
              <a:rPr lang="de-DE" dirty="0"/>
              <a:t>und </a:t>
            </a:r>
            <a:r>
              <a:rPr lang="de-DE" b="1" dirty="0" err="1"/>
              <a:t>Hydroxylamin</a:t>
            </a:r>
            <a:r>
              <a:rPr lang="de-DE" dirty="0"/>
              <a:t>.</a:t>
            </a:r>
          </a:p>
          <a:p>
            <a:r>
              <a:rPr lang="de-DE" dirty="0"/>
              <a:t>An der Doppelbindung lässt sich eine </a:t>
            </a:r>
            <a:r>
              <a:rPr lang="de-DE" b="1" dirty="0"/>
              <a:t>E / Z – Isomerie </a:t>
            </a:r>
            <a:r>
              <a:rPr lang="de-DE" dirty="0"/>
              <a:t>feststellen.</a:t>
            </a:r>
          </a:p>
        </p:txBody>
      </p:sp>
      <p:sp>
        <p:nvSpPr>
          <p:cNvPr id="9" name="Datumsplatzhalter 8">
            <a:extLst>
              <a:ext uri="{FF2B5EF4-FFF2-40B4-BE49-F238E27FC236}">
                <a16:creationId xmlns:a16="http://schemas.microsoft.com/office/drawing/2014/main" id="{C648B2ED-028C-5585-6BF2-0E323C7BDD90}"/>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98106E4B-5306-260D-ECCA-C5BF137CA4E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1213C2E5-73BE-2E50-A0BD-9CFCF305169D}"/>
              </a:ext>
            </a:extLst>
          </p:cNvPr>
          <p:cNvSpPr>
            <a:spLocks noGrp="1"/>
          </p:cNvSpPr>
          <p:nvPr>
            <p:ph type="sldNum" sz="quarter" idx="16"/>
          </p:nvPr>
        </p:nvSpPr>
        <p:spPr/>
        <p:txBody>
          <a:bodyPr/>
          <a:lstStyle/>
          <a:p>
            <a:fld id="{6FBDD224-CFE5-420E-A51B-C49F1872CE04}" type="slidenum">
              <a:rPr lang="de-DE" altLang="de-DE" smtClean="0"/>
              <a:pPr/>
              <a:t>176</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2F37A8DF-79BF-5745-905D-3063D35D1162}"/>
              </a:ext>
            </a:extLst>
          </p:cNvPr>
          <p:cNvPicPr>
            <a:picLocks noChangeAspect="1"/>
          </p:cNvPicPr>
          <p:nvPr/>
        </p:nvPicPr>
        <p:blipFill>
          <a:blip r:embed="rId2"/>
          <a:stretch>
            <a:fillRect/>
          </a:stretch>
        </p:blipFill>
        <p:spPr>
          <a:xfrm>
            <a:off x="442913" y="2065867"/>
            <a:ext cx="11153464" cy="3286472"/>
          </a:xfrm>
          <a:prstGeom prst="rect">
            <a:avLst/>
          </a:prstGeom>
        </p:spPr>
      </p:pic>
    </p:spTree>
    <p:extLst>
      <p:ext uri="{BB962C8B-B14F-4D97-AF65-F5344CB8AC3E}">
        <p14:creationId xmlns:p14="http://schemas.microsoft.com/office/powerpoint/2010/main" val="32093427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60211-8136-154C-9074-7A629C74C598}"/>
              </a:ext>
            </a:extLst>
          </p:cNvPr>
          <p:cNvSpPr>
            <a:spLocks noGrp="1"/>
          </p:cNvSpPr>
          <p:nvPr>
            <p:ph type="title"/>
          </p:nvPr>
        </p:nvSpPr>
        <p:spPr/>
        <p:txBody>
          <a:bodyPr/>
          <a:lstStyle/>
          <a:p>
            <a:r>
              <a:rPr lang="de-DE" dirty="0"/>
              <a:t>Hydrazone und Osazone</a:t>
            </a:r>
          </a:p>
        </p:txBody>
      </p:sp>
      <p:sp>
        <p:nvSpPr>
          <p:cNvPr id="3" name="Inhaltsplatzhalter 2">
            <a:extLst>
              <a:ext uri="{FF2B5EF4-FFF2-40B4-BE49-F238E27FC236}">
                <a16:creationId xmlns:a16="http://schemas.microsoft.com/office/drawing/2014/main" id="{5358954A-CB58-6F44-9CBD-AD2A3F200DAC}"/>
              </a:ext>
            </a:extLst>
          </p:cNvPr>
          <p:cNvSpPr>
            <a:spLocks noGrp="1"/>
          </p:cNvSpPr>
          <p:nvPr>
            <p:ph type="body" sz="quarter" idx="13"/>
          </p:nvPr>
        </p:nvSpPr>
        <p:spPr/>
        <p:txBody>
          <a:bodyPr/>
          <a:lstStyle/>
          <a:p>
            <a:r>
              <a:rPr lang="de-DE" b="1" dirty="0"/>
              <a:t>Hydrazone </a:t>
            </a:r>
            <a:r>
              <a:rPr lang="de-DE" dirty="0"/>
              <a:t>entstehen aus </a:t>
            </a:r>
            <a:r>
              <a:rPr lang="de-DE" b="1" dirty="0"/>
              <a:t>Ketonen </a:t>
            </a:r>
            <a:r>
              <a:rPr lang="de-DE" dirty="0"/>
              <a:t>oder </a:t>
            </a:r>
            <a:r>
              <a:rPr lang="de-DE" b="1" dirty="0" err="1"/>
              <a:t>Aldeyden</a:t>
            </a:r>
            <a:r>
              <a:rPr lang="de-DE" b="1" dirty="0"/>
              <a:t> </a:t>
            </a:r>
            <a:r>
              <a:rPr lang="de-DE" dirty="0"/>
              <a:t>und </a:t>
            </a:r>
            <a:r>
              <a:rPr lang="de-DE" b="1" dirty="0" err="1"/>
              <a:t>Hydrazinen</a:t>
            </a:r>
            <a:r>
              <a:rPr lang="de-DE" dirty="0"/>
              <a:t>.</a:t>
            </a:r>
          </a:p>
          <a:p>
            <a:endParaRPr lang="de-DE" dirty="0"/>
          </a:p>
          <a:p>
            <a:endParaRPr lang="de-DE" dirty="0"/>
          </a:p>
          <a:p>
            <a:endParaRPr lang="de-DE" dirty="0"/>
          </a:p>
          <a:p>
            <a:endParaRPr lang="de-DE" dirty="0"/>
          </a:p>
          <a:p>
            <a:endParaRPr lang="de-DE" dirty="0"/>
          </a:p>
          <a:p>
            <a:endParaRPr lang="de-DE" dirty="0"/>
          </a:p>
          <a:p>
            <a:pPr marL="0" indent="0">
              <a:buNone/>
            </a:pPr>
            <a:endParaRPr lang="de-DE" dirty="0"/>
          </a:p>
          <a:p>
            <a:r>
              <a:rPr lang="de-DE" b="1" dirty="0"/>
              <a:t>Osazone </a:t>
            </a:r>
            <a:r>
              <a:rPr lang="de-DE" dirty="0"/>
              <a:t>sind </a:t>
            </a:r>
            <a:r>
              <a:rPr lang="de-DE" b="1" dirty="0" err="1"/>
              <a:t>Phenylhydrazine</a:t>
            </a:r>
            <a:r>
              <a:rPr lang="de-DE" b="1" dirty="0"/>
              <a:t> </a:t>
            </a:r>
            <a:r>
              <a:rPr lang="de-DE" dirty="0"/>
              <a:t>von </a:t>
            </a:r>
            <a:r>
              <a:rPr lang="de-DE" b="1" dirty="0"/>
              <a:t>Zuckern</a:t>
            </a:r>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r>
              <a:rPr lang="de-DE" dirty="0"/>
              <a:t>Glucose, Fructose und </a:t>
            </a:r>
            <a:r>
              <a:rPr lang="de-DE" dirty="0" err="1"/>
              <a:t>Mannose</a:t>
            </a:r>
            <a:r>
              <a:rPr lang="de-DE" dirty="0"/>
              <a:t> ergeben dasselbe </a:t>
            </a:r>
            <a:r>
              <a:rPr lang="de-DE" dirty="0" err="1"/>
              <a:t>Osazon</a:t>
            </a:r>
            <a:r>
              <a:rPr lang="de-DE" dirty="0"/>
              <a:t>.</a:t>
            </a:r>
          </a:p>
        </p:txBody>
      </p:sp>
      <p:sp>
        <p:nvSpPr>
          <p:cNvPr id="10" name="Datumsplatzhalter 9">
            <a:extLst>
              <a:ext uri="{FF2B5EF4-FFF2-40B4-BE49-F238E27FC236}">
                <a16:creationId xmlns:a16="http://schemas.microsoft.com/office/drawing/2014/main" id="{7F443438-ABE8-32C2-39DE-A9F74106847C}"/>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CEA7F6A-12CB-0B48-C6DD-6AE1F17A8C7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A2D9886-C262-A5A1-A701-AEDB38D7ED9A}"/>
              </a:ext>
            </a:extLst>
          </p:cNvPr>
          <p:cNvSpPr>
            <a:spLocks noGrp="1"/>
          </p:cNvSpPr>
          <p:nvPr>
            <p:ph type="sldNum" sz="quarter" idx="16"/>
          </p:nvPr>
        </p:nvSpPr>
        <p:spPr/>
        <p:txBody>
          <a:bodyPr/>
          <a:lstStyle/>
          <a:p>
            <a:fld id="{6FBDD224-CFE5-420E-A51B-C49F1872CE04}" type="slidenum">
              <a:rPr lang="de-DE" altLang="de-DE" smtClean="0"/>
              <a:pPr/>
              <a:t>177</a:t>
            </a:fld>
            <a:endParaRPr lang="de-DE" altLang="de-DE"/>
          </a:p>
        </p:txBody>
      </p:sp>
      <p:pic>
        <p:nvPicPr>
          <p:cNvPr id="7" name="Grafik 6" descr="Ein Bild, das Text, Gerät enthält.&#10;&#10;Automatisch generierte Beschreibung">
            <a:extLst>
              <a:ext uri="{FF2B5EF4-FFF2-40B4-BE49-F238E27FC236}">
                <a16:creationId xmlns:a16="http://schemas.microsoft.com/office/drawing/2014/main" id="{CAB05CF7-40B5-4241-B846-D607D82E4FD9}"/>
              </a:ext>
            </a:extLst>
          </p:cNvPr>
          <p:cNvPicPr>
            <a:picLocks noChangeAspect="1"/>
          </p:cNvPicPr>
          <p:nvPr/>
        </p:nvPicPr>
        <p:blipFill>
          <a:blip r:embed="rId2"/>
          <a:stretch>
            <a:fillRect/>
          </a:stretch>
        </p:blipFill>
        <p:spPr>
          <a:xfrm>
            <a:off x="1310267" y="1379984"/>
            <a:ext cx="9422646" cy="1522671"/>
          </a:xfrm>
          <a:prstGeom prst="rect">
            <a:avLst/>
          </a:prstGeom>
        </p:spPr>
      </p:pic>
      <p:pic>
        <p:nvPicPr>
          <p:cNvPr id="9" name="Grafik 8">
            <a:extLst>
              <a:ext uri="{FF2B5EF4-FFF2-40B4-BE49-F238E27FC236}">
                <a16:creationId xmlns:a16="http://schemas.microsoft.com/office/drawing/2014/main" id="{95F64775-2525-0742-BCAE-425210F37C7A}"/>
              </a:ext>
            </a:extLst>
          </p:cNvPr>
          <p:cNvPicPr>
            <a:picLocks noChangeAspect="1"/>
          </p:cNvPicPr>
          <p:nvPr/>
        </p:nvPicPr>
        <p:blipFill>
          <a:blip r:embed="rId3"/>
          <a:stretch>
            <a:fillRect/>
          </a:stretch>
        </p:blipFill>
        <p:spPr>
          <a:xfrm>
            <a:off x="1707004" y="3590752"/>
            <a:ext cx="8811592" cy="2532067"/>
          </a:xfrm>
          <a:prstGeom prst="rect">
            <a:avLst/>
          </a:prstGeom>
        </p:spPr>
      </p:pic>
    </p:spTree>
    <p:extLst>
      <p:ext uri="{BB962C8B-B14F-4D97-AF65-F5344CB8AC3E}">
        <p14:creationId xmlns:p14="http://schemas.microsoft.com/office/powerpoint/2010/main" val="38786621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9C4A2-BF41-E64A-B6B6-C9FECF18CA02}"/>
              </a:ext>
            </a:extLst>
          </p:cNvPr>
          <p:cNvSpPr>
            <a:spLocks noGrp="1"/>
          </p:cNvSpPr>
          <p:nvPr>
            <p:ph type="title"/>
          </p:nvPr>
        </p:nvSpPr>
        <p:spPr/>
        <p:txBody>
          <a:bodyPr/>
          <a:lstStyle/>
          <a:p>
            <a:r>
              <a:rPr lang="de-DE" dirty="0"/>
              <a:t>Bildung von Urethanen</a:t>
            </a:r>
          </a:p>
        </p:txBody>
      </p:sp>
      <p:sp>
        <p:nvSpPr>
          <p:cNvPr id="3" name="Inhaltsplatzhalter 2">
            <a:extLst>
              <a:ext uri="{FF2B5EF4-FFF2-40B4-BE49-F238E27FC236}">
                <a16:creationId xmlns:a16="http://schemas.microsoft.com/office/drawing/2014/main" id="{4FCF9ED5-D97F-CC49-8CE7-096EDD388B19}"/>
              </a:ext>
            </a:extLst>
          </p:cNvPr>
          <p:cNvSpPr>
            <a:spLocks noGrp="1"/>
          </p:cNvSpPr>
          <p:nvPr>
            <p:ph type="body" sz="quarter" idx="13"/>
          </p:nvPr>
        </p:nvSpPr>
        <p:spPr/>
        <p:txBody>
          <a:bodyPr/>
          <a:lstStyle/>
          <a:p>
            <a:r>
              <a:rPr lang="de-DE" dirty="0"/>
              <a:t>Urethane (</a:t>
            </a:r>
            <a:r>
              <a:rPr lang="de-DE" b="1" dirty="0" err="1"/>
              <a:t>Carbamate</a:t>
            </a:r>
            <a:r>
              <a:rPr lang="de-DE" dirty="0"/>
              <a:t>) sind aus </a:t>
            </a:r>
            <a:r>
              <a:rPr lang="de-DE" b="1" dirty="0" err="1"/>
              <a:t>Isocyanaten</a:t>
            </a:r>
            <a:r>
              <a:rPr lang="de-DE" b="1" dirty="0"/>
              <a:t> </a:t>
            </a:r>
            <a:r>
              <a:rPr lang="de-DE" dirty="0"/>
              <a:t>und</a:t>
            </a:r>
            <a:r>
              <a:rPr lang="de-DE" b="1" dirty="0"/>
              <a:t> Alkoholen</a:t>
            </a:r>
            <a:r>
              <a:rPr lang="de-DE" dirty="0"/>
              <a:t> hergestellte Verbindungen, die häufig als </a:t>
            </a:r>
            <a:r>
              <a:rPr lang="de-DE" b="1" dirty="0"/>
              <a:t>Polymere </a:t>
            </a:r>
            <a:r>
              <a:rPr lang="de-DE" dirty="0"/>
              <a:t>verwendet werden.</a:t>
            </a:r>
          </a:p>
          <a:p>
            <a:r>
              <a:rPr lang="de-DE" dirty="0" err="1"/>
              <a:t>Carbamate</a:t>
            </a:r>
            <a:r>
              <a:rPr lang="de-DE" dirty="0"/>
              <a:t> </a:t>
            </a:r>
            <a:r>
              <a:rPr lang="de-DE" b="1" dirty="0"/>
              <a:t>fluoreszieren</a:t>
            </a:r>
            <a:r>
              <a:rPr lang="de-DE" dirty="0"/>
              <a:t>.</a:t>
            </a:r>
          </a:p>
          <a:p>
            <a:r>
              <a:rPr lang="de-DE" b="1" dirty="0"/>
              <a:t>Polyurethane </a:t>
            </a:r>
            <a:r>
              <a:rPr lang="de-DE" dirty="0"/>
              <a:t>sind wichtige, oft als </a:t>
            </a:r>
            <a:r>
              <a:rPr lang="de-DE" b="1" dirty="0"/>
              <a:t>Schaum</a:t>
            </a:r>
            <a:r>
              <a:rPr lang="de-DE" dirty="0"/>
              <a:t> eingesetzte </a:t>
            </a:r>
            <a:r>
              <a:rPr lang="de-DE" b="1" dirty="0"/>
              <a:t>Kunststoffe</a:t>
            </a:r>
            <a:r>
              <a:rPr lang="de-DE" dirty="0"/>
              <a:t> (z. B. Küchenschwämme, Isolatoren).</a:t>
            </a:r>
          </a:p>
          <a:p>
            <a:endParaRPr lang="de-DE" dirty="0"/>
          </a:p>
        </p:txBody>
      </p:sp>
      <p:sp>
        <p:nvSpPr>
          <p:cNvPr id="10" name="Datumsplatzhalter 9">
            <a:extLst>
              <a:ext uri="{FF2B5EF4-FFF2-40B4-BE49-F238E27FC236}">
                <a16:creationId xmlns:a16="http://schemas.microsoft.com/office/drawing/2014/main" id="{A1531B87-ACD5-8535-BDE2-C394163D2933}"/>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3A300076-B62D-9611-1F27-0DF762CA0AE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EF525A32-50F0-3809-438A-73299C7A63DE}"/>
              </a:ext>
            </a:extLst>
          </p:cNvPr>
          <p:cNvSpPr>
            <a:spLocks noGrp="1"/>
          </p:cNvSpPr>
          <p:nvPr>
            <p:ph type="sldNum" sz="quarter" idx="16"/>
          </p:nvPr>
        </p:nvSpPr>
        <p:spPr/>
        <p:txBody>
          <a:bodyPr/>
          <a:lstStyle/>
          <a:p>
            <a:fld id="{6FBDD224-CFE5-420E-A51B-C49F1872CE04}" type="slidenum">
              <a:rPr lang="de-DE" altLang="de-DE" smtClean="0"/>
              <a:pPr/>
              <a:t>178</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E9A7DC66-8470-B649-8549-A7C4A493FF58}"/>
              </a:ext>
            </a:extLst>
          </p:cNvPr>
          <p:cNvPicPr>
            <a:picLocks noChangeAspect="1"/>
          </p:cNvPicPr>
          <p:nvPr/>
        </p:nvPicPr>
        <p:blipFill>
          <a:blip r:embed="rId2"/>
          <a:stretch>
            <a:fillRect/>
          </a:stretch>
        </p:blipFill>
        <p:spPr>
          <a:xfrm>
            <a:off x="407988" y="1901065"/>
            <a:ext cx="4964210" cy="1929880"/>
          </a:xfrm>
          <a:prstGeom prst="rect">
            <a:avLst/>
          </a:prstGeom>
        </p:spPr>
      </p:pic>
      <p:pic>
        <p:nvPicPr>
          <p:cNvPr id="9" name="Grafik 8">
            <a:extLst>
              <a:ext uri="{FF2B5EF4-FFF2-40B4-BE49-F238E27FC236}">
                <a16:creationId xmlns:a16="http://schemas.microsoft.com/office/drawing/2014/main" id="{630E35CC-4D9E-304F-88AB-60B311C117CB}"/>
              </a:ext>
            </a:extLst>
          </p:cNvPr>
          <p:cNvPicPr>
            <a:picLocks noChangeAspect="1"/>
          </p:cNvPicPr>
          <p:nvPr/>
        </p:nvPicPr>
        <p:blipFill>
          <a:blip r:embed="rId3"/>
          <a:stretch>
            <a:fillRect/>
          </a:stretch>
        </p:blipFill>
        <p:spPr>
          <a:xfrm>
            <a:off x="5074236" y="3127228"/>
            <a:ext cx="6240199" cy="2613172"/>
          </a:xfrm>
          <a:prstGeom prst="rect">
            <a:avLst/>
          </a:prstGeom>
        </p:spPr>
      </p:pic>
    </p:spTree>
    <p:extLst>
      <p:ext uri="{BB962C8B-B14F-4D97-AF65-F5344CB8AC3E}">
        <p14:creationId xmlns:p14="http://schemas.microsoft.com/office/powerpoint/2010/main" val="132098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5E22A303-5652-9B9A-6156-A9DF95999815}"/>
              </a:ext>
            </a:extLst>
          </p:cNvPr>
          <p:cNvSpPr>
            <a:spLocks noGrp="1"/>
          </p:cNvSpPr>
          <p:nvPr>
            <p:ph type="title"/>
          </p:nvPr>
        </p:nvSpPr>
        <p:spPr/>
        <p:txBody>
          <a:bodyPr/>
          <a:lstStyle/>
          <a:p>
            <a:r>
              <a:rPr lang="de-DE" dirty="0"/>
              <a:t>Trends im PSE</a:t>
            </a:r>
          </a:p>
        </p:txBody>
      </p:sp>
      <p:sp>
        <p:nvSpPr>
          <p:cNvPr id="13" name="Inhaltsplatzhalter 12">
            <a:extLst>
              <a:ext uri="{FF2B5EF4-FFF2-40B4-BE49-F238E27FC236}">
                <a16:creationId xmlns:a16="http://schemas.microsoft.com/office/drawing/2014/main" id="{C3EBA3A2-BD59-EF60-4572-5EA05D601EB6}"/>
              </a:ext>
            </a:extLst>
          </p:cNvPr>
          <p:cNvSpPr>
            <a:spLocks noGrp="1"/>
          </p:cNvSpPr>
          <p:nvPr>
            <p:ph type="body" sz="quarter" idx="13"/>
          </p:nvPr>
        </p:nvSpPr>
        <p:spPr>
          <a:xfrm>
            <a:off x="5754029" y="836712"/>
            <a:ext cx="6029983" cy="5364065"/>
          </a:xfrm>
        </p:spPr>
        <p:txBody>
          <a:bodyPr anchor="ctr"/>
          <a:lstStyle/>
          <a:p>
            <a:pPr marL="0" indent="0">
              <a:buNone/>
            </a:pPr>
            <a:r>
              <a:rPr lang="de-DE" kern="0" dirty="0"/>
              <a:t>Schwarz: </a:t>
            </a:r>
            <a:r>
              <a:rPr lang="de-DE" b="1" kern="0" dirty="0"/>
              <a:t>Elektronegativität </a:t>
            </a:r>
          </a:p>
          <a:p>
            <a:r>
              <a:rPr lang="de-DE" kern="0" dirty="0"/>
              <a:t>willkürliche Größe! </a:t>
            </a:r>
          </a:p>
          <a:p>
            <a:r>
              <a:rPr lang="de-DE" kern="0" dirty="0"/>
              <a:t>Cäsium: 0,8 </a:t>
            </a:r>
            <a:r>
              <a:rPr lang="de-DE" kern="0" dirty="0">
                <a:sym typeface="Wingdings" pitchFamily="2" charset="2"/>
              </a:rPr>
              <a:t> Fluor: 4</a:t>
            </a:r>
            <a:br>
              <a:rPr lang="de-DE" kern="0" dirty="0">
                <a:sym typeface="Wingdings" pitchFamily="2" charset="2"/>
              </a:rPr>
            </a:br>
            <a:r>
              <a:rPr lang="de-DE" kern="0" dirty="0">
                <a:sym typeface="Wingdings" pitchFamily="2" charset="2"/>
              </a:rPr>
              <a:t>Ionenbindung ab </a:t>
            </a:r>
            <a:r>
              <a:rPr lang="el-GR" kern="0" dirty="0"/>
              <a:t>Δ</a:t>
            </a:r>
            <a:r>
              <a:rPr lang="de-DE" kern="0" dirty="0"/>
              <a:t>EN von etwa 1,7</a:t>
            </a:r>
            <a:br>
              <a:rPr lang="de-DE" kern="0" dirty="0"/>
            </a:br>
            <a:r>
              <a:rPr lang="de-DE" kern="0" dirty="0"/>
              <a:t>Edelgase: inert, gehen keine* Bindungen ein, also keine (echte) EN</a:t>
            </a:r>
          </a:p>
          <a:p>
            <a:r>
              <a:rPr lang="de-DE" kern="0" dirty="0"/>
              <a:t>Die EN kann sich mit dem Hybridisierungszustand ändern</a:t>
            </a:r>
          </a:p>
          <a:p>
            <a:pPr marL="0" indent="0">
              <a:buNone/>
            </a:pPr>
            <a:r>
              <a:rPr lang="de-DE" kern="0" dirty="0">
                <a:solidFill>
                  <a:srgbClr val="00B0F0"/>
                </a:solidFill>
              </a:rPr>
              <a:t>*Wenige Ausnahmen, z.B. Xenonfluoride (</a:t>
            </a:r>
            <a:r>
              <a:rPr lang="de-DE" kern="0" dirty="0" err="1">
                <a:solidFill>
                  <a:srgbClr val="00B0F0"/>
                </a:solidFill>
              </a:rPr>
              <a:t>impp</a:t>
            </a:r>
            <a:r>
              <a:rPr lang="de-DE" kern="0" dirty="0">
                <a:solidFill>
                  <a:srgbClr val="00B0F0"/>
                </a:solidFill>
              </a:rPr>
              <a:t> </a:t>
            </a:r>
            <a:r>
              <a:rPr lang="de-DE" kern="0" dirty="0" err="1">
                <a:solidFill>
                  <a:srgbClr val="00B0F0"/>
                </a:solidFill>
              </a:rPr>
              <a:t>fun</a:t>
            </a:r>
            <a:r>
              <a:rPr lang="de-DE" kern="0" dirty="0">
                <a:solidFill>
                  <a:srgbClr val="00B0F0"/>
                </a:solidFill>
              </a:rPr>
              <a:t> </a:t>
            </a:r>
            <a:r>
              <a:rPr lang="de-DE" kern="0" dirty="0" err="1">
                <a:solidFill>
                  <a:srgbClr val="00B0F0"/>
                </a:solidFill>
              </a:rPr>
              <a:t>facts</a:t>
            </a:r>
            <a:r>
              <a:rPr lang="de-DE" kern="0" dirty="0">
                <a:solidFill>
                  <a:srgbClr val="00B0F0"/>
                </a:solidFill>
              </a:rPr>
              <a:t>)</a:t>
            </a:r>
          </a:p>
          <a:p>
            <a:pPr marL="0" indent="0">
              <a:buNone/>
            </a:pPr>
            <a:endParaRPr lang="de-DE" kern="0" dirty="0">
              <a:solidFill>
                <a:srgbClr val="00B0F0"/>
              </a:solidFill>
            </a:endParaRPr>
          </a:p>
          <a:p>
            <a:pPr marL="0" indent="0">
              <a:buNone/>
            </a:pPr>
            <a:endParaRPr lang="de-DE" kern="0" dirty="0">
              <a:solidFill>
                <a:srgbClr val="00B0F0"/>
              </a:solidFill>
            </a:endParaRPr>
          </a:p>
          <a:p>
            <a:pPr marL="0" indent="0">
              <a:buNone/>
            </a:pPr>
            <a:r>
              <a:rPr lang="de-DE" kern="0" dirty="0"/>
              <a:t>Türkis: </a:t>
            </a:r>
            <a:r>
              <a:rPr lang="de-DE" b="1" kern="0" dirty="0"/>
              <a:t>Atomradius</a:t>
            </a:r>
            <a:r>
              <a:rPr lang="de-DE" kern="0" dirty="0"/>
              <a:t> </a:t>
            </a:r>
          </a:p>
          <a:p>
            <a:r>
              <a:rPr lang="de-DE" kern="0" dirty="0"/>
              <a:t>Faktoren: Anzahl der Schalen (mehr = größer), Anzahl der Protonen (ziehen negative Ladungen an → kleiner)</a:t>
            </a:r>
          </a:p>
          <a:p>
            <a:r>
              <a:rPr lang="de-DE" kern="0" dirty="0"/>
              <a:t>Achtung bei Ionen mit gleicher Edelgaskonfiguration: mehr Protonen ziehen Elektronen stärker an! Bei Ionen gleicher Periode ist daher das mehrfach geladene das kleinere.</a:t>
            </a:r>
          </a:p>
          <a:p>
            <a:pPr marL="0" indent="0">
              <a:buNone/>
            </a:pPr>
            <a:endParaRPr lang="de-DE" dirty="0"/>
          </a:p>
        </p:txBody>
      </p:sp>
      <p:sp>
        <p:nvSpPr>
          <p:cNvPr id="6" name="Datumsplatzhalter 5">
            <a:extLst>
              <a:ext uri="{FF2B5EF4-FFF2-40B4-BE49-F238E27FC236}">
                <a16:creationId xmlns:a16="http://schemas.microsoft.com/office/drawing/2014/main" id="{4878D6FF-74F2-EB77-1FEA-4758F4A3EA78}"/>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C7122D36-654D-5800-0ADF-19B5C7F2EB1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3450C879-6B20-D41F-F737-17BA6FA28A99}"/>
              </a:ext>
            </a:extLst>
          </p:cNvPr>
          <p:cNvSpPr>
            <a:spLocks noGrp="1"/>
          </p:cNvSpPr>
          <p:nvPr>
            <p:ph type="sldNum" sz="quarter" idx="16"/>
          </p:nvPr>
        </p:nvSpPr>
        <p:spPr/>
        <p:txBody>
          <a:bodyPr/>
          <a:lstStyle/>
          <a:p>
            <a:fld id="{7E0F9666-C122-4D3D-AFA2-14CC8F7A0F09}" type="slidenum">
              <a:rPr lang="de-DE" altLang="de-DE" smtClean="0"/>
              <a:pPr/>
              <a:t>17</a:t>
            </a:fld>
            <a:endParaRPr lang="de-DE" altLang="de-DE"/>
          </a:p>
        </p:txBody>
      </p:sp>
      <p:pic>
        <p:nvPicPr>
          <p:cNvPr id="3" name="Grafik 2">
            <a:extLst>
              <a:ext uri="{FF2B5EF4-FFF2-40B4-BE49-F238E27FC236}">
                <a16:creationId xmlns:a16="http://schemas.microsoft.com/office/drawing/2014/main" id="{75735A35-0D49-FACD-AA78-D2F6774CD8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234" y="1888363"/>
            <a:ext cx="5256584" cy="3060044"/>
          </a:xfrm>
          <a:prstGeom prst="rect">
            <a:avLst/>
          </a:prstGeom>
        </p:spPr>
      </p:pic>
      <p:cxnSp>
        <p:nvCxnSpPr>
          <p:cNvPr id="7" name="Gerade Verbindung mit Pfeil 6">
            <a:extLst>
              <a:ext uri="{FF2B5EF4-FFF2-40B4-BE49-F238E27FC236}">
                <a16:creationId xmlns:a16="http://schemas.microsoft.com/office/drawing/2014/main" id="{B4FFDF1D-BC6B-9741-B24A-F2D8F14DC356}"/>
              </a:ext>
            </a:extLst>
          </p:cNvPr>
          <p:cNvCxnSpPr/>
          <p:nvPr/>
        </p:nvCxnSpPr>
        <p:spPr>
          <a:xfrm flipV="1">
            <a:off x="830298" y="2464116"/>
            <a:ext cx="4392488" cy="1152128"/>
          </a:xfrm>
          <a:prstGeom prst="straightConnector1">
            <a:avLst/>
          </a:prstGeom>
          <a:ln>
            <a:solidFill>
              <a:srgbClr val="000000"/>
            </a:solidFill>
            <a:tailEnd type="triangle"/>
          </a:ln>
        </p:spPr>
        <p:style>
          <a:lnRef idx="3">
            <a:schemeClr val="dk1"/>
          </a:lnRef>
          <a:fillRef idx="0">
            <a:schemeClr val="dk1"/>
          </a:fillRef>
          <a:effectRef idx="2">
            <a:schemeClr val="dk1"/>
          </a:effectRef>
          <a:fontRef idx="minor">
            <a:schemeClr val="tx1"/>
          </a:fontRef>
        </p:style>
      </p:cxnSp>
      <p:cxnSp>
        <p:nvCxnSpPr>
          <p:cNvPr id="8" name="Gerade Verbindung mit Pfeil 7">
            <a:extLst>
              <a:ext uri="{FF2B5EF4-FFF2-40B4-BE49-F238E27FC236}">
                <a16:creationId xmlns:a16="http://schemas.microsoft.com/office/drawing/2014/main" id="{8C132190-D172-ED44-95DA-1A275516C303}"/>
              </a:ext>
            </a:extLst>
          </p:cNvPr>
          <p:cNvCxnSpPr/>
          <p:nvPr/>
        </p:nvCxnSpPr>
        <p:spPr>
          <a:xfrm flipH="1">
            <a:off x="830298" y="2725650"/>
            <a:ext cx="4392488" cy="1152128"/>
          </a:xfrm>
          <a:prstGeom prst="straightConnector1">
            <a:avLst/>
          </a:prstGeom>
          <a:ln>
            <a:solidFill>
              <a:schemeClr val="accent6">
                <a:lumMod val="60000"/>
                <a:lumOff val="40000"/>
              </a:schemeClr>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8768101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9AE61-C250-944E-845D-0D05247E2DE5}"/>
              </a:ext>
            </a:extLst>
          </p:cNvPr>
          <p:cNvSpPr>
            <a:spLocks noGrp="1"/>
          </p:cNvSpPr>
          <p:nvPr>
            <p:ph type="title"/>
          </p:nvPr>
        </p:nvSpPr>
        <p:spPr/>
        <p:txBody>
          <a:bodyPr/>
          <a:lstStyle/>
          <a:p>
            <a:r>
              <a:rPr lang="de-DE" dirty="0"/>
              <a:t>Ozonolyse</a:t>
            </a:r>
          </a:p>
        </p:txBody>
      </p:sp>
      <p:sp>
        <p:nvSpPr>
          <p:cNvPr id="3" name="Inhaltsplatzhalter 2">
            <a:extLst>
              <a:ext uri="{FF2B5EF4-FFF2-40B4-BE49-F238E27FC236}">
                <a16:creationId xmlns:a16="http://schemas.microsoft.com/office/drawing/2014/main" id="{DCC429A7-D4B2-D540-9411-3E773CE14BA3}"/>
              </a:ext>
            </a:extLst>
          </p:cNvPr>
          <p:cNvSpPr>
            <a:spLocks noGrp="1"/>
          </p:cNvSpPr>
          <p:nvPr>
            <p:ph type="body" sz="quarter" idx="13"/>
          </p:nvPr>
        </p:nvSpPr>
        <p:spPr/>
        <p:txBody>
          <a:bodyPr/>
          <a:lstStyle/>
          <a:p>
            <a:r>
              <a:rPr lang="de-DE" b="1" dirty="0"/>
              <a:t>Spaltung </a:t>
            </a:r>
            <a:r>
              <a:rPr lang="de-DE" dirty="0"/>
              <a:t>an einer </a:t>
            </a:r>
            <a:r>
              <a:rPr lang="de-DE" b="1" dirty="0"/>
              <a:t>Doppelbindung </a:t>
            </a:r>
            <a:r>
              <a:rPr lang="de-DE" dirty="0"/>
              <a:t>zu </a:t>
            </a:r>
            <a:r>
              <a:rPr lang="de-DE" b="1" dirty="0"/>
              <a:t>zwei </a:t>
            </a:r>
            <a:r>
              <a:rPr lang="de-DE" b="1" dirty="0" err="1"/>
              <a:t>Carbonylen</a:t>
            </a:r>
            <a:endParaRPr lang="de-DE" b="1" dirty="0"/>
          </a:p>
        </p:txBody>
      </p:sp>
      <p:sp>
        <p:nvSpPr>
          <p:cNvPr id="9" name="Datumsplatzhalter 8">
            <a:extLst>
              <a:ext uri="{FF2B5EF4-FFF2-40B4-BE49-F238E27FC236}">
                <a16:creationId xmlns:a16="http://schemas.microsoft.com/office/drawing/2014/main" id="{2563B89F-500F-C25A-6DCF-FFA744BB65BD}"/>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7F6389A-18DB-0910-6BDB-5CBC70F843E0}"/>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EBCDED01-D3BB-5778-039F-6A9219DA73DA}"/>
              </a:ext>
            </a:extLst>
          </p:cNvPr>
          <p:cNvSpPr>
            <a:spLocks noGrp="1"/>
          </p:cNvSpPr>
          <p:nvPr>
            <p:ph type="sldNum" sz="quarter" idx="16"/>
          </p:nvPr>
        </p:nvSpPr>
        <p:spPr/>
        <p:txBody>
          <a:bodyPr/>
          <a:lstStyle/>
          <a:p>
            <a:fld id="{6FBDD224-CFE5-420E-A51B-C49F1872CE04}" type="slidenum">
              <a:rPr lang="de-DE" altLang="de-DE" smtClean="0"/>
              <a:pPr/>
              <a:t>179</a:t>
            </a:fld>
            <a:endParaRPr lang="de-DE" altLang="de-DE"/>
          </a:p>
        </p:txBody>
      </p:sp>
      <p:pic>
        <p:nvPicPr>
          <p:cNvPr id="8" name="Grafik 7">
            <a:extLst>
              <a:ext uri="{FF2B5EF4-FFF2-40B4-BE49-F238E27FC236}">
                <a16:creationId xmlns:a16="http://schemas.microsoft.com/office/drawing/2014/main" id="{215AD1E1-9FDD-C242-A825-BAD77852B2DA}"/>
              </a:ext>
            </a:extLst>
          </p:cNvPr>
          <p:cNvPicPr>
            <a:picLocks noChangeAspect="1"/>
          </p:cNvPicPr>
          <p:nvPr/>
        </p:nvPicPr>
        <p:blipFill>
          <a:blip r:embed="rId2"/>
          <a:stretch>
            <a:fillRect/>
          </a:stretch>
        </p:blipFill>
        <p:spPr>
          <a:xfrm>
            <a:off x="1949617" y="1320798"/>
            <a:ext cx="8655853" cy="4930777"/>
          </a:xfrm>
          <a:prstGeom prst="rect">
            <a:avLst/>
          </a:prstGeom>
        </p:spPr>
      </p:pic>
    </p:spTree>
    <p:extLst>
      <p:ext uri="{BB962C8B-B14F-4D97-AF65-F5344CB8AC3E}">
        <p14:creationId xmlns:p14="http://schemas.microsoft.com/office/powerpoint/2010/main" val="420118921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63633-D628-16FF-604A-EEF0382BECBF}"/>
              </a:ext>
            </a:extLst>
          </p:cNvPr>
          <p:cNvSpPr>
            <a:spLocks noGrp="1"/>
          </p:cNvSpPr>
          <p:nvPr>
            <p:ph type="title"/>
          </p:nvPr>
        </p:nvSpPr>
        <p:spPr/>
        <p:txBody>
          <a:bodyPr/>
          <a:lstStyle/>
          <a:p>
            <a:r>
              <a:rPr lang="de-DE" dirty="0"/>
              <a:t>Kettenverlängerung mit Cyanid</a:t>
            </a:r>
          </a:p>
        </p:txBody>
      </p:sp>
      <p:sp>
        <p:nvSpPr>
          <p:cNvPr id="6" name="Textplatzhalter 5">
            <a:extLst>
              <a:ext uri="{FF2B5EF4-FFF2-40B4-BE49-F238E27FC236}">
                <a16:creationId xmlns:a16="http://schemas.microsoft.com/office/drawing/2014/main" id="{09EA488C-A961-3A48-1EBF-CB0D00244734}"/>
              </a:ext>
            </a:extLst>
          </p:cNvPr>
          <p:cNvSpPr>
            <a:spLocks noGrp="1"/>
          </p:cNvSpPr>
          <p:nvPr>
            <p:ph type="body" sz="quarter" idx="13"/>
          </p:nvPr>
        </p:nvSpPr>
        <p:spPr/>
        <p:txBody>
          <a:bodyPr/>
          <a:lstStyle/>
          <a:p>
            <a:r>
              <a:rPr lang="de-DE" dirty="0"/>
              <a:t>Addition des Cyanids, dann vollständige Hydrolyse des Nitrils </a:t>
            </a:r>
            <a:r>
              <a:rPr lang="de-DE" sz="1100" dirty="0">
                <a:solidFill>
                  <a:schemeClr val="accent6"/>
                </a:solidFill>
              </a:rPr>
              <a:t>(siehe dort)</a:t>
            </a:r>
            <a:endParaRPr lang="de-DE" dirty="0">
              <a:solidFill>
                <a:schemeClr val="accent6"/>
              </a:solidFill>
            </a:endParaRPr>
          </a:p>
        </p:txBody>
      </p:sp>
      <p:sp>
        <p:nvSpPr>
          <p:cNvPr id="9" name="Datumsplatzhalter 8">
            <a:extLst>
              <a:ext uri="{FF2B5EF4-FFF2-40B4-BE49-F238E27FC236}">
                <a16:creationId xmlns:a16="http://schemas.microsoft.com/office/drawing/2014/main" id="{32561613-24D8-AD51-A2FF-87BB39676040}"/>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862D0C84-55FF-3959-54FC-CF7AC053221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F1DF897D-C4C6-2AA1-C041-F8C6707BA339}"/>
              </a:ext>
            </a:extLst>
          </p:cNvPr>
          <p:cNvSpPr>
            <a:spLocks noGrp="1"/>
          </p:cNvSpPr>
          <p:nvPr>
            <p:ph type="sldNum" sz="quarter" idx="16"/>
          </p:nvPr>
        </p:nvSpPr>
        <p:spPr/>
        <p:txBody>
          <a:bodyPr/>
          <a:lstStyle/>
          <a:p>
            <a:fld id="{6FBDD224-CFE5-420E-A51B-C49F1872CE04}" type="slidenum">
              <a:rPr lang="de-DE" altLang="de-DE" smtClean="0"/>
              <a:pPr/>
              <a:t>180</a:t>
            </a:fld>
            <a:endParaRPr lang="de-DE" altLang="de-DE"/>
          </a:p>
        </p:txBody>
      </p:sp>
      <p:pic>
        <p:nvPicPr>
          <p:cNvPr id="4" name="Grafik 3">
            <a:extLst>
              <a:ext uri="{FF2B5EF4-FFF2-40B4-BE49-F238E27FC236}">
                <a16:creationId xmlns:a16="http://schemas.microsoft.com/office/drawing/2014/main" id="{8B34A223-E9A1-641A-7782-C06C612A33A7}"/>
              </a:ext>
            </a:extLst>
          </p:cNvPr>
          <p:cNvPicPr>
            <a:picLocks noChangeAspect="1"/>
          </p:cNvPicPr>
          <p:nvPr/>
        </p:nvPicPr>
        <p:blipFill>
          <a:blip r:embed="rId2"/>
          <a:stretch>
            <a:fillRect/>
          </a:stretch>
        </p:blipFill>
        <p:spPr>
          <a:xfrm>
            <a:off x="784787" y="2894254"/>
            <a:ext cx="10656026" cy="1069492"/>
          </a:xfrm>
          <a:prstGeom prst="rect">
            <a:avLst/>
          </a:prstGeom>
        </p:spPr>
      </p:pic>
    </p:spTree>
    <p:extLst>
      <p:ext uri="{BB962C8B-B14F-4D97-AF65-F5344CB8AC3E}">
        <p14:creationId xmlns:p14="http://schemas.microsoft.com/office/powerpoint/2010/main" val="120526184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20EF5-C7BF-37A8-183C-3122F711ECA1}"/>
              </a:ext>
            </a:extLst>
          </p:cNvPr>
          <p:cNvSpPr>
            <a:spLocks noGrp="1"/>
          </p:cNvSpPr>
          <p:nvPr>
            <p:ph type="title"/>
          </p:nvPr>
        </p:nvSpPr>
        <p:spPr/>
        <p:txBody>
          <a:bodyPr/>
          <a:lstStyle/>
          <a:p>
            <a:r>
              <a:rPr lang="de-DE" dirty="0"/>
              <a:t>Übersicht </a:t>
            </a:r>
            <a:r>
              <a:rPr lang="de-DE" dirty="0" err="1"/>
              <a:t>Carbonylchemie</a:t>
            </a:r>
            <a:endParaRPr lang="de-DE" dirty="0"/>
          </a:p>
        </p:txBody>
      </p:sp>
      <p:sp>
        <p:nvSpPr>
          <p:cNvPr id="3" name="Datumsplatzhalter 2">
            <a:extLst>
              <a:ext uri="{FF2B5EF4-FFF2-40B4-BE49-F238E27FC236}">
                <a16:creationId xmlns:a16="http://schemas.microsoft.com/office/drawing/2014/main" id="{28DF1742-F72F-6A1A-92ED-B62FC734D45E}"/>
              </a:ext>
            </a:extLst>
          </p:cNvPr>
          <p:cNvSpPr>
            <a:spLocks noGrp="1"/>
          </p:cNvSpPr>
          <p:nvPr>
            <p:ph type="dt" sz="half" idx="10"/>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34D42B6F-AE7D-4B97-9181-7AFD48C8FE50}"/>
              </a:ext>
            </a:extLst>
          </p:cNvPr>
          <p:cNvSpPr>
            <a:spLocks noGrp="1"/>
          </p:cNvSpPr>
          <p:nvPr>
            <p:ph type="ftr" sz="quarter" idx="11"/>
          </p:nvPr>
        </p:nvSpPr>
        <p:spPr/>
        <p:txBody>
          <a:bodyPr/>
          <a:lstStyle/>
          <a:p>
            <a:r>
              <a:rPr lang="de-DE" altLang="de-DE"/>
              <a:t>Materialsammlung zum Praktikum Chemie 			Robin Gundert		</a:t>
            </a:r>
          </a:p>
        </p:txBody>
      </p:sp>
      <p:sp>
        <p:nvSpPr>
          <p:cNvPr id="5" name="Foliennummernplatzhalter 4">
            <a:extLst>
              <a:ext uri="{FF2B5EF4-FFF2-40B4-BE49-F238E27FC236}">
                <a16:creationId xmlns:a16="http://schemas.microsoft.com/office/drawing/2014/main" id="{C7BD181D-F88E-1272-8BA2-97F79ED2A1EF}"/>
              </a:ext>
            </a:extLst>
          </p:cNvPr>
          <p:cNvSpPr>
            <a:spLocks noGrp="1"/>
          </p:cNvSpPr>
          <p:nvPr>
            <p:ph type="sldNum" sz="quarter" idx="12"/>
          </p:nvPr>
        </p:nvSpPr>
        <p:spPr/>
        <p:txBody>
          <a:bodyPr/>
          <a:lstStyle/>
          <a:p>
            <a:fld id="{2261A2A5-F014-4F1F-8FAF-F562F2195CE5}" type="slidenum">
              <a:rPr lang="de-DE" altLang="de-DE" smtClean="0"/>
              <a:pPr/>
              <a:t>181</a:t>
            </a:fld>
            <a:endParaRPr lang="de-DE" altLang="de-DE"/>
          </a:p>
        </p:txBody>
      </p:sp>
      <p:pic>
        <p:nvPicPr>
          <p:cNvPr id="6" name="Grafik 5">
            <a:extLst>
              <a:ext uri="{FF2B5EF4-FFF2-40B4-BE49-F238E27FC236}">
                <a16:creationId xmlns:a16="http://schemas.microsoft.com/office/drawing/2014/main" id="{435B76BB-33A1-B215-3304-37304D0006FB}"/>
              </a:ext>
            </a:extLst>
          </p:cNvPr>
          <p:cNvPicPr>
            <a:picLocks noChangeAspect="1"/>
          </p:cNvPicPr>
          <p:nvPr/>
        </p:nvPicPr>
        <p:blipFill>
          <a:blip r:embed="rId2"/>
          <a:stretch>
            <a:fillRect/>
          </a:stretch>
        </p:blipFill>
        <p:spPr>
          <a:xfrm>
            <a:off x="3205793" y="394306"/>
            <a:ext cx="6196800" cy="6069388"/>
          </a:xfrm>
          <a:prstGeom prst="rect">
            <a:avLst/>
          </a:prstGeom>
        </p:spPr>
      </p:pic>
    </p:spTree>
    <p:extLst>
      <p:ext uri="{BB962C8B-B14F-4D97-AF65-F5344CB8AC3E}">
        <p14:creationId xmlns:p14="http://schemas.microsoft.com/office/powerpoint/2010/main" val="3366784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39FD1-2438-7E56-7B2E-D5478E01FE39}"/>
              </a:ext>
            </a:extLst>
          </p:cNvPr>
          <p:cNvSpPr>
            <a:spLocks noGrp="1"/>
          </p:cNvSpPr>
          <p:nvPr>
            <p:ph type="title"/>
          </p:nvPr>
        </p:nvSpPr>
        <p:spPr/>
        <p:txBody>
          <a:bodyPr/>
          <a:lstStyle/>
          <a:p>
            <a:r>
              <a:rPr lang="de-DE" dirty="0"/>
              <a:t>Polymere</a:t>
            </a:r>
          </a:p>
        </p:txBody>
      </p:sp>
      <p:sp>
        <p:nvSpPr>
          <p:cNvPr id="3" name="Textplatzhalter 2">
            <a:extLst>
              <a:ext uri="{FF2B5EF4-FFF2-40B4-BE49-F238E27FC236}">
                <a16:creationId xmlns:a16="http://schemas.microsoft.com/office/drawing/2014/main" id="{1A718CB9-592B-D3F5-D7EF-D7E1B8DDA69C}"/>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E5C078B8-0E29-34B3-2479-C70225F5F7C3}"/>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580C042-F9CE-3271-FAD6-DC2FD4756FB7}"/>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5DF24B3A-28E5-86A3-F04F-9EDF4C2ADFC5}"/>
              </a:ext>
            </a:extLst>
          </p:cNvPr>
          <p:cNvSpPr>
            <a:spLocks noGrp="1"/>
          </p:cNvSpPr>
          <p:nvPr>
            <p:ph type="sldNum" sz="quarter" idx="12"/>
          </p:nvPr>
        </p:nvSpPr>
        <p:spPr/>
        <p:txBody>
          <a:bodyPr/>
          <a:lstStyle/>
          <a:p>
            <a:fld id="{C705F5F1-9457-49D1-866F-BB23D9D6F52D}" type="slidenum">
              <a:rPr lang="de-DE" altLang="de-DE" smtClean="0"/>
              <a:pPr/>
              <a:t>182</a:t>
            </a:fld>
            <a:endParaRPr lang="de-DE" altLang="de-DE"/>
          </a:p>
        </p:txBody>
      </p:sp>
    </p:spTree>
    <p:extLst>
      <p:ext uri="{BB962C8B-B14F-4D97-AF65-F5344CB8AC3E}">
        <p14:creationId xmlns:p14="http://schemas.microsoft.com/office/powerpoint/2010/main" val="9390344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90D6A-79F9-C042-846A-E979FF316E67}"/>
              </a:ext>
            </a:extLst>
          </p:cNvPr>
          <p:cNvSpPr>
            <a:spLocks noGrp="1"/>
          </p:cNvSpPr>
          <p:nvPr>
            <p:ph type="title"/>
          </p:nvPr>
        </p:nvSpPr>
        <p:spPr/>
        <p:txBody>
          <a:bodyPr/>
          <a:lstStyle/>
          <a:p>
            <a:r>
              <a:rPr lang="de-DE" dirty="0"/>
              <a:t>Polymerisierungen</a:t>
            </a:r>
          </a:p>
        </p:txBody>
      </p:sp>
      <p:sp>
        <p:nvSpPr>
          <p:cNvPr id="3" name="Inhaltsplatzhalter 2">
            <a:extLst>
              <a:ext uri="{FF2B5EF4-FFF2-40B4-BE49-F238E27FC236}">
                <a16:creationId xmlns:a16="http://schemas.microsoft.com/office/drawing/2014/main" id="{4C8DB45B-88B8-AA41-B5D0-C9F9FD7BD6C6}"/>
              </a:ext>
            </a:extLst>
          </p:cNvPr>
          <p:cNvSpPr>
            <a:spLocks noGrp="1"/>
          </p:cNvSpPr>
          <p:nvPr>
            <p:ph type="body" sz="quarter" idx="13"/>
          </p:nvPr>
        </p:nvSpPr>
        <p:spPr/>
        <p:txBody>
          <a:bodyPr/>
          <a:lstStyle/>
          <a:p>
            <a:r>
              <a:rPr lang="de-DE" dirty="0"/>
              <a:t>Manche Moleküle können </a:t>
            </a:r>
            <a:r>
              <a:rPr lang="de-DE" b="1" dirty="0"/>
              <a:t>polymerisieren</a:t>
            </a:r>
            <a:r>
              <a:rPr lang="de-DE" dirty="0"/>
              <a:t>. Darunter versteht man die Reaktion eines oder mehrerer Bausteine (</a:t>
            </a:r>
            <a:r>
              <a:rPr lang="de-DE" b="1" dirty="0"/>
              <a:t>Monomere</a:t>
            </a:r>
            <a:r>
              <a:rPr lang="de-DE" dirty="0"/>
              <a:t>) zu einem beliebig langen Polymer.</a:t>
            </a:r>
          </a:p>
          <a:p>
            <a:r>
              <a:rPr lang="de-DE" dirty="0"/>
              <a:t>Um beliebig oft reagieren zu können, muss ein Molekül mindestens </a:t>
            </a:r>
            <a:r>
              <a:rPr lang="de-DE" b="1" dirty="0"/>
              <a:t>bifunktional </a:t>
            </a:r>
            <a:r>
              <a:rPr lang="de-DE" dirty="0"/>
              <a:t>sein, das heißt es muss mindestens zwei Mal reagieren können.</a:t>
            </a:r>
          </a:p>
          <a:p>
            <a:r>
              <a:rPr lang="de-DE" dirty="0"/>
              <a:t>Die Bifunktionalität muss so sein, dass die </a:t>
            </a:r>
            <a:r>
              <a:rPr lang="de-DE" b="1" dirty="0"/>
              <a:t>Gruppen zueinander passen</a:t>
            </a:r>
            <a:r>
              <a:rPr lang="de-DE" dirty="0"/>
              <a:t>. Im Regelfall sind das ein </a:t>
            </a:r>
            <a:r>
              <a:rPr lang="de-DE" b="1" dirty="0"/>
              <a:t>Nucleophil </a:t>
            </a:r>
            <a:r>
              <a:rPr lang="de-DE" dirty="0"/>
              <a:t>und ein </a:t>
            </a:r>
            <a:r>
              <a:rPr lang="de-DE" b="1" dirty="0"/>
              <a:t>Elektrophil</a:t>
            </a:r>
            <a:r>
              <a:rPr lang="de-DE" dirty="0"/>
              <a:t>. Die Gruppen können, müssen aber nicht am selben Molekül sitzen.</a:t>
            </a:r>
          </a:p>
          <a:p>
            <a:r>
              <a:rPr lang="de-DE" dirty="0"/>
              <a:t>Als </a:t>
            </a:r>
            <a:r>
              <a:rPr lang="de-DE" b="1" dirty="0"/>
              <a:t>Nucleophil </a:t>
            </a:r>
            <a:r>
              <a:rPr lang="de-DE" dirty="0"/>
              <a:t>kommt typischerweise ein </a:t>
            </a:r>
            <a:r>
              <a:rPr lang="de-DE" b="1" dirty="0"/>
              <a:t>Säurechlorid</a:t>
            </a:r>
            <a:r>
              <a:rPr lang="de-DE" dirty="0"/>
              <a:t> (sehr reaktiv) oder andere Säurederivate in Frage.</a:t>
            </a:r>
          </a:p>
          <a:p>
            <a:r>
              <a:rPr lang="de-DE" dirty="0"/>
              <a:t>Außerdem können auch</a:t>
            </a:r>
            <a:r>
              <a:rPr lang="de-DE" b="1" dirty="0"/>
              <a:t> Doppelbindungen </a:t>
            </a:r>
            <a:r>
              <a:rPr lang="de-DE" dirty="0"/>
              <a:t>durch </a:t>
            </a:r>
            <a:r>
              <a:rPr lang="de-DE" b="1" dirty="0"/>
              <a:t>Radikalbildner</a:t>
            </a:r>
            <a:r>
              <a:rPr lang="de-DE" dirty="0"/>
              <a:t> polymerisiert werden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Polymere werden oft über ein Monomer in einer </a:t>
            </a:r>
            <a:r>
              <a:rPr lang="de-DE" b="1" dirty="0"/>
              <a:t>eckigen Klammer </a:t>
            </a:r>
            <a:r>
              <a:rPr lang="de-DE" dirty="0"/>
              <a:t>mit der </a:t>
            </a:r>
            <a:r>
              <a:rPr lang="de-DE" b="1" dirty="0"/>
              <a:t>Anzahl der Wiederholungen </a:t>
            </a:r>
            <a:r>
              <a:rPr lang="de-DE" dirty="0"/>
              <a:t>(wenn beliebig, dann „</a:t>
            </a:r>
            <a:r>
              <a:rPr lang="de-DE" dirty="0" err="1"/>
              <a:t>n</a:t>
            </a:r>
            <a:r>
              <a:rPr lang="de-DE" dirty="0"/>
              <a:t>“) eines Bausteins dargestellt:</a:t>
            </a:r>
          </a:p>
          <a:p>
            <a:endParaRPr lang="de-DE" dirty="0"/>
          </a:p>
        </p:txBody>
      </p:sp>
      <p:sp>
        <p:nvSpPr>
          <p:cNvPr id="10" name="Datumsplatzhalter 9">
            <a:extLst>
              <a:ext uri="{FF2B5EF4-FFF2-40B4-BE49-F238E27FC236}">
                <a16:creationId xmlns:a16="http://schemas.microsoft.com/office/drawing/2014/main" id="{C706F376-6B3D-CABF-315E-92DC10D2B81E}"/>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28AB441-2C52-79EE-62F0-4EF538612F7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613BE309-3A00-8FBB-5ED6-4789BEA5A0A0}"/>
              </a:ext>
            </a:extLst>
          </p:cNvPr>
          <p:cNvSpPr>
            <a:spLocks noGrp="1"/>
          </p:cNvSpPr>
          <p:nvPr>
            <p:ph type="sldNum" sz="quarter" idx="16"/>
          </p:nvPr>
        </p:nvSpPr>
        <p:spPr/>
        <p:txBody>
          <a:bodyPr/>
          <a:lstStyle/>
          <a:p>
            <a:fld id="{6FBDD224-CFE5-420E-A51B-C49F1872CE04}" type="slidenum">
              <a:rPr lang="de-DE" altLang="de-DE" smtClean="0"/>
              <a:pPr/>
              <a:t>183</a:t>
            </a:fld>
            <a:endParaRPr lang="de-DE" altLang="de-DE"/>
          </a:p>
        </p:txBody>
      </p:sp>
      <p:pic>
        <p:nvPicPr>
          <p:cNvPr id="7" name="Grafik 6">
            <a:extLst>
              <a:ext uri="{FF2B5EF4-FFF2-40B4-BE49-F238E27FC236}">
                <a16:creationId xmlns:a16="http://schemas.microsoft.com/office/drawing/2014/main" id="{7EB4C5EB-AE90-E24B-9DEB-393C590E95AF}"/>
              </a:ext>
            </a:extLst>
          </p:cNvPr>
          <p:cNvPicPr>
            <a:picLocks noChangeAspect="1"/>
          </p:cNvPicPr>
          <p:nvPr/>
        </p:nvPicPr>
        <p:blipFill>
          <a:blip r:embed="rId2"/>
          <a:stretch>
            <a:fillRect/>
          </a:stretch>
        </p:blipFill>
        <p:spPr>
          <a:xfrm>
            <a:off x="1909035" y="2996951"/>
            <a:ext cx="3969441" cy="648072"/>
          </a:xfrm>
          <a:prstGeom prst="rect">
            <a:avLst/>
          </a:prstGeom>
        </p:spPr>
      </p:pic>
      <p:pic>
        <p:nvPicPr>
          <p:cNvPr id="9" name="Grafik 8">
            <a:extLst>
              <a:ext uri="{FF2B5EF4-FFF2-40B4-BE49-F238E27FC236}">
                <a16:creationId xmlns:a16="http://schemas.microsoft.com/office/drawing/2014/main" id="{F9271F61-7822-5744-963C-95F23AC5E8FF}"/>
              </a:ext>
            </a:extLst>
          </p:cNvPr>
          <p:cNvPicPr>
            <a:picLocks noChangeAspect="1"/>
          </p:cNvPicPr>
          <p:nvPr/>
        </p:nvPicPr>
        <p:blipFill>
          <a:blip r:embed="rId3"/>
          <a:stretch>
            <a:fillRect/>
          </a:stretch>
        </p:blipFill>
        <p:spPr>
          <a:xfrm>
            <a:off x="6013490" y="2996952"/>
            <a:ext cx="3816424" cy="464051"/>
          </a:xfrm>
          <a:prstGeom prst="rect">
            <a:avLst/>
          </a:prstGeom>
        </p:spPr>
      </p:pic>
      <p:pic>
        <p:nvPicPr>
          <p:cNvPr id="19" name="Grafik 18">
            <a:extLst>
              <a:ext uri="{FF2B5EF4-FFF2-40B4-BE49-F238E27FC236}">
                <a16:creationId xmlns:a16="http://schemas.microsoft.com/office/drawing/2014/main" id="{15528DE4-4B24-4146-B39D-CFC742ACAE0E}"/>
              </a:ext>
            </a:extLst>
          </p:cNvPr>
          <p:cNvPicPr>
            <a:picLocks noChangeAspect="1"/>
          </p:cNvPicPr>
          <p:nvPr/>
        </p:nvPicPr>
        <p:blipFill>
          <a:blip r:embed="rId4"/>
          <a:stretch>
            <a:fillRect/>
          </a:stretch>
        </p:blipFill>
        <p:spPr>
          <a:xfrm>
            <a:off x="3663002" y="5372844"/>
            <a:ext cx="1640910" cy="864096"/>
          </a:xfrm>
          <a:prstGeom prst="rect">
            <a:avLst/>
          </a:prstGeom>
        </p:spPr>
      </p:pic>
      <p:pic>
        <p:nvPicPr>
          <p:cNvPr id="8" name="Grafik 7">
            <a:extLst>
              <a:ext uri="{FF2B5EF4-FFF2-40B4-BE49-F238E27FC236}">
                <a16:creationId xmlns:a16="http://schemas.microsoft.com/office/drawing/2014/main" id="{C03D40B5-E9E8-0F29-921E-EFB97C5469CA}"/>
              </a:ext>
            </a:extLst>
          </p:cNvPr>
          <p:cNvPicPr>
            <a:picLocks noChangeAspect="1"/>
          </p:cNvPicPr>
          <p:nvPr/>
        </p:nvPicPr>
        <p:blipFill>
          <a:blip r:embed="rId5"/>
          <a:stretch>
            <a:fillRect/>
          </a:stretch>
        </p:blipFill>
        <p:spPr>
          <a:xfrm>
            <a:off x="7770666" y="5290542"/>
            <a:ext cx="1028700" cy="1028700"/>
          </a:xfrm>
          <a:prstGeom prst="rect">
            <a:avLst/>
          </a:prstGeom>
        </p:spPr>
      </p:pic>
      <p:pic>
        <p:nvPicPr>
          <p:cNvPr id="14" name="Grafik 13">
            <a:extLst>
              <a:ext uri="{FF2B5EF4-FFF2-40B4-BE49-F238E27FC236}">
                <a16:creationId xmlns:a16="http://schemas.microsoft.com/office/drawing/2014/main" id="{6F774C5D-4633-BF1F-E4F8-5658F55A2AFE}"/>
              </a:ext>
            </a:extLst>
          </p:cNvPr>
          <p:cNvPicPr>
            <a:picLocks noChangeAspect="1"/>
          </p:cNvPicPr>
          <p:nvPr/>
        </p:nvPicPr>
        <p:blipFill>
          <a:blip r:embed="rId6"/>
          <a:stretch>
            <a:fillRect/>
          </a:stretch>
        </p:blipFill>
        <p:spPr>
          <a:xfrm>
            <a:off x="2057514" y="3686063"/>
            <a:ext cx="7772400" cy="854865"/>
          </a:xfrm>
          <a:prstGeom prst="rect">
            <a:avLst/>
          </a:prstGeom>
        </p:spPr>
      </p:pic>
    </p:spTree>
    <p:extLst>
      <p:ext uri="{BB962C8B-B14F-4D97-AF65-F5344CB8AC3E}">
        <p14:creationId xmlns:p14="http://schemas.microsoft.com/office/powerpoint/2010/main" val="14283550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84130-FD50-B344-8332-9BC67640848F}"/>
              </a:ext>
            </a:extLst>
          </p:cNvPr>
          <p:cNvSpPr>
            <a:spLocks noGrp="1"/>
          </p:cNvSpPr>
          <p:nvPr>
            <p:ph type="title"/>
          </p:nvPr>
        </p:nvSpPr>
        <p:spPr/>
        <p:txBody>
          <a:bodyPr/>
          <a:lstStyle/>
          <a:p>
            <a:r>
              <a:rPr lang="de-DE" dirty="0" err="1"/>
              <a:t>Polylactide</a:t>
            </a:r>
            <a:endParaRPr lang="de-DE" dirty="0"/>
          </a:p>
        </p:txBody>
      </p:sp>
      <p:sp>
        <p:nvSpPr>
          <p:cNvPr id="4" name="Textplatzhalter 3">
            <a:extLst>
              <a:ext uri="{FF2B5EF4-FFF2-40B4-BE49-F238E27FC236}">
                <a16:creationId xmlns:a16="http://schemas.microsoft.com/office/drawing/2014/main" id="{04F5E8C8-C5C4-C7CE-FDA4-D563F9249F1F}"/>
              </a:ext>
            </a:extLst>
          </p:cNvPr>
          <p:cNvSpPr>
            <a:spLocks noGrp="1"/>
          </p:cNvSpPr>
          <p:nvPr>
            <p:ph type="body" sz="quarter" idx="13"/>
          </p:nvPr>
        </p:nvSpPr>
        <p:spPr/>
        <p:txBody>
          <a:bodyPr/>
          <a:lstStyle/>
          <a:p>
            <a:r>
              <a:rPr lang="de-DE" b="1" dirty="0"/>
              <a:t>Milchsäure </a:t>
            </a:r>
            <a:r>
              <a:rPr lang="de-DE" dirty="0"/>
              <a:t>hat sowohl eine nucleophile als auch eine elektrophile funktionelle Gruppe, kann also mit sich selbst ein Polymer bilden:</a:t>
            </a:r>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pPr marL="0" indent="0">
              <a:buNone/>
            </a:pPr>
            <a:endParaRPr lang="de-DE" b="1" dirty="0"/>
          </a:p>
          <a:p>
            <a:endParaRPr lang="de-DE" b="1" dirty="0"/>
          </a:p>
          <a:p>
            <a:r>
              <a:rPr lang="de-DE" dirty="0"/>
              <a:t>Die entstehende </a:t>
            </a:r>
            <a:r>
              <a:rPr lang="de-DE" b="1" dirty="0"/>
              <a:t>Polymilchsäure</a:t>
            </a:r>
            <a:r>
              <a:rPr lang="de-DE" dirty="0"/>
              <a:t>, auch als </a:t>
            </a:r>
            <a:r>
              <a:rPr lang="de-DE" b="1" dirty="0" err="1"/>
              <a:t>Polylactid</a:t>
            </a:r>
            <a:r>
              <a:rPr lang="de-DE" b="1" dirty="0"/>
              <a:t> </a:t>
            </a:r>
            <a:r>
              <a:rPr lang="de-DE" dirty="0"/>
              <a:t>oder </a:t>
            </a:r>
            <a:r>
              <a:rPr lang="de-DE" b="1" dirty="0"/>
              <a:t>PLA </a:t>
            </a:r>
            <a:r>
              <a:rPr lang="de-DE" dirty="0"/>
              <a:t>bezeichnet wird in Kosmetika verwendet, da es die oberste Hautschicht auflockert und das Wachstum der darunterliegenden Schichten fördert. Außerdem ist es Teil von resorbierbarem chirurgischem Nahtmaterial</a:t>
            </a:r>
            <a:endParaRPr lang="de-DE" b="1" dirty="0"/>
          </a:p>
        </p:txBody>
      </p:sp>
      <p:sp>
        <p:nvSpPr>
          <p:cNvPr id="10" name="Datumsplatzhalter 9">
            <a:extLst>
              <a:ext uri="{FF2B5EF4-FFF2-40B4-BE49-F238E27FC236}">
                <a16:creationId xmlns:a16="http://schemas.microsoft.com/office/drawing/2014/main" id="{E260FAE0-CCB7-1D0E-BEE6-EBDD4519518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FCB07C0-43A5-6982-8CEA-CCE5D12FCD4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A4787489-5D4A-3C8A-B3EE-E24E7C59A6F2}"/>
              </a:ext>
            </a:extLst>
          </p:cNvPr>
          <p:cNvSpPr>
            <a:spLocks noGrp="1"/>
          </p:cNvSpPr>
          <p:nvPr>
            <p:ph type="sldNum" sz="quarter" idx="16"/>
          </p:nvPr>
        </p:nvSpPr>
        <p:spPr/>
        <p:txBody>
          <a:bodyPr/>
          <a:lstStyle/>
          <a:p>
            <a:fld id="{6FBDD224-CFE5-420E-A51B-C49F1872CE04}" type="slidenum">
              <a:rPr lang="de-DE" altLang="de-DE" smtClean="0"/>
              <a:pPr/>
              <a:t>184</a:t>
            </a:fld>
            <a:endParaRPr lang="de-DE" altLang="de-DE"/>
          </a:p>
        </p:txBody>
      </p:sp>
      <p:pic>
        <p:nvPicPr>
          <p:cNvPr id="13" name="Grafik 12">
            <a:extLst>
              <a:ext uri="{FF2B5EF4-FFF2-40B4-BE49-F238E27FC236}">
                <a16:creationId xmlns:a16="http://schemas.microsoft.com/office/drawing/2014/main" id="{2692BBE6-5DAC-0146-8BE2-4B4B295C53E5}"/>
              </a:ext>
            </a:extLst>
          </p:cNvPr>
          <p:cNvPicPr>
            <a:picLocks noChangeAspect="1"/>
          </p:cNvPicPr>
          <p:nvPr/>
        </p:nvPicPr>
        <p:blipFill>
          <a:blip r:embed="rId2"/>
          <a:stretch>
            <a:fillRect/>
          </a:stretch>
        </p:blipFill>
        <p:spPr>
          <a:xfrm>
            <a:off x="3577083" y="1284966"/>
            <a:ext cx="4667165" cy="2374702"/>
          </a:xfrm>
          <a:prstGeom prst="rect">
            <a:avLst/>
          </a:prstGeom>
        </p:spPr>
      </p:pic>
      <p:pic>
        <p:nvPicPr>
          <p:cNvPr id="15" name="Grafik 14">
            <a:extLst>
              <a:ext uri="{FF2B5EF4-FFF2-40B4-BE49-F238E27FC236}">
                <a16:creationId xmlns:a16="http://schemas.microsoft.com/office/drawing/2014/main" id="{E25E3292-B704-F845-8495-4CD42B536EC0}"/>
              </a:ext>
            </a:extLst>
          </p:cNvPr>
          <p:cNvPicPr>
            <a:picLocks noChangeAspect="1"/>
          </p:cNvPicPr>
          <p:nvPr/>
        </p:nvPicPr>
        <p:blipFill>
          <a:blip r:embed="rId3"/>
          <a:stretch>
            <a:fillRect/>
          </a:stretch>
        </p:blipFill>
        <p:spPr>
          <a:xfrm>
            <a:off x="6687684" y="4556755"/>
            <a:ext cx="1776589" cy="1243612"/>
          </a:xfrm>
          <a:prstGeom prst="rect">
            <a:avLst/>
          </a:prstGeom>
        </p:spPr>
      </p:pic>
      <p:pic>
        <p:nvPicPr>
          <p:cNvPr id="8" name="Grafik 7">
            <a:extLst>
              <a:ext uri="{FF2B5EF4-FFF2-40B4-BE49-F238E27FC236}">
                <a16:creationId xmlns:a16="http://schemas.microsoft.com/office/drawing/2014/main" id="{E75A9712-8890-9AA5-628F-FD0F9C89CBDE}"/>
              </a:ext>
            </a:extLst>
          </p:cNvPr>
          <p:cNvPicPr>
            <a:picLocks noChangeAspect="1"/>
          </p:cNvPicPr>
          <p:nvPr/>
        </p:nvPicPr>
        <p:blipFill>
          <a:blip r:embed="rId4"/>
          <a:stretch>
            <a:fillRect/>
          </a:stretch>
        </p:blipFill>
        <p:spPr>
          <a:xfrm>
            <a:off x="2827518" y="4482035"/>
            <a:ext cx="1992838" cy="1459870"/>
          </a:xfrm>
          <a:prstGeom prst="rect">
            <a:avLst/>
          </a:prstGeom>
        </p:spPr>
      </p:pic>
      <p:sp>
        <p:nvSpPr>
          <p:cNvPr id="12" name="Textfeld 11">
            <a:extLst>
              <a:ext uri="{FF2B5EF4-FFF2-40B4-BE49-F238E27FC236}">
                <a16:creationId xmlns:a16="http://schemas.microsoft.com/office/drawing/2014/main" id="{3479AD10-965D-DB25-1626-B1DC79F222FF}"/>
              </a:ext>
            </a:extLst>
          </p:cNvPr>
          <p:cNvSpPr txBox="1"/>
          <p:nvPr/>
        </p:nvSpPr>
        <p:spPr>
          <a:xfrm>
            <a:off x="3122165" y="5944383"/>
            <a:ext cx="1493857" cy="253916"/>
          </a:xfrm>
          <a:prstGeom prst="rect">
            <a:avLst/>
          </a:prstGeom>
          <a:noFill/>
        </p:spPr>
        <p:txBody>
          <a:bodyPr wrap="square" rtlCol="0">
            <a:spAutoFit/>
          </a:bodyPr>
          <a:lstStyle/>
          <a:p>
            <a:pPr algn="ctr"/>
            <a:r>
              <a:rPr lang="de-DE" sz="1050" dirty="0">
                <a:solidFill>
                  <a:schemeClr val="accent6"/>
                </a:solidFill>
              </a:rPr>
              <a:t>Monomer</a:t>
            </a:r>
          </a:p>
        </p:txBody>
      </p:sp>
      <p:sp>
        <p:nvSpPr>
          <p:cNvPr id="14" name="Textfeld 13">
            <a:extLst>
              <a:ext uri="{FF2B5EF4-FFF2-40B4-BE49-F238E27FC236}">
                <a16:creationId xmlns:a16="http://schemas.microsoft.com/office/drawing/2014/main" id="{B78BBF6E-B1B2-0E5B-1683-971692820FDD}"/>
              </a:ext>
            </a:extLst>
          </p:cNvPr>
          <p:cNvSpPr txBox="1"/>
          <p:nvPr/>
        </p:nvSpPr>
        <p:spPr>
          <a:xfrm>
            <a:off x="6829051" y="5944383"/>
            <a:ext cx="1493857" cy="253916"/>
          </a:xfrm>
          <a:prstGeom prst="rect">
            <a:avLst/>
          </a:prstGeom>
          <a:noFill/>
        </p:spPr>
        <p:txBody>
          <a:bodyPr wrap="square" rtlCol="0">
            <a:spAutoFit/>
          </a:bodyPr>
          <a:lstStyle/>
          <a:p>
            <a:pPr algn="ctr"/>
            <a:r>
              <a:rPr lang="de-DE" sz="1050" dirty="0">
                <a:solidFill>
                  <a:schemeClr val="accent6"/>
                </a:solidFill>
              </a:rPr>
              <a:t>Polymer</a:t>
            </a:r>
          </a:p>
        </p:txBody>
      </p:sp>
    </p:spTree>
    <p:extLst>
      <p:ext uri="{BB962C8B-B14F-4D97-AF65-F5344CB8AC3E}">
        <p14:creationId xmlns:p14="http://schemas.microsoft.com/office/powerpoint/2010/main" val="12408953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84130-FD50-B344-8332-9BC67640848F}"/>
              </a:ext>
            </a:extLst>
          </p:cNvPr>
          <p:cNvSpPr>
            <a:spLocks noGrp="1"/>
          </p:cNvSpPr>
          <p:nvPr>
            <p:ph type="title"/>
          </p:nvPr>
        </p:nvSpPr>
        <p:spPr/>
        <p:txBody>
          <a:bodyPr/>
          <a:lstStyle/>
          <a:p>
            <a:r>
              <a:rPr lang="de-DE" dirty="0" err="1"/>
              <a:t>Resolharze</a:t>
            </a:r>
            <a:endParaRPr lang="de-DE" dirty="0"/>
          </a:p>
        </p:txBody>
      </p:sp>
      <p:sp>
        <p:nvSpPr>
          <p:cNvPr id="4" name="Textplatzhalter 3">
            <a:extLst>
              <a:ext uri="{FF2B5EF4-FFF2-40B4-BE49-F238E27FC236}">
                <a16:creationId xmlns:a16="http://schemas.microsoft.com/office/drawing/2014/main" id="{CA496271-7645-602D-1C95-32E754005F26}"/>
              </a:ext>
            </a:extLst>
          </p:cNvPr>
          <p:cNvSpPr>
            <a:spLocks noGrp="1"/>
          </p:cNvSpPr>
          <p:nvPr>
            <p:ph type="body" sz="quarter" idx="13"/>
          </p:nvPr>
        </p:nvSpPr>
        <p:spPr/>
        <p:txBody>
          <a:bodyPr/>
          <a:lstStyle/>
          <a:p>
            <a:r>
              <a:rPr lang="de-DE" dirty="0" err="1"/>
              <a:t>Resol</a:t>
            </a:r>
            <a:r>
              <a:rPr lang="de-DE" dirty="0"/>
              <a:t> ist ein selbsthärtendes Kunstharz, dass bei der Polymerisation von </a:t>
            </a:r>
            <a:r>
              <a:rPr lang="de-DE" b="1" dirty="0"/>
              <a:t>Resorcin</a:t>
            </a:r>
            <a:r>
              <a:rPr lang="de-DE" dirty="0"/>
              <a:t> mit </a:t>
            </a:r>
            <a:r>
              <a:rPr lang="de-DE" b="1" dirty="0"/>
              <a:t>Formaldehyd</a:t>
            </a:r>
            <a:r>
              <a:rPr lang="de-DE" dirty="0"/>
              <a:t> unter </a:t>
            </a:r>
            <a:r>
              <a:rPr lang="de-DE" b="1" dirty="0"/>
              <a:t>basischen</a:t>
            </a:r>
            <a:r>
              <a:rPr lang="de-DE" dirty="0"/>
              <a:t> Bedingungen entsteht. </a:t>
            </a:r>
          </a:p>
          <a:p>
            <a:endParaRPr lang="de-DE" dirty="0"/>
          </a:p>
        </p:txBody>
      </p:sp>
      <p:sp>
        <p:nvSpPr>
          <p:cNvPr id="10" name="Datumsplatzhalter 9">
            <a:extLst>
              <a:ext uri="{FF2B5EF4-FFF2-40B4-BE49-F238E27FC236}">
                <a16:creationId xmlns:a16="http://schemas.microsoft.com/office/drawing/2014/main" id="{E260FAE0-CCB7-1D0E-BEE6-EBDD4519518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FCB07C0-43A5-6982-8CEA-CCE5D12FCD4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A4787489-5D4A-3C8A-B3EE-E24E7C59A6F2}"/>
              </a:ext>
            </a:extLst>
          </p:cNvPr>
          <p:cNvSpPr>
            <a:spLocks noGrp="1"/>
          </p:cNvSpPr>
          <p:nvPr>
            <p:ph type="sldNum" sz="quarter" idx="16"/>
          </p:nvPr>
        </p:nvSpPr>
        <p:spPr/>
        <p:txBody>
          <a:bodyPr/>
          <a:lstStyle/>
          <a:p>
            <a:fld id="{6FBDD224-CFE5-420E-A51B-C49F1872CE04}" type="slidenum">
              <a:rPr lang="de-DE" altLang="de-DE" smtClean="0"/>
              <a:pPr/>
              <a:t>185</a:t>
            </a:fld>
            <a:endParaRPr lang="de-DE" altLang="de-DE"/>
          </a:p>
        </p:txBody>
      </p:sp>
      <p:pic>
        <p:nvPicPr>
          <p:cNvPr id="7" name="Inhaltsplatzhalter 6">
            <a:extLst>
              <a:ext uri="{FF2B5EF4-FFF2-40B4-BE49-F238E27FC236}">
                <a16:creationId xmlns:a16="http://schemas.microsoft.com/office/drawing/2014/main" id="{EA0A4C82-FE2F-6448-9485-10025C937177}"/>
              </a:ext>
            </a:extLst>
          </p:cNvPr>
          <p:cNvPicPr>
            <a:picLocks noGrp="1" noChangeAspect="1"/>
          </p:cNvPicPr>
          <p:nvPr>
            <p:ph idx="4294967295"/>
          </p:nvPr>
        </p:nvPicPr>
        <p:blipFill>
          <a:blip r:embed="rId2"/>
          <a:stretch>
            <a:fillRect/>
          </a:stretch>
        </p:blipFill>
        <p:spPr>
          <a:xfrm>
            <a:off x="407988" y="1428397"/>
            <a:ext cx="5372100" cy="2976563"/>
          </a:xfrm>
        </p:spPr>
      </p:pic>
      <p:pic>
        <p:nvPicPr>
          <p:cNvPr id="9" name="Grafik 8">
            <a:extLst>
              <a:ext uri="{FF2B5EF4-FFF2-40B4-BE49-F238E27FC236}">
                <a16:creationId xmlns:a16="http://schemas.microsoft.com/office/drawing/2014/main" id="{40778050-4D38-BC42-AEDF-0B4A1CAC033B}"/>
              </a:ext>
            </a:extLst>
          </p:cNvPr>
          <p:cNvPicPr>
            <a:picLocks noChangeAspect="1"/>
          </p:cNvPicPr>
          <p:nvPr/>
        </p:nvPicPr>
        <p:blipFill rotWithShape="1">
          <a:blip r:embed="rId3"/>
          <a:srcRect l="17905" t="1173" r="-1204" b="-1173"/>
          <a:stretch/>
        </p:blipFill>
        <p:spPr>
          <a:xfrm>
            <a:off x="8184443" y="4124118"/>
            <a:ext cx="2810935" cy="1924893"/>
          </a:xfrm>
          <a:prstGeom prst="rect">
            <a:avLst/>
          </a:prstGeom>
        </p:spPr>
      </p:pic>
      <p:sp>
        <p:nvSpPr>
          <p:cNvPr id="6" name="Textfeld 5">
            <a:extLst>
              <a:ext uri="{FF2B5EF4-FFF2-40B4-BE49-F238E27FC236}">
                <a16:creationId xmlns:a16="http://schemas.microsoft.com/office/drawing/2014/main" id="{21CF6541-3C2B-F8AF-A802-3A21ADC0DD23}"/>
              </a:ext>
            </a:extLst>
          </p:cNvPr>
          <p:cNvSpPr txBox="1"/>
          <p:nvPr/>
        </p:nvSpPr>
        <p:spPr>
          <a:xfrm>
            <a:off x="2072893" y="4666183"/>
            <a:ext cx="1493857" cy="253916"/>
          </a:xfrm>
          <a:prstGeom prst="rect">
            <a:avLst/>
          </a:prstGeom>
          <a:noFill/>
        </p:spPr>
        <p:txBody>
          <a:bodyPr wrap="square" rtlCol="0">
            <a:spAutoFit/>
          </a:bodyPr>
          <a:lstStyle/>
          <a:p>
            <a:pPr algn="ctr"/>
            <a:r>
              <a:rPr lang="de-DE" sz="1050" dirty="0">
                <a:solidFill>
                  <a:schemeClr val="accent6"/>
                </a:solidFill>
                <a:latin typeface="Avenir Next LT Pro" panose="020B0504020202020204" pitchFamily="34" charset="77"/>
              </a:rPr>
              <a:t>Mechanismus</a:t>
            </a:r>
          </a:p>
        </p:txBody>
      </p:sp>
      <p:sp>
        <p:nvSpPr>
          <p:cNvPr id="8" name="Textfeld 7">
            <a:extLst>
              <a:ext uri="{FF2B5EF4-FFF2-40B4-BE49-F238E27FC236}">
                <a16:creationId xmlns:a16="http://schemas.microsoft.com/office/drawing/2014/main" id="{1E50FFDA-A3AB-D7FE-E6D3-3362E722DCBA}"/>
              </a:ext>
            </a:extLst>
          </p:cNvPr>
          <p:cNvSpPr txBox="1"/>
          <p:nvPr/>
        </p:nvSpPr>
        <p:spPr>
          <a:xfrm>
            <a:off x="8738981" y="3590752"/>
            <a:ext cx="1493857" cy="253916"/>
          </a:xfrm>
          <a:prstGeom prst="rect">
            <a:avLst/>
          </a:prstGeom>
          <a:noFill/>
        </p:spPr>
        <p:txBody>
          <a:bodyPr wrap="square" rtlCol="0">
            <a:spAutoFit/>
          </a:bodyPr>
          <a:lstStyle/>
          <a:p>
            <a:pPr algn="ctr"/>
            <a:r>
              <a:rPr lang="de-DE" sz="1050" dirty="0">
                <a:solidFill>
                  <a:schemeClr val="accent6"/>
                </a:solidFill>
                <a:latin typeface="Avenir Next LT Pro" panose="020B0504020202020204" pitchFamily="34" charset="77"/>
              </a:rPr>
              <a:t>Polymer</a:t>
            </a:r>
          </a:p>
        </p:txBody>
      </p:sp>
    </p:spTree>
    <p:extLst>
      <p:ext uri="{BB962C8B-B14F-4D97-AF65-F5344CB8AC3E}">
        <p14:creationId xmlns:p14="http://schemas.microsoft.com/office/powerpoint/2010/main" val="394536718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26DEC-0FD8-E846-C647-9D7DE11D7031}"/>
              </a:ext>
            </a:extLst>
          </p:cNvPr>
          <p:cNvSpPr>
            <a:spLocks noGrp="1"/>
          </p:cNvSpPr>
          <p:nvPr>
            <p:ph type="title"/>
          </p:nvPr>
        </p:nvSpPr>
        <p:spPr/>
        <p:txBody>
          <a:bodyPr/>
          <a:lstStyle/>
          <a:p>
            <a:r>
              <a:rPr lang="de-DE" dirty="0"/>
              <a:t>Isopren und Kautschuk</a:t>
            </a:r>
          </a:p>
        </p:txBody>
      </p:sp>
      <p:sp>
        <p:nvSpPr>
          <p:cNvPr id="3" name="Textplatzhalter 2">
            <a:extLst>
              <a:ext uri="{FF2B5EF4-FFF2-40B4-BE49-F238E27FC236}">
                <a16:creationId xmlns:a16="http://schemas.microsoft.com/office/drawing/2014/main" id="{36630D48-B005-D9F9-E656-F97BD693B02B}"/>
              </a:ext>
            </a:extLst>
          </p:cNvPr>
          <p:cNvSpPr>
            <a:spLocks noGrp="1"/>
          </p:cNvSpPr>
          <p:nvPr>
            <p:ph type="body" sz="quarter" idx="13"/>
          </p:nvPr>
        </p:nvSpPr>
        <p:spPr/>
        <p:txBody>
          <a:bodyPr/>
          <a:lstStyle/>
          <a:p>
            <a:r>
              <a:rPr lang="de-DE" dirty="0"/>
              <a:t>Isopren ist </a:t>
            </a:r>
            <a:r>
              <a:rPr lang="de-DE" b="1" dirty="0"/>
              <a:t>Ausgangssubstanz</a:t>
            </a:r>
            <a:r>
              <a:rPr lang="de-DE" dirty="0"/>
              <a:t> für viele wichtige Moleküle wie </a:t>
            </a:r>
            <a:r>
              <a:rPr lang="de-DE" b="1" dirty="0"/>
              <a:t>Steroide</a:t>
            </a:r>
            <a:r>
              <a:rPr lang="de-DE" dirty="0"/>
              <a:t> (Cholesterol, Hormone, …) oder Terpene (Komponenten von ätherischen Ölen, Carotinoide, …)</a:t>
            </a:r>
          </a:p>
          <a:p>
            <a:endParaRPr lang="de-DE" dirty="0"/>
          </a:p>
          <a:p>
            <a:pPr marL="0" indent="0">
              <a:buNone/>
            </a:pPr>
            <a:endParaRPr lang="de-DE" dirty="0"/>
          </a:p>
          <a:p>
            <a:r>
              <a:rPr lang="de-DE" dirty="0"/>
              <a:t>Der Mensch produziert täglich geschätzt etwa 17 mg Isopren. Es ist der in der Ausatemluft häufigste Kohlenwasserstoff</a:t>
            </a:r>
          </a:p>
          <a:p>
            <a:r>
              <a:rPr lang="de-DE" dirty="0"/>
              <a:t>Viele Pflanzen produzieren aus Isopren Terpene und </a:t>
            </a:r>
            <a:r>
              <a:rPr lang="de-DE" dirty="0" err="1"/>
              <a:t>Terpenoide</a:t>
            </a:r>
            <a:r>
              <a:rPr lang="de-DE" dirty="0"/>
              <a:t>, die wichtige Rollen in der Fortpflanzung und im Überleben (Antioxidation, </a:t>
            </a:r>
            <a:r>
              <a:rPr lang="de-DE" dirty="0" err="1"/>
              <a:t>Fraßschutz</a:t>
            </a:r>
            <a:r>
              <a:rPr lang="de-DE" dirty="0"/>
              <a:t>, …)  spielen. Die Pflanze </a:t>
            </a:r>
            <a:r>
              <a:rPr lang="de-DE" dirty="0" err="1"/>
              <a:t>Dictamnus</a:t>
            </a:r>
            <a:r>
              <a:rPr lang="de-DE" dirty="0"/>
              <a:t> </a:t>
            </a:r>
            <a:r>
              <a:rPr lang="de-DE" dirty="0" err="1"/>
              <a:t>albus</a:t>
            </a:r>
            <a:r>
              <a:rPr lang="de-DE" dirty="0"/>
              <a:t> produziert so viel Isopren, dass sie an windstillen Tagen anzündbar ist bzw. sich bei Hitze selbst entzünden kann, sodass man an der Pflanze kleine blaue Flammen sehen kann (die Pflanze nimmt dabei keinen Schaden).</a:t>
            </a:r>
          </a:p>
          <a:p>
            <a:endParaRPr lang="de-DE" dirty="0"/>
          </a:p>
          <a:p>
            <a:r>
              <a:rPr lang="de-DE" dirty="0"/>
              <a:t>Da Polymer aus Isopren wird als </a:t>
            </a:r>
            <a:r>
              <a:rPr lang="de-DE" b="1" dirty="0"/>
              <a:t>Kautschuk</a:t>
            </a:r>
            <a:r>
              <a:rPr lang="de-DE" dirty="0"/>
              <a:t> bezeichnet. Naturkautschuk hat ein mittleres Molgewicht von 0,5 bis 2 Tonnen pro Mol</a:t>
            </a:r>
          </a:p>
          <a:p>
            <a:pPr marL="0" indent="0">
              <a:buNone/>
            </a:pPr>
            <a:endParaRPr lang="de-DE" dirty="0"/>
          </a:p>
          <a:p>
            <a:pPr marL="0" indent="0">
              <a:buNone/>
            </a:pPr>
            <a:endParaRPr lang="de-DE" dirty="0"/>
          </a:p>
          <a:p>
            <a:r>
              <a:rPr lang="de-DE" dirty="0"/>
              <a:t>Kautschuk ist </a:t>
            </a:r>
            <a:r>
              <a:rPr lang="de-DE" b="1" dirty="0"/>
              <a:t>(Z) – konfiguriert</a:t>
            </a:r>
            <a:r>
              <a:rPr lang="de-DE" dirty="0"/>
              <a:t>.</a:t>
            </a:r>
          </a:p>
          <a:p>
            <a:endParaRPr lang="de-DE" dirty="0"/>
          </a:p>
          <a:p>
            <a:endParaRPr lang="de-DE" dirty="0"/>
          </a:p>
          <a:p>
            <a:pPr marL="0" indent="0">
              <a:buNone/>
            </a:pPr>
            <a:endParaRPr lang="de-DE" dirty="0"/>
          </a:p>
          <a:p>
            <a:pPr marL="0" indent="0">
              <a:buNone/>
            </a:pPr>
            <a:endParaRPr lang="de-DE" dirty="0"/>
          </a:p>
          <a:p>
            <a:r>
              <a:rPr lang="de-DE" dirty="0"/>
              <a:t>Kautschuk kann aus dem Milchsaft tropischer Bäume oder synthetisch gewonnen werden und dann zur Herstellung von Gummi verwendet werden.</a:t>
            </a:r>
          </a:p>
          <a:p>
            <a:r>
              <a:rPr lang="de-DE" dirty="0"/>
              <a:t>Ein anderes </a:t>
            </a:r>
            <a:r>
              <a:rPr lang="de-DE" dirty="0" err="1"/>
              <a:t>Isoprenpolymer</a:t>
            </a:r>
            <a:r>
              <a:rPr lang="de-DE" dirty="0"/>
              <a:t> ist Guttapercha, dass zahnmedizinisch für provisorische Füllungen und zur Herstellung von Abdrücken verwendet wird</a:t>
            </a:r>
          </a:p>
        </p:txBody>
      </p:sp>
      <p:sp>
        <p:nvSpPr>
          <p:cNvPr id="4" name="Datumsplatzhalter 3">
            <a:extLst>
              <a:ext uri="{FF2B5EF4-FFF2-40B4-BE49-F238E27FC236}">
                <a16:creationId xmlns:a16="http://schemas.microsoft.com/office/drawing/2014/main" id="{E4E1DDB7-7839-85A0-8478-56286EC0A3D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55EEC585-245E-24EF-4F6C-CE4AF9705ED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D5BF43CE-A5CB-7F5D-0F88-E906BDE5BFFC}"/>
              </a:ext>
            </a:extLst>
          </p:cNvPr>
          <p:cNvSpPr>
            <a:spLocks noGrp="1"/>
          </p:cNvSpPr>
          <p:nvPr>
            <p:ph type="sldNum" sz="quarter" idx="16"/>
          </p:nvPr>
        </p:nvSpPr>
        <p:spPr/>
        <p:txBody>
          <a:bodyPr/>
          <a:lstStyle/>
          <a:p>
            <a:fld id="{C705F5F1-9457-49D1-866F-BB23D9D6F52D}" type="slidenum">
              <a:rPr lang="de-DE" altLang="de-DE" smtClean="0"/>
              <a:pPr/>
              <a:t>186</a:t>
            </a:fld>
            <a:endParaRPr lang="de-DE" altLang="de-DE"/>
          </a:p>
        </p:txBody>
      </p:sp>
      <p:pic>
        <p:nvPicPr>
          <p:cNvPr id="8" name="Grafik 7">
            <a:extLst>
              <a:ext uri="{FF2B5EF4-FFF2-40B4-BE49-F238E27FC236}">
                <a16:creationId xmlns:a16="http://schemas.microsoft.com/office/drawing/2014/main" id="{72505087-2160-551D-CDC4-77A92CC3F042}"/>
              </a:ext>
            </a:extLst>
          </p:cNvPr>
          <p:cNvPicPr>
            <a:picLocks noChangeAspect="1"/>
          </p:cNvPicPr>
          <p:nvPr/>
        </p:nvPicPr>
        <p:blipFill>
          <a:blip r:embed="rId2"/>
          <a:stretch>
            <a:fillRect/>
          </a:stretch>
        </p:blipFill>
        <p:spPr>
          <a:xfrm>
            <a:off x="5332941" y="1234892"/>
            <a:ext cx="1308641" cy="680493"/>
          </a:xfrm>
          <a:prstGeom prst="rect">
            <a:avLst/>
          </a:prstGeom>
        </p:spPr>
      </p:pic>
      <p:pic>
        <p:nvPicPr>
          <p:cNvPr id="10" name="Grafik 9">
            <a:extLst>
              <a:ext uri="{FF2B5EF4-FFF2-40B4-BE49-F238E27FC236}">
                <a16:creationId xmlns:a16="http://schemas.microsoft.com/office/drawing/2014/main" id="{36609943-E3D6-2DD9-3FE5-0763DFF4DD8F}"/>
              </a:ext>
            </a:extLst>
          </p:cNvPr>
          <p:cNvPicPr>
            <a:picLocks noChangeAspect="1"/>
          </p:cNvPicPr>
          <p:nvPr/>
        </p:nvPicPr>
        <p:blipFill>
          <a:blip r:embed="rId3"/>
          <a:stretch>
            <a:fillRect/>
          </a:stretch>
        </p:blipFill>
        <p:spPr>
          <a:xfrm>
            <a:off x="2587045" y="3385895"/>
            <a:ext cx="6680333" cy="680493"/>
          </a:xfrm>
          <a:prstGeom prst="rect">
            <a:avLst/>
          </a:prstGeom>
        </p:spPr>
      </p:pic>
      <p:pic>
        <p:nvPicPr>
          <p:cNvPr id="12" name="Grafik 11">
            <a:extLst>
              <a:ext uri="{FF2B5EF4-FFF2-40B4-BE49-F238E27FC236}">
                <a16:creationId xmlns:a16="http://schemas.microsoft.com/office/drawing/2014/main" id="{EED5095E-AC41-5645-73E9-6B4589A8BF67}"/>
              </a:ext>
            </a:extLst>
          </p:cNvPr>
          <p:cNvPicPr>
            <a:picLocks noChangeAspect="1"/>
          </p:cNvPicPr>
          <p:nvPr/>
        </p:nvPicPr>
        <p:blipFill>
          <a:blip r:embed="rId4"/>
          <a:stretch>
            <a:fillRect/>
          </a:stretch>
        </p:blipFill>
        <p:spPr>
          <a:xfrm>
            <a:off x="553689" y="4134120"/>
            <a:ext cx="1342844" cy="959174"/>
          </a:xfrm>
          <a:prstGeom prst="rect">
            <a:avLst/>
          </a:prstGeom>
        </p:spPr>
      </p:pic>
      <p:sp>
        <p:nvSpPr>
          <p:cNvPr id="13" name="Textfeld 12">
            <a:extLst>
              <a:ext uri="{FF2B5EF4-FFF2-40B4-BE49-F238E27FC236}">
                <a16:creationId xmlns:a16="http://schemas.microsoft.com/office/drawing/2014/main" id="{4C2C0E5E-5E68-AB18-CF0F-4DC6C48F3164}"/>
              </a:ext>
            </a:extLst>
          </p:cNvPr>
          <p:cNvSpPr txBox="1"/>
          <p:nvPr/>
        </p:nvSpPr>
        <p:spPr>
          <a:xfrm>
            <a:off x="1260380" y="4287190"/>
            <a:ext cx="1493857" cy="253916"/>
          </a:xfrm>
          <a:prstGeom prst="rect">
            <a:avLst/>
          </a:prstGeom>
          <a:noFill/>
        </p:spPr>
        <p:txBody>
          <a:bodyPr wrap="square" rtlCol="0">
            <a:spAutoFit/>
          </a:bodyPr>
          <a:lstStyle/>
          <a:p>
            <a:pPr algn="ctr"/>
            <a:r>
              <a:rPr lang="de-DE" sz="1050" dirty="0">
                <a:solidFill>
                  <a:schemeClr val="accent6"/>
                </a:solidFill>
                <a:latin typeface="Avenir Next LT Pro" panose="020B0504020202020204" pitchFamily="34" charset="77"/>
              </a:rPr>
              <a:t>Polymer</a:t>
            </a:r>
          </a:p>
        </p:txBody>
      </p:sp>
    </p:spTree>
    <p:extLst>
      <p:ext uri="{BB962C8B-B14F-4D97-AF65-F5344CB8AC3E}">
        <p14:creationId xmlns:p14="http://schemas.microsoft.com/office/powerpoint/2010/main" val="9447267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4366F-97D1-D9A9-8BE6-0485D164A382}"/>
              </a:ext>
            </a:extLst>
          </p:cNvPr>
          <p:cNvSpPr>
            <a:spLocks noGrp="1"/>
          </p:cNvSpPr>
          <p:nvPr>
            <p:ph type="title"/>
          </p:nvPr>
        </p:nvSpPr>
        <p:spPr/>
        <p:txBody>
          <a:bodyPr/>
          <a:lstStyle/>
          <a:p>
            <a:r>
              <a:rPr lang="de-DE" dirty="0"/>
              <a:t>Weitere Beispiele für Monomere und Polymere</a:t>
            </a:r>
          </a:p>
        </p:txBody>
      </p:sp>
      <p:sp>
        <p:nvSpPr>
          <p:cNvPr id="4" name="Datumsplatzhalter 3">
            <a:extLst>
              <a:ext uri="{FF2B5EF4-FFF2-40B4-BE49-F238E27FC236}">
                <a16:creationId xmlns:a16="http://schemas.microsoft.com/office/drawing/2014/main" id="{E0AEB2FF-8066-0B71-C4FC-1537C3FD57DF}"/>
              </a:ext>
            </a:extLst>
          </p:cNvPr>
          <p:cNvSpPr>
            <a:spLocks noGrp="1"/>
          </p:cNvSpPr>
          <p:nvPr>
            <p:ph type="dt" sz="half" idx="10"/>
          </p:nvPr>
        </p:nvSpPr>
        <p:spPr/>
        <p:txBody>
          <a:bodyPr/>
          <a:lstStyle/>
          <a:p>
            <a:r>
              <a:rPr lang="de-DE"/>
              <a:t>WiSe 2023 / 2024</a:t>
            </a:r>
            <a:endParaRPr lang="de-DE" dirty="0"/>
          </a:p>
        </p:txBody>
      </p:sp>
      <p:sp>
        <p:nvSpPr>
          <p:cNvPr id="6" name="Foliennummernplatzhalter 5">
            <a:extLst>
              <a:ext uri="{FF2B5EF4-FFF2-40B4-BE49-F238E27FC236}">
                <a16:creationId xmlns:a16="http://schemas.microsoft.com/office/drawing/2014/main" id="{48C12CB8-3E55-0B90-EBF0-9310326920D3}"/>
              </a:ext>
            </a:extLst>
          </p:cNvPr>
          <p:cNvSpPr>
            <a:spLocks noGrp="1"/>
          </p:cNvSpPr>
          <p:nvPr>
            <p:ph type="sldNum" sz="quarter" idx="12"/>
          </p:nvPr>
        </p:nvSpPr>
        <p:spPr/>
        <p:txBody>
          <a:bodyPr/>
          <a:lstStyle/>
          <a:p>
            <a:fld id="{C705F5F1-9457-49D1-866F-BB23D9D6F52D}" type="slidenum">
              <a:rPr lang="de-DE" altLang="de-DE" smtClean="0"/>
              <a:pPr/>
              <a:t>187</a:t>
            </a:fld>
            <a:endParaRPr lang="de-DE" altLang="de-DE"/>
          </a:p>
        </p:txBody>
      </p:sp>
      <p:graphicFrame>
        <p:nvGraphicFramePr>
          <p:cNvPr id="8" name="Tabelle 8">
            <a:extLst>
              <a:ext uri="{FF2B5EF4-FFF2-40B4-BE49-F238E27FC236}">
                <a16:creationId xmlns:a16="http://schemas.microsoft.com/office/drawing/2014/main" id="{799D490C-BCE7-3251-5363-5DF553B1C798}"/>
              </a:ext>
            </a:extLst>
          </p:cNvPr>
          <p:cNvGraphicFramePr>
            <a:graphicFrameLocks noGrp="1"/>
          </p:cNvGraphicFramePr>
          <p:nvPr>
            <p:ph type="tbl" sz="quarter" idx="13"/>
            <p:extLst>
              <p:ext uri="{D42A27DB-BD31-4B8C-83A1-F6EECF244321}">
                <p14:modId xmlns:p14="http://schemas.microsoft.com/office/powerpoint/2010/main" val="852916117"/>
              </p:ext>
            </p:extLst>
          </p:nvPr>
        </p:nvGraphicFramePr>
        <p:xfrm>
          <a:off x="442914" y="840327"/>
          <a:ext cx="11341098" cy="5341207"/>
        </p:xfrm>
        <a:graphic>
          <a:graphicData uri="http://schemas.openxmlformats.org/drawingml/2006/table">
            <a:tbl>
              <a:tblPr firstRow="1" bandRow="1">
                <a:tableStyleId>{93296810-A885-4BE3-A3E7-6D5BEEA58F35}</a:tableStyleId>
              </a:tblPr>
              <a:tblGrid>
                <a:gridCol w="2593797">
                  <a:extLst>
                    <a:ext uri="{9D8B030D-6E8A-4147-A177-3AD203B41FA5}">
                      <a16:colId xmlns:a16="http://schemas.microsoft.com/office/drawing/2014/main" val="355728321"/>
                    </a:ext>
                  </a:extLst>
                </a:gridCol>
                <a:gridCol w="3883378">
                  <a:extLst>
                    <a:ext uri="{9D8B030D-6E8A-4147-A177-3AD203B41FA5}">
                      <a16:colId xmlns:a16="http://schemas.microsoft.com/office/drawing/2014/main" val="3421102329"/>
                    </a:ext>
                  </a:extLst>
                </a:gridCol>
                <a:gridCol w="4863923">
                  <a:extLst>
                    <a:ext uri="{9D8B030D-6E8A-4147-A177-3AD203B41FA5}">
                      <a16:colId xmlns:a16="http://schemas.microsoft.com/office/drawing/2014/main" val="4064572366"/>
                    </a:ext>
                  </a:extLst>
                </a:gridCol>
              </a:tblGrid>
              <a:tr h="370840">
                <a:tc>
                  <a:txBody>
                    <a:bodyPr/>
                    <a:lstStyle/>
                    <a:p>
                      <a:pPr algn="ctr"/>
                      <a:r>
                        <a:rPr lang="de-DE" dirty="0">
                          <a:solidFill>
                            <a:schemeClr val="tx2"/>
                          </a:solidFill>
                          <a:latin typeface="Avenir Next LT Pro" panose="020B0504020202020204" pitchFamily="34" charset="77"/>
                        </a:rPr>
                        <a:t>Name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Monomer(</a:t>
                      </a:r>
                      <a:r>
                        <a:rPr lang="de-DE" dirty="0" err="1">
                          <a:solidFill>
                            <a:schemeClr val="tx2"/>
                          </a:solidFill>
                          <a:latin typeface="Avenir Next LT Pro" panose="020B0504020202020204" pitchFamily="34" charset="77"/>
                        </a:rPr>
                        <a:t>e</a:t>
                      </a:r>
                      <a:r>
                        <a:rPr lang="de-DE" dirty="0">
                          <a:solidFill>
                            <a:schemeClr val="tx2"/>
                          </a:solidFill>
                          <a:latin typeface="Avenir Next LT Pro" panose="020B0504020202020204" pitchFamily="34" charset="77"/>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de-DE" dirty="0">
                          <a:solidFill>
                            <a:schemeClr val="tx2"/>
                          </a:solidFill>
                          <a:latin typeface="Avenir Next LT Pro" panose="020B0504020202020204" pitchFamily="34" charset="77"/>
                        </a:rPr>
                        <a:t>Polymer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151989912"/>
                  </a:ext>
                </a:extLst>
              </a:tr>
              <a:tr h="764389">
                <a:tc>
                  <a:txBody>
                    <a:bodyPr/>
                    <a:lstStyle/>
                    <a:p>
                      <a:pPr algn="ctr"/>
                      <a:r>
                        <a:rPr lang="de-DE" dirty="0">
                          <a:solidFill>
                            <a:schemeClr val="tx2"/>
                          </a:solidFill>
                          <a:latin typeface="Avenir Next LT Pro" panose="020B0504020202020204" pitchFamily="34" charset="77"/>
                        </a:rPr>
                        <a:t>Polyethylen (PE)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a:r>
                        <a:rPr lang="de-DE" dirty="0">
                          <a:solidFill>
                            <a:schemeClr val="tx2"/>
                          </a:solidFill>
                          <a:latin typeface="Avenir Next LT Pro" panose="020B0504020202020204" pitchFamily="34" charset="77"/>
                        </a:rPr>
                        <a:t>(Ethen)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0400246"/>
                  </a:ext>
                </a:extLst>
              </a:tr>
              <a:tr h="911144">
                <a:tc>
                  <a:txBody>
                    <a:bodyPr/>
                    <a:lstStyle/>
                    <a:p>
                      <a:pPr algn="ctr"/>
                      <a:r>
                        <a:rPr lang="de-DE" dirty="0">
                          <a:solidFill>
                            <a:schemeClr val="tx2"/>
                          </a:solidFill>
                          <a:latin typeface="Avenir Next LT Pro" panose="020B0504020202020204" pitchFamily="34" charset="77"/>
                        </a:rPr>
                        <a:t>Polyvinylchlorid (PVC)</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a:r>
                        <a:rPr lang="de-DE" dirty="0">
                          <a:solidFill>
                            <a:schemeClr val="tx2"/>
                          </a:solidFill>
                          <a:latin typeface="Avenir Next LT Pro" panose="020B0504020202020204" pitchFamily="34" charset="77"/>
                        </a:rPr>
                        <a:t>(Vinylchlorid)</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3128784"/>
                  </a:ext>
                </a:extLst>
              </a:tr>
              <a:tr h="1098278">
                <a:tc>
                  <a:txBody>
                    <a:bodyPr/>
                    <a:lstStyle/>
                    <a:p>
                      <a:pPr algn="ctr"/>
                      <a:r>
                        <a:rPr lang="de-DE" dirty="0">
                          <a:solidFill>
                            <a:schemeClr val="tx2"/>
                          </a:solidFill>
                          <a:latin typeface="Avenir Next LT Pro" panose="020B0504020202020204" pitchFamily="34" charset="77"/>
                        </a:rPr>
                        <a:t>Polystyrol / </a:t>
                      </a:r>
                      <a:r>
                        <a:rPr lang="de-DE" dirty="0" err="1">
                          <a:solidFill>
                            <a:schemeClr val="tx2"/>
                          </a:solidFill>
                          <a:latin typeface="Avenir Next LT Pro" panose="020B0504020202020204" pitchFamily="34" charset="77"/>
                        </a:rPr>
                        <a:t>Polystyren</a:t>
                      </a:r>
                      <a:r>
                        <a:rPr lang="de-DE" dirty="0">
                          <a:solidFill>
                            <a:schemeClr val="tx2"/>
                          </a:solidFill>
                          <a:latin typeface="Avenir Next LT Pro" panose="020B0504020202020204" pitchFamily="34" charset="77"/>
                        </a:rPr>
                        <a:t> (Styropor)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a:r>
                        <a:rPr lang="de-DE" dirty="0">
                          <a:solidFill>
                            <a:schemeClr val="tx2"/>
                          </a:solidFill>
                          <a:latin typeface="Avenir Next LT Pro" panose="020B0504020202020204" pitchFamily="34" charset="77"/>
                        </a:rPr>
                        <a:t>(</a:t>
                      </a:r>
                      <a:r>
                        <a:rPr lang="de-DE" dirty="0" err="1">
                          <a:solidFill>
                            <a:schemeClr val="tx2"/>
                          </a:solidFill>
                          <a:latin typeface="Avenir Next LT Pro" panose="020B0504020202020204" pitchFamily="34" charset="77"/>
                        </a:rPr>
                        <a:t>Styren</a:t>
                      </a:r>
                      <a:r>
                        <a:rPr lang="de-DE" dirty="0">
                          <a:solidFill>
                            <a:schemeClr val="tx2"/>
                          </a:solidFill>
                          <a:latin typeface="Avenir Next LT Pro" panose="020B0504020202020204" pitchFamily="34" charset="77"/>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2717133"/>
                  </a:ext>
                </a:extLst>
              </a:tr>
              <a:tr h="1098278">
                <a:tc>
                  <a:txBody>
                    <a:bodyPr/>
                    <a:lstStyle/>
                    <a:p>
                      <a:pPr algn="ctr"/>
                      <a:r>
                        <a:rPr lang="de-DE" dirty="0">
                          <a:solidFill>
                            <a:schemeClr val="tx2"/>
                          </a:solidFill>
                          <a:latin typeface="Avenir Next LT Pro" panose="020B0504020202020204" pitchFamily="34" charset="77"/>
                        </a:rPr>
                        <a:t>Polytetrafluorethylen (PTFE)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a:r>
                        <a:rPr lang="de-DE" dirty="0">
                          <a:solidFill>
                            <a:schemeClr val="tx2"/>
                          </a:solidFill>
                          <a:latin typeface="Avenir Next LT Pro" panose="020B0504020202020204" pitchFamily="34" charset="77"/>
                        </a:rPr>
                        <a:t>(</a:t>
                      </a:r>
                      <a:r>
                        <a:rPr lang="de-DE" dirty="0" err="1">
                          <a:solidFill>
                            <a:schemeClr val="tx2"/>
                          </a:solidFill>
                          <a:latin typeface="Avenir Next LT Pro" panose="020B0504020202020204" pitchFamily="34" charset="77"/>
                        </a:rPr>
                        <a:t>Tetrafluorethylen</a:t>
                      </a:r>
                      <a:r>
                        <a:rPr lang="de-DE" dirty="0">
                          <a:solidFill>
                            <a:schemeClr val="tx2"/>
                          </a:solidFill>
                          <a:latin typeface="Avenir Next LT Pro" panose="020B0504020202020204" pitchFamily="34" charset="77"/>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1604247"/>
                  </a:ext>
                </a:extLst>
              </a:tr>
              <a:tr h="1098278">
                <a:tc>
                  <a:txBody>
                    <a:bodyPr/>
                    <a:lstStyle/>
                    <a:p>
                      <a:pPr algn="ctr"/>
                      <a:r>
                        <a:rPr lang="de-DE" dirty="0">
                          <a:solidFill>
                            <a:schemeClr val="tx2"/>
                          </a:solidFill>
                          <a:latin typeface="Avenir Next LT Pro" panose="020B0504020202020204" pitchFamily="34" charset="77"/>
                        </a:rPr>
                        <a:t>Nylon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a:r>
                        <a:rPr lang="de-DE" dirty="0">
                          <a:solidFill>
                            <a:schemeClr val="tx2"/>
                          </a:solidFill>
                          <a:latin typeface="Avenir Next LT Pro" panose="020B0504020202020204" pitchFamily="34" charset="77"/>
                        </a:rPr>
                        <a:t>(</a:t>
                      </a:r>
                      <a:r>
                        <a:rPr lang="de-DE" dirty="0" err="1">
                          <a:solidFill>
                            <a:schemeClr val="tx2"/>
                          </a:solidFill>
                          <a:latin typeface="Avenir Next LT Pro" panose="020B0504020202020204" pitchFamily="34" charset="77"/>
                        </a:rPr>
                        <a:t>Adipinsäuredichlorid</a:t>
                      </a:r>
                      <a:r>
                        <a:rPr lang="de-DE" dirty="0">
                          <a:solidFill>
                            <a:schemeClr val="tx2"/>
                          </a:solidFill>
                          <a:latin typeface="Avenir Next LT Pro" panose="020B0504020202020204" pitchFamily="34" charset="77"/>
                        </a:rPr>
                        <a:t>,</a:t>
                      </a:r>
                    </a:p>
                    <a:p>
                      <a:pPr algn="r"/>
                      <a:r>
                        <a:rPr lang="de-DE" dirty="0">
                          <a:solidFill>
                            <a:schemeClr val="tx2"/>
                          </a:solidFill>
                          <a:latin typeface="Avenir Next LT Pro" panose="020B0504020202020204" pitchFamily="34" charset="77"/>
                        </a:rPr>
                        <a:t>1,6 – </a:t>
                      </a:r>
                      <a:r>
                        <a:rPr lang="de-DE" dirty="0" err="1">
                          <a:solidFill>
                            <a:schemeClr val="tx2"/>
                          </a:solidFill>
                          <a:latin typeface="Avenir Next LT Pro" panose="020B0504020202020204" pitchFamily="34" charset="77"/>
                        </a:rPr>
                        <a:t>Hexandiamin</a:t>
                      </a:r>
                      <a:r>
                        <a:rPr lang="de-DE" dirty="0">
                          <a:solidFill>
                            <a:schemeClr val="tx2"/>
                          </a:solidFill>
                          <a:latin typeface="Avenir Next LT Pro" panose="020B0504020202020204" pitchFamily="34" charset="77"/>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de-DE" dirty="0">
                        <a:solidFill>
                          <a:schemeClr val="tx2"/>
                        </a:solidFill>
                        <a:latin typeface="Avenir Next LT Pro" panose="020B0504020202020204" pitchFamily="34" charset="77"/>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2250642"/>
                  </a:ext>
                </a:extLst>
              </a:tr>
            </a:tbl>
          </a:graphicData>
        </a:graphic>
      </p:graphicFrame>
      <p:sp>
        <p:nvSpPr>
          <p:cNvPr id="5" name="Fußzeilenplatzhalter 4">
            <a:extLst>
              <a:ext uri="{FF2B5EF4-FFF2-40B4-BE49-F238E27FC236}">
                <a16:creationId xmlns:a16="http://schemas.microsoft.com/office/drawing/2014/main" id="{1CE69FE9-8B1A-4922-6745-E5FEE32E6DC2}"/>
              </a:ext>
            </a:extLst>
          </p:cNvPr>
          <p:cNvSpPr>
            <a:spLocks noGrp="1"/>
          </p:cNvSpPr>
          <p:nvPr>
            <p:ph type="ftr" sz="quarter" idx="14"/>
          </p:nvPr>
        </p:nvSpPr>
        <p:spPr/>
        <p:txBody>
          <a:bodyPr/>
          <a:lstStyle/>
          <a:p>
            <a:r>
              <a:rPr lang="de-DE" altLang="de-DE"/>
              <a:t>Materialsammlung zum Praktikum Chemie 			Robin Gundert		</a:t>
            </a:r>
            <a:endParaRPr lang="de-DE" altLang="de-DE" dirty="0"/>
          </a:p>
        </p:txBody>
      </p:sp>
      <p:pic>
        <p:nvPicPr>
          <p:cNvPr id="10" name="Grafik 9">
            <a:extLst>
              <a:ext uri="{FF2B5EF4-FFF2-40B4-BE49-F238E27FC236}">
                <a16:creationId xmlns:a16="http://schemas.microsoft.com/office/drawing/2014/main" id="{9369181B-59D3-C6C9-BB77-353A89E30909}"/>
              </a:ext>
            </a:extLst>
          </p:cNvPr>
          <p:cNvPicPr>
            <a:picLocks noChangeAspect="1"/>
          </p:cNvPicPr>
          <p:nvPr/>
        </p:nvPicPr>
        <p:blipFill rotWithShape="1">
          <a:blip r:embed="rId2"/>
          <a:srcRect r="62444"/>
          <a:stretch/>
        </p:blipFill>
        <p:spPr>
          <a:xfrm>
            <a:off x="3682300" y="2244091"/>
            <a:ext cx="953911" cy="762000"/>
          </a:xfrm>
          <a:prstGeom prst="rect">
            <a:avLst/>
          </a:prstGeom>
        </p:spPr>
      </p:pic>
      <p:pic>
        <p:nvPicPr>
          <p:cNvPr id="12" name="Grafik 11">
            <a:extLst>
              <a:ext uri="{FF2B5EF4-FFF2-40B4-BE49-F238E27FC236}">
                <a16:creationId xmlns:a16="http://schemas.microsoft.com/office/drawing/2014/main" id="{BA4D51CF-6AB5-5D92-43C8-C3B9BD7056D6}"/>
              </a:ext>
            </a:extLst>
          </p:cNvPr>
          <p:cNvPicPr>
            <a:picLocks noChangeAspect="1"/>
          </p:cNvPicPr>
          <p:nvPr/>
        </p:nvPicPr>
        <p:blipFill rotWithShape="1">
          <a:blip r:embed="rId2"/>
          <a:srcRect l="61783" r="661"/>
          <a:stretch/>
        </p:blipFill>
        <p:spPr>
          <a:xfrm>
            <a:off x="8959844" y="2056601"/>
            <a:ext cx="953911" cy="762000"/>
          </a:xfrm>
          <a:prstGeom prst="rect">
            <a:avLst/>
          </a:prstGeom>
        </p:spPr>
      </p:pic>
      <p:pic>
        <p:nvPicPr>
          <p:cNvPr id="16" name="Grafik 15">
            <a:extLst>
              <a:ext uri="{FF2B5EF4-FFF2-40B4-BE49-F238E27FC236}">
                <a16:creationId xmlns:a16="http://schemas.microsoft.com/office/drawing/2014/main" id="{E23E9942-2340-6D7C-ABF0-79696A128A07}"/>
              </a:ext>
            </a:extLst>
          </p:cNvPr>
          <p:cNvPicPr>
            <a:picLocks noChangeAspect="1"/>
          </p:cNvPicPr>
          <p:nvPr/>
        </p:nvPicPr>
        <p:blipFill rotWithShape="1">
          <a:blip r:embed="rId3"/>
          <a:srcRect r="54656"/>
          <a:stretch/>
        </p:blipFill>
        <p:spPr>
          <a:xfrm>
            <a:off x="3503794" y="1304499"/>
            <a:ext cx="1209322" cy="609600"/>
          </a:xfrm>
          <a:prstGeom prst="rect">
            <a:avLst/>
          </a:prstGeom>
        </p:spPr>
      </p:pic>
      <p:pic>
        <p:nvPicPr>
          <p:cNvPr id="17" name="Grafik 16">
            <a:extLst>
              <a:ext uri="{FF2B5EF4-FFF2-40B4-BE49-F238E27FC236}">
                <a16:creationId xmlns:a16="http://schemas.microsoft.com/office/drawing/2014/main" id="{76C7E33C-B7E2-8252-0A05-CE1844E5400A}"/>
              </a:ext>
            </a:extLst>
          </p:cNvPr>
          <p:cNvPicPr>
            <a:picLocks noChangeAspect="1"/>
          </p:cNvPicPr>
          <p:nvPr/>
        </p:nvPicPr>
        <p:blipFill rotWithShape="1">
          <a:blip r:embed="rId3"/>
          <a:srcRect l="59762" r="-5106"/>
          <a:stretch/>
        </p:blipFill>
        <p:spPr>
          <a:xfrm>
            <a:off x="8818912" y="1267549"/>
            <a:ext cx="1209322" cy="609600"/>
          </a:xfrm>
          <a:prstGeom prst="rect">
            <a:avLst/>
          </a:prstGeom>
        </p:spPr>
      </p:pic>
      <p:pic>
        <p:nvPicPr>
          <p:cNvPr id="19" name="Grafik 18">
            <a:extLst>
              <a:ext uri="{FF2B5EF4-FFF2-40B4-BE49-F238E27FC236}">
                <a16:creationId xmlns:a16="http://schemas.microsoft.com/office/drawing/2014/main" id="{B3B0A4DF-CC01-3D61-6ACE-ACCF1A710310}"/>
              </a:ext>
            </a:extLst>
          </p:cNvPr>
          <p:cNvPicPr>
            <a:picLocks noChangeAspect="1"/>
          </p:cNvPicPr>
          <p:nvPr/>
        </p:nvPicPr>
        <p:blipFill rotWithShape="1">
          <a:blip r:embed="rId4"/>
          <a:srcRect r="71961"/>
          <a:stretch/>
        </p:blipFill>
        <p:spPr>
          <a:xfrm>
            <a:off x="3805773" y="2961898"/>
            <a:ext cx="605367" cy="990600"/>
          </a:xfrm>
          <a:prstGeom prst="rect">
            <a:avLst/>
          </a:prstGeom>
        </p:spPr>
      </p:pic>
      <p:pic>
        <p:nvPicPr>
          <p:cNvPr id="20" name="Grafik 19">
            <a:extLst>
              <a:ext uri="{FF2B5EF4-FFF2-40B4-BE49-F238E27FC236}">
                <a16:creationId xmlns:a16="http://schemas.microsoft.com/office/drawing/2014/main" id="{F7BA70B0-C4E0-B8C2-2705-56488AC1CD27}"/>
              </a:ext>
            </a:extLst>
          </p:cNvPr>
          <p:cNvPicPr>
            <a:picLocks noChangeAspect="1"/>
          </p:cNvPicPr>
          <p:nvPr/>
        </p:nvPicPr>
        <p:blipFill rotWithShape="1">
          <a:blip r:embed="rId4"/>
          <a:srcRect l="51973" r="-2070"/>
          <a:stretch/>
        </p:blipFill>
        <p:spPr>
          <a:xfrm>
            <a:off x="8904616" y="2973821"/>
            <a:ext cx="1081616" cy="990600"/>
          </a:xfrm>
          <a:prstGeom prst="rect">
            <a:avLst/>
          </a:prstGeom>
        </p:spPr>
      </p:pic>
      <p:pic>
        <p:nvPicPr>
          <p:cNvPr id="22" name="Grafik 21">
            <a:extLst>
              <a:ext uri="{FF2B5EF4-FFF2-40B4-BE49-F238E27FC236}">
                <a16:creationId xmlns:a16="http://schemas.microsoft.com/office/drawing/2014/main" id="{B5049A13-40FE-A515-9D66-D8B8FFE3E185}"/>
              </a:ext>
            </a:extLst>
          </p:cNvPr>
          <p:cNvPicPr>
            <a:picLocks noChangeAspect="1"/>
          </p:cNvPicPr>
          <p:nvPr/>
        </p:nvPicPr>
        <p:blipFill rotWithShape="1">
          <a:blip r:embed="rId5"/>
          <a:srcRect t="14276" r="59876"/>
          <a:stretch/>
        </p:blipFill>
        <p:spPr>
          <a:xfrm>
            <a:off x="3546129" y="4092731"/>
            <a:ext cx="1329972" cy="860072"/>
          </a:xfrm>
          <a:prstGeom prst="rect">
            <a:avLst/>
          </a:prstGeom>
        </p:spPr>
      </p:pic>
      <p:pic>
        <p:nvPicPr>
          <p:cNvPr id="24" name="Grafik 23">
            <a:extLst>
              <a:ext uri="{FF2B5EF4-FFF2-40B4-BE49-F238E27FC236}">
                <a16:creationId xmlns:a16="http://schemas.microsoft.com/office/drawing/2014/main" id="{6396A8DC-5A2C-E7BA-106C-70B98DFDF251}"/>
              </a:ext>
            </a:extLst>
          </p:cNvPr>
          <p:cNvPicPr>
            <a:picLocks noChangeAspect="1"/>
          </p:cNvPicPr>
          <p:nvPr/>
        </p:nvPicPr>
        <p:blipFill>
          <a:blip r:embed="rId6"/>
          <a:stretch>
            <a:fillRect/>
          </a:stretch>
        </p:blipFill>
        <p:spPr>
          <a:xfrm>
            <a:off x="8805838" y="4050364"/>
            <a:ext cx="1329972" cy="977122"/>
          </a:xfrm>
          <a:prstGeom prst="rect">
            <a:avLst/>
          </a:prstGeom>
        </p:spPr>
      </p:pic>
      <p:pic>
        <p:nvPicPr>
          <p:cNvPr id="26" name="Grafik 25">
            <a:extLst>
              <a:ext uri="{FF2B5EF4-FFF2-40B4-BE49-F238E27FC236}">
                <a16:creationId xmlns:a16="http://schemas.microsoft.com/office/drawing/2014/main" id="{8A1A4756-F18E-285D-1FDC-D91C124FE58E}"/>
              </a:ext>
            </a:extLst>
          </p:cNvPr>
          <p:cNvPicPr>
            <a:picLocks noChangeAspect="1"/>
          </p:cNvPicPr>
          <p:nvPr/>
        </p:nvPicPr>
        <p:blipFill>
          <a:blip r:embed="rId7"/>
          <a:stretch>
            <a:fillRect/>
          </a:stretch>
        </p:blipFill>
        <p:spPr>
          <a:xfrm>
            <a:off x="3406245" y="5171856"/>
            <a:ext cx="1946981" cy="958359"/>
          </a:xfrm>
          <a:prstGeom prst="rect">
            <a:avLst/>
          </a:prstGeom>
        </p:spPr>
      </p:pic>
      <p:pic>
        <p:nvPicPr>
          <p:cNvPr id="29" name="Grafik 28">
            <a:extLst>
              <a:ext uri="{FF2B5EF4-FFF2-40B4-BE49-F238E27FC236}">
                <a16:creationId xmlns:a16="http://schemas.microsoft.com/office/drawing/2014/main" id="{9EDC7B61-94F1-9CFD-CF09-A0F0EB0BA78E}"/>
              </a:ext>
            </a:extLst>
          </p:cNvPr>
          <p:cNvPicPr>
            <a:picLocks noChangeAspect="1"/>
          </p:cNvPicPr>
          <p:nvPr/>
        </p:nvPicPr>
        <p:blipFill>
          <a:blip r:embed="rId8"/>
          <a:stretch>
            <a:fillRect/>
          </a:stretch>
        </p:blipFill>
        <p:spPr>
          <a:xfrm>
            <a:off x="7576963" y="5140381"/>
            <a:ext cx="3787722" cy="1009229"/>
          </a:xfrm>
          <a:prstGeom prst="rect">
            <a:avLst/>
          </a:prstGeom>
        </p:spPr>
      </p:pic>
    </p:spTree>
    <p:extLst>
      <p:ext uri="{BB962C8B-B14F-4D97-AF65-F5344CB8AC3E}">
        <p14:creationId xmlns:p14="http://schemas.microsoft.com/office/powerpoint/2010/main" val="27982949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17D63-0E88-DC4E-CB9E-378B26698ACB}"/>
              </a:ext>
            </a:extLst>
          </p:cNvPr>
          <p:cNvSpPr>
            <a:spLocks noGrp="1"/>
          </p:cNvSpPr>
          <p:nvPr>
            <p:ph type="title"/>
          </p:nvPr>
        </p:nvSpPr>
        <p:spPr/>
        <p:txBody>
          <a:bodyPr/>
          <a:lstStyle/>
          <a:p>
            <a:r>
              <a:rPr lang="de-DE" dirty="0"/>
              <a:t>Biomoleküle</a:t>
            </a:r>
          </a:p>
        </p:txBody>
      </p:sp>
      <p:sp>
        <p:nvSpPr>
          <p:cNvPr id="3" name="Textplatzhalter 2">
            <a:extLst>
              <a:ext uri="{FF2B5EF4-FFF2-40B4-BE49-F238E27FC236}">
                <a16:creationId xmlns:a16="http://schemas.microsoft.com/office/drawing/2014/main" id="{D8566534-EFF5-4F0F-B72A-2602E0FFCA74}"/>
              </a:ext>
            </a:extLst>
          </p:cNvPr>
          <p:cNvSpPr>
            <a:spLocks noGrp="1"/>
          </p:cNvSpPr>
          <p:nvPr>
            <p:ph type="body" idx="1"/>
          </p:nvPr>
        </p:nvSpPr>
        <p:spPr/>
        <p:txBody>
          <a:bodyPr/>
          <a:lstStyle/>
          <a:p>
            <a:r>
              <a:rPr lang="de-DE" dirty="0"/>
              <a:t>Aminosäuren, Isoelektrischer Punkt, Titration von Aminosäuren, Zucker, Anomere, </a:t>
            </a:r>
            <a:r>
              <a:rPr lang="de-DE" dirty="0" err="1"/>
              <a:t>Mutarotation</a:t>
            </a:r>
            <a:r>
              <a:rPr lang="de-DE" dirty="0"/>
              <a:t>, </a:t>
            </a:r>
            <a:r>
              <a:rPr lang="de-DE" dirty="0" err="1"/>
              <a:t>Epimerisierung</a:t>
            </a:r>
            <a:r>
              <a:rPr lang="de-DE" dirty="0"/>
              <a:t>, DNA, </a:t>
            </a:r>
            <a:r>
              <a:rPr lang="de-DE" dirty="0" err="1"/>
              <a:t>Nucleoside</a:t>
            </a:r>
            <a:r>
              <a:rPr lang="de-DE" dirty="0"/>
              <a:t>, Nucleotide, Fette und Wachse, Amphiphile / Tenside</a:t>
            </a:r>
          </a:p>
        </p:txBody>
      </p:sp>
      <p:sp>
        <p:nvSpPr>
          <p:cNvPr id="4" name="Datumsplatzhalter 3">
            <a:extLst>
              <a:ext uri="{FF2B5EF4-FFF2-40B4-BE49-F238E27FC236}">
                <a16:creationId xmlns:a16="http://schemas.microsoft.com/office/drawing/2014/main" id="{9F4B71D1-381D-CA62-24BF-1A7F1A15E0BD}"/>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675CC2A7-BC9B-03B0-0D75-1D6C9FEA8304}"/>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C6A9DAA8-A1D4-FF6D-13FE-9E5059BAA580}"/>
              </a:ext>
            </a:extLst>
          </p:cNvPr>
          <p:cNvSpPr>
            <a:spLocks noGrp="1"/>
          </p:cNvSpPr>
          <p:nvPr>
            <p:ph type="sldNum" sz="quarter" idx="12"/>
          </p:nvPr>
        </p:nvSpPr>
        <p:spPr/>
        <p:txBody>
          <a:bodyPr/>
          <a:lstStyle/>
          <a:p>
            <a:fld id="{C705F5F1-9457-49D1-866F-BB23D9D6F52D}" type="slidenum">
              <a:rPr lang="de-DE" altLang="de-DE" smtClean="0"/>
              <a:pPr/>
              <a:t>188</a:t>
            </a:fld>
            <a:endParaRPr lang="de-DE" altLang="de-DE"/>
          </a:p>
        </p:txBody>
      </p:sp>
    </p:spTree>
    <p:extLst>
      <p:ext uri="{BB962C8B-B14F-4D97-AF65-F5344CB8AC3E}">
        <p14:creationId xmlns:p14="http://schemas.microsoft.com/office/powerpoint/2010/main" val="3362394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5998D-F6E4-029F-79CD-BD8FD157C2BC}"/>
              </a:ext>
            </a:extLst>
          </p:cNvPr>
          <p:cNvSpPr>
            <a:spLocks noGrp="1"/>
          </p:cNvSpPr>
          <p:nvPr>
            <p:ph type="title"/>
          </p:nvPr>
        </p:nvSpPr>
        <p:spPr/>
        <p:txBody>
          <a:bodyPr/>
          <a:lstStyle/>
          <a:p>
            <a:r>
              <a:rPr lang="de-DE" dirty="0"/>
              <a:t>Wichtige Hauptgruppen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0C0645E0-7D8C-55B4-C6FF-D22082516619}"/>
                  </a:ext>
                </a:extLst>
              </p:cNvPr>
              <p:cNvSpPr>
                <a:spLocks noGrp="1"/>
              </p:cNvSpPr>
              <p:nvPr>
                <p:ph type="body" sz="quarter" idx="13"/>
              </p:nvPr>
            </p:nvSpPr>
            <p:spPr/>
            <p:txBody>
              <a:bodyPr/>
              <a:lstStyle/>
              <a:p>
                <a:pPr marL="0" indent="0">
                  <a:buNone/>
                </a:pPr>
                <a:r>
                  <a:rPr lang="de-DE" b="1" dirty="0"/>
                  <a:t>1. Hauptgruppe: Alkalimetalle</a:t>
                </a:r>
                <a:r>
                  <a:rPr lang="de-DE" dirty="0"/>
                  <a:t> (Li, Na, K</a:t>
                </a:r>
                <a:r>
                  <a:rPr lang="de-DE" dirty="0">
                    <a:solidFill>
                      <a:schemeClr val="tx1">
                        <a:lumMod val="60000"/>
                        <a:lumOff val="40000"/>
                      </a:schemeClr>
                    </a:solidFill>
                  </a:rPr>
                  <a:t>, </a:t>
                </a:r>
                <a:r>
                  <a:rPr lang="de-DE" dirty="0" err="1">
                    <a:solidFill>
                      <a:schemeClr val="tx1">
                        <a:lumMod val="60000"/>
                        <a:lumOff val="40000"/>
                      </a:schemeClr>
                    </a:solidFill>
                  </a:rPr>
                  <a:t>Rb</a:t>
                </a:r>
                <a:r>
                  <a:rPr lang="de-DE" dirty="0">
                    <a:solidFill>
                      <a:schemeClr val="tx1">
                        <a:lumMod val="60000"/>
                        <a:lumOff val="40000"/>
                      </a:schemeClr>
                    </a:solidFill>
                  </a:rPr>
                  <a:t>, </a:t>
                </a:r>
                <a:r>
                  <a:rPr lang="de-DE" dirty="0" err="1">
                    <a:solidFill>
                      <a:schemeClr val="tx1">
                        <a:lumMod val="60000"/>
                        <a:lumOff val="40000"/>
                      </a:schemeClr>
                    </a:solidFill>
                  </a:rPr>
                  <a:t>Cs</a:t>
                </a:r>
                <a:r>
                  <a:rPr lang="de-DE" dirty="0">
                    <a:solidFill>
                      <a:schemeClr val="tx1">
                        <a:lumMod val="60000"/>
                        <a:lumOff val="40000"/>
                      </a:schemeClr>
                    </a:solidFill>
                  </a:rPr>
                  <a:t>, Fr</a:t>
                </a:r>
                <a:r>
                  <a:rPr lang="de-DE" dirty="0"/>
                  <a:t>)</a:t>
                </a:r>
              </a:p>
              <a:p>
                <a:r>
                  <a:rPr lang="de-DE" dirty="0"/>
                  <a:t>Reaktive Metalle</a:t>
                </a:r>
              </a:p>
              <a:p>
                <a:r>
                  <a:rPr lang="de-DE" dirty="0"/>
                  <a:t>Gute Reduktionsmittel (Geben ihr einzelnes Valenzelektron)</a:t>
                </a:r>
              </a:p>
              <a:p>
                <a:r>
                  <a:rPr lang="de-DE" dirty="0"/>
                  <a:t>Reagieren mit Wasser zu Laugen: </a:t>
                </a:r>
                <a14:m>
                  <m:oMath xmlns:m="http://schemas.openxmlformats.org/officeDocument/2006/math">
                    <m:r>
                      <a:rPr lang="de-DE" b="0" i="0" smtClean="0">
                        <a:latin typeface="Cambria Math" panose="02040503050406030204" pitchFamily="18" charset="0"/>
                      </a:rPr>
                      <m:t>2 </m:t>
                    </m:r>
                    <m:r>
                      <a:rPr lang="de-DE" b="0" i="1" smtClean="0">
                        <a:latin typeface="Cambria Math" panose="02040503050406030204" pitchFamily="18" charset="0"/>
                      </a:rPr>
                      <m:t>𝑀</m:t>
                    </m:r>
                    <m:r>
                      <a:rPr lang="de-DE" b="0" i="1" smtClean="0">
                        <a:latin typeface="Cambria Math" panose="02040503050406030204" pitchFamily="18" charset="0"/>
                      </a:rPr>
                      <m:t>+2 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𝑂</m:t>
                    </m:r>
                    <m:r>
                      <a:rPr lang="de-DE" b="0" i="1" smtClean="0">
                        <a:latin typeface="Cambria Math" panose="02040503050406030204" pitchFamily="18" charset="0"/>
                        <a:ea typeface="Cambria Math" panose="02040503050406030204" pitchFamily="18" charset="0"/>
                      </a:rPr>
                      <m:t>→2 </m:t>
                    </m:r>
                    <m:r>
                      <a:rPr lang="de-DE" b="0" i="1" smtClean="0">
                        <a:latin typeface="Cambria Math" panose="02040503050406030204" pitchFamily="18" charset="0"/>
                        <a:ea typeface="Cambria Math" panose="02040503050406030204" pitchFamily="18" charset="0"/>
                      </a:rPr>
                      <m:t>𝑀𝑂𝐻</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𝐻</m:t>
                        </m:r>
                      </m:e>
                      <m:sub>
                        <m:r>
                          <a:rPr lang="de-DE" b="0" i="1" smtClean="0">
                            <a:latin typeface="Cambria Math" panose="02040503050406030204" pitchFamily="18" charset="0"/>
                            <a:ea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m:t>
                    </m:r>
                  </m:oMath>
                </a14:m>
                <a:endParaRPr lang="de-DE" dirty="0"/>
              </a:p>
              <a:p>
                <a:endParaRPr lang="de-DE" dirty="0"/>
              </a:p>
              <a:p>
                <a:pPr marL="0" indent="0">
                  <a:buNone/>
                </a:pPr>
                <a:r>
                  <a:rPr lang="de-DE" b="1" dirty="0"/>
                  <a:t>2. Hauptgruppe: Erdalkalimetalle </a:t>
                </a:r>
                <a:r>
                  <a:rPr lang="de-DE" dirty="0"/>
                  <a:t>(</a:t>
                </a:r>
                <a:r>
                  <a:rPr lang="de-DE" dirty="0">
                    <a:solidFill>
                      <a:schemeClr val="tx1">
                        <a:lumMod val="60000"/>
                        <a:lumOff val="40000"/>
                      </a:schemeClr>
                    </a:solidFill>
                  </a:rPr>
                  <a:t>Be, </a:t>
                </a:r>
                <a:r>
                  <a:rPr lang="de-DE" dirty="0"/>
                  <a:t>Mg, Ca, Sr, Ba</a:t>
                </a:r>
                <a:r>
                  <a:rPr lang="de-DE" dirty="0">
                    <a:solidFill>
                      <a:schemeClr val="tx1">
                        <a:lumMod val="60000"/>
                        <a:lumOff val="40000"/>
                      </a:schemeClr>
                    </a:solidFill>
                  </a:rPr>
                  <a:t>, Ra</a:t>
                </a:r>
                <a:r>
                  <a:rPr lang="de-DE" dirty="0"/>
                  <a:t>)</a:t>
                </a:r>
              </a:p>
              <a:p>
                <a:r>
                  <a:rPr lang="de-DE" dirty="0"/>
                  <a:t>Reaktive Metalle</a:t>
                </a:r>
              </a:p>
              <a:p>
                <a:r>
                  <a:rPr lang="de-DE" dirty="0"/>
                  <a:t>Schwer Wasserlöslich</a:t>
                </a:r>
              </a:p>
              <a:p>
                <a:endParaRPr lang="de-DE" dirty="0"/>
              </a:p>
              <a:p>
                <a:pPr marL="0" indent="0">
                  <a:buNone/>
                </a:pPr>
                <a:r>
                  <a:rPr lang="de-DE" b="1" dirty="0"/>
                  <a:t>7. Hauptgruppe: Halogene </a:t>
                </a:r>
                <a:r>
                  <a:rPr lang="de-DE" dirty="0"/>
                  <a:t>(F, Cl, Br, I</a:t>
                </a:r>
                <a:r>
                  <a:rPr lang="de-DE" dirty="0">
                    <a:solidFill>
                      <a:schemeClr val="tx1">
                        <a:lumMod val="60000"/>
                        <a:lumOff val="40000"/>
                      </a:schemeClr>
                    </a:solidFill>
                  </a:rPr>
                  <a:t>, At</a:t>
                </a:r>
                <a:r>
                  <a:rPr lang="de-DE" dirty="0"/>
                  <a:t>)</a:t>
                </a:r>
              </a:p>
              <a:p>
                <a:r>
                  <a:rPr lang="de-DE" dirty="0"/>
                  <a:t>Typische Nichtmetalle</a:t>
                </a:r>
              </a:p>
              <a:p>
                <a:r>
                  <a:rPr lang="de-DE" dirty="0"/>
                  <a:t>Reaktiv, Oxidierend</a:t>
                </a:r>
              </a:p>
              <a:p>
                <a:r>
                  <a:rPr lang="de-DE" dirty="0"/>
                  <a:t>Kommen nur als Moleküle vor (F</a:t>
                </a:r>
                <a:r>
                  <a:rPr lang="de-DE" baseline="-25000" dirty="0"/>
                  <a:t>2</a:t>
                </a:r>
                <a:r>
                  <a:rPr lang="de-DE" dirty="0"/>
                  <a:t>, Cl</a:t>
                </a:r>
                <a:r>
                  <a:rPr lang="de-DE" baseline="-25000" dirty="0"/>
                  <a:t>2</a:t>
                </a:r>
                <a:r>
                  <a:rPr lang="de-DE" dirty="0"/>
                  <a:t>, Br</a:t>
                </a:r>
                <a:r>
                  <a:rPr lang="de-DE" baseline="-25000" dirty="0"/>
                  <a:t>2</a:t>
                </a:r>
                <a:r>
                  <a:rPr lang="de-DE" dirty="0"/>
                  <a:t>, I</a:t>
                </a:r>
                <a:r>
                  <a:rPr lang="de-DE" baseline="-25000" dirty="0"/>
                  <a:t>2</a:t>
                </a:r>
                <a:r>
                  <a:rPr lang="de-DE" dirty="0"/>
                  <a:t>)</a:t>
                </a:r>
              </a:p>
              <a:p>
                <a:endParaRPr lang="de-DE" dirty="0"/>
              </a:p>
              <a:p>
                <a:pPr marL="0" indent="0">
                  <a:buNone/>
                </a:pPr>
                <a:r>
                  <a:rPr lang="de-DE" b="1" dirty="0"/>
                  <a:t>8. Hauptgruppe: Edelgase </a:t>
                </a:r>
                <a:r>
                  <a:rPr lang="de-DE" dirty="0"/>
                  <a:t>(He, Ne</a:t>
                </a:r>
                <a:r>
                  <a:rPr lang="de-DE" dirty="0">
                    <a:solidFill>
                      <a:schemeClr val="tx1">
                        <a:lumMod val="60000"/>
                        <a:lumOff val="40000"/>
                      </a:schemeClr>
                    </a:solidFill>
                  </a:rPr>
                  <a:t>, Ar, Kr, </a:t>
                </a:r>
                <a:r>
                  <a:rPr lang="de-DE" dirty="0" err="1">
                    <a:solidFill>
                      <a:schemeClr val="tx1">
                        <a:lumMod val="60000"/>
                        <a:lumOff val="40000"/>
                      </a:schemeClr>
                    </a:solidFill>
                  </a:rPr>
                  <a:t>Xe</a:t>
                </a:r>
                <a:r>
                  <a:rPr lang="de-DE" dirty="0">
                    <a:solidFill>
                      <a:schemeClr val="tx1">
                        <a:lumMod val="60000"/>
                        <a:lumOff val="40000"/>
                      </a:schemeClr>
                    </a:solidFill>
                  </a:rPr>
                  <a:t>, </a:t>
                </a:r>
                <a:r>
                  <a:rPr lang="de-DE" dirty="0" err="1">
                    <a:solidFill>
                      <a:schemeClr val="tx1">
                        <a:lumMod val="60000"/>
                        <a:lumOff val="40000"/>
                      </a:schemeClr>
                    </a:solidFill>
                  </a:rPr>
                  <a:t>Rn</a:t>
                </a:r>
                <a:r>
                  <a:rPr lang="de-DE" dirty="0"/>
                  <a:t>)</a:t>
                </a:r>
              </a:p>
              <a:p>
                <a:r>
                  <a:rPr lang="de-DE" dirty="0"/>
                  <a:t>Unreaktiv</a:t>
                </a:r>
              </a:p>
              <a:p>
                <a:r>
                  <a:rPr lang="de-DE" dirty="0"/>
                  <a:t>Valenzschale ist voll besetzt</a:t>
                </a:r>
              </a:p>
            </p:txBody>
          </p:sp>
        </mc:Choice>
        <mc:Fallback xmlns="">
          <p:sp>
            <p:nvSpPr>
              <p:cNvPr id="3" name="Inhaltsplatzhalter 2">
                <a:extLst>
                  <a:ext uri="{FF2B5EF4-FFF2-40B4-BE49-F238E27FC236}">
                    <a16:creationId xmlns:a16="http://schemas.microsoft.com/office/drawing/2014/main" id="{0C0645E0-7D8C-55B4-C6FF-D2208251661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9DE55A54-50FF-2DE4-9656-5C3C3E43F625}"/>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BB3AD640-F2E9-9982-B933-6B4C0843EBB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2B07A95D-F1DF-8D64-0996-53D5EA67F61E}"/>
              </a:ext>
            </a:extLst>
          </p:cNvPr>
          <p:cNvSpPr>
            <a:spLocks noGrp="1"/>
          </p:cNvSpPr>
          <p:nvPr>
            <p:ph type="sldNum" sz="quarter" idx="16"/>
          </p:nvPr>
        </p:nvSpPr>
        <p:spPr/>
        <p:txBody>
          <a:bodyPr/>
          <a:lstStyle/>
          <a:p>
            <a:fld id="{6FBDD224-CFE5-420E-A51B-C49F1872CE04}" type="slidenum">
              <a:rPr lang="de-DE" altLang="de-DE" smtClean="0"/>
              <a:pPr/>
              <a:t>18</a:t>
            </a:fld>
            <a:endParaRPr lang="de-DE" altLang="de-DE"/>
          </a:p>
        </p:txBody>
      </p:sp>
    </p:spTree>
    <p:extLst>
      <p:ext uri="{BB962C8B-B14F-4D97-AF65-F5344CB8AC3E}">
        <p14:creationId xmlns:p14="http://schemas.microsoft.com/office/powerpoint/2010/main" val="40345865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467B3-D738-8A48-9572-325413C96BCF}"/>
              </a:ext>
            </a:extLst>
          </p:cNvPr>
          <p:cNvSpPr>
            <a:spLocks noGrp="1"/>
          </p:cNvSpPr>
          <p:nvPr>
            <p:ph type="title"/>
          </p:nvPr>
        </p:nvSpPr>
        <p:spPr/>
        <p:txBody>
          <a:bodyPr/>
          <a:lstStyle/>
          <a:p>
            <a:r>
              <a:rPr lang="de-DE" dirty="0"/>
              <a:t>Aminosäuren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7AB19FC-7CFB-3E40-92C7-29FD12AE7AD6}"/>
                  </a:ext>
                </a:extLst>
              </p:cNvPr>
              <p:cNvSpPr>
                <a:spLocks noGrp="1"/>
              </p:cNvSpPr>
              <p:nvPr>
                <p:ph type="body" sz="quarter" idx="13"/>
              </p:nvPr>
            </p:nvSpPr>
            <p:spPr/>
            <p:txBody>
              <a:bodyPr/>
              <a:lstStyle/>
              <a:p>
                <a:r>
                  <a:rPr lang="de-DE" b="1" dirty="0"/>
                  <a:t>Aminosäuren</a:t>
                </a:r>
                <a:r>
                  <a:rPr lang="de-DE" dirty="0"/>
                  <a:t> sind wichtige Bausteine im Körper</a:t>
                </a:r>
              </a:p>
              <a:p>
                <a:r>
                  <a:rPr lang="de-DE" dirty="0"/>
                  <a:t>Sie werden enzymatisch zu </a:t>
                </a:r>
                <a:r>
                  <a:rPr lang="de-DE" b="1" dirty="0"/>
                  <a:t>Peptiden </a:t>
                </a:r>
                <a:r>
                  <a:rPr lang="de-DE" dirty="0"/>
                  <a:t>verbunden. Dabei entsteht aus der </a:t>
                </a:r>
                <a:r>
                  <a:rPr lang="de-DE" b="1" dirty="0"/>
                  <a:t>Säurefunktion</a:t>
                </a:r>
                <a:r>
                  <a:rPr lang="de-DE" dirty="0"/>
                  <a:t> und der </a:t>
                </a:r>
                <a:r>
                  <a:rPr lang="de-DE" b="1" dirty="0"/>
                  <a:t>Aminogruppe </a:t>
                </a:r>
                <a:r>
                  <a:rPr lang="de-DE" dirty="0"/>
                  <a:t>unter </a:t>
                </a:r>
                <a:r>
                  <a:rPr lang="de-DE" b="1" dirty="0"/>
                  <a:t>Kondensation</a:t>
                </a:r>
                <a:r>
                  <a:rPr lang="de-DE" dirty="0"/>
                  <a:t> eine </a:t>
                </a:r>
                <a:r>
                  <a:rPr lang="de-DE" b="1" dirty="0"/>
                  <a:t>Peptidbindung</a:t>
                </a:r>
                <a:r>
                  <a:rPr lang="de-DE" dirty="0"/>
                  <a:t>, die chemisch gesehen ein</a:t>
                </a:r>
                <a:r>
                  <a:rPr lang="de-DE" b="1" dirty="0"/>
                  <a:t> Amid</a:t>
                </a:r>
                <a:r>
                  <a:rPr lang="de-DE" dirty="0"/>
                  <a:t> ist.</a:t>
                </a:r>
              </a:p>
              <a:p>
                <a:r>
                  <a:rPr lang="de-DE" dirty="0"/>
                  <a:t>Die </a:t>
                </a:r>
                <a:r>
                  <a:rPr lang="de-DE" b="1" dirty="0"/>
                  <a:t>Anzahl</a:t>
                </a:r>
                <a:r>
                  <a:rPr lang="de-DE" dirty="0"/>
                  <a:t> der Aminosäuren in einem Peptid wird über griechische Vorsilben angezeigt: </a:t>
                </a:r>
                <a:r>
                  <a:rPr lang="de-DE" b="1" dirty="0" err="1"/>
                  <a:t>Di</a:t>
                </a:r>
                <a:r>
                  <a:rPr lang="de-DE" dirty="0" err="1"/>
                  <a:t>peptid</a:t>
                </a:r>
                <a:r>
                  <a:rPr lang="de-DE" dirty="0"/>
                  <a:t>, </a:t>
                </a:r>
                <a:r>
                  <a:rPr lang="de-DE" b="1" dirty="0" err="1"/>
                  <a:t>Tri</a:t>
                </a:r>
                <a:r>
                  <a:rPr lang="de-DE" dirty="0" err="1"/>
                  <a:t>peptid</a:t>
                </a:r>
                <a:r>
                  <a:rPr lang="de-DE" dirty="0"/>
                  <a:t>, …</a:t>
                </a:r>
              </a:p>
              <a:p>
                <a:r>
                  <a:rPr lang="de-DE" dirty="0"/>
                  <a:t>Aminosäuren liegen bei </a:t>
                </a:r>
                <a:r>
                  <a:rPr lang="de-DE" b="1" dirty="0"/>
                  <a:t>physiologischem pH </a:t>
                </a:r>
                <a:r>
                  <a:rPr lang="de-DE" dirty="0"/>
                  <a:t>(7) als </a:t>
                </a:r>
                <a:r>
                  <a:rPr lang="de-DE" b="1" dirty="0" err="1"/>
                  <a:t>Zwitterionen</a:t>
                </a:r>
                <a:r>
                  <a:rPr lang="de-DE" dirty="0"/>
                  <a:t> vor.</a:t>
                </a:r>
              </a:p>
              <a:p>
                <a:r>
                  <a:rPr lang="de-DE" dirty="0"/>
                  <a:t>Alle </a:t>
                </a:r>
                <a:r>
                  <a:rPr lang="de-DE" dirty="0" err="1"/>
                  <a:t>proteinogenen</a:t>
                </a:r>
                <a:r>
                  <a:rPr lang="de-DE" dirty="0"/>
                  <a:t> Aminosäuren sind </a:t>
                </a:r>
                <a:r>
                  <a:rPr lang="de-DE" b="1" dirty="0"/>
                  <a:t>L – konfiguriert </a:t>
                </a:r>
                <a:r>
                  <a:rPr lang="de-DE" dirty="0"/>
                  <a:t>(Ausnahme: Glycin – nicht </a:t>
                </a:r>
                <a:r>
                  <a:rPr lang="de-DE" dirty="0" err="1"/>
                  <a:t>Chiral</a:t>
                </a:r>
                <a:r>
                  <a:rPr lang="de-DE" dirty="0"/>
                  <a:t>); das entspricht einer </a:t>
                </a:r>
                <a:r>
                  <a:rPr lang="de-DE" b="1" dirty="0"/>
                  <a:t>S – Konfiguration</a:t>
                </a:r>
                <a:r>
                  <a:rPr lang="de-DE" dirty="0"/>
                  <a:t> (Ausnahme: </a:t>
                </a:r>
                <a:r>
                  <a:rPr lang="de-DE" dirty="0" err="1"/>
                  <a:t>Cystein</a:t>
                </a:r>
                <a:r>
                  <a:rPr lang="de-DE" dirty="0"/>
                  <a:t> – höhere Priorität von Schwefel).</a:t>
                </a:r>
              </a:p>
              <a:p>
                <a:r>
                  <a:rPr lang="de-DE" dirty="0"/>
                  <a:t>In </a:t>
                </a:r>
                <a:r>
                  <a:rPr lang="de-DE" b="1" dirty="0"/>
                  <a:t>Prokaryoten </a:t>
                </a:r>
                <a:r>
                  <a:rPr lang="de-DE" dirty="0"/>
                  <a:t>müssen diese Regeln nicht gelten (z. B. D – Alanin und D – Glutaminsäure in Zellwänden).</a:t>
                </a:r>
              </a:p>
              <a:p>
                <a:endParaRPr lang="de-DE" dirty="0"/>
              </a:p>
              <a:p>
                <a:r>
                  <a:rPr lang="de-DE" dirty="0"/>
                  <a:t>Besonderheiten: bei </a:t>
                </a:r>
                <a:r>
                  <a:rPr lang="de-DE" b="1" dirty="0"/>
                  <a:t>Lysin </a:t>
                </a:r>
                <a:r>
                  <a:rPr lang="de-DE" dirty="0"/>
                  <a:t>und </a:t>
                </a:r>
                <a:r>
                  <a:rPr lang="de-DE" b="1" dirty="0"/>
                  <a:t>Arginin</a:t>
                </a:r>
                <a:r>
                  <a:rPr lang="de-DE" dirty="0"/>
                  <a:t> (stärkste basische Funktion) sind die FG der Seitenketten </a:t>
                </a:r>
                <a:r>
                  <a:rPr lang="de-DE" b="1" dirty="0"/>
                  <a:t>basischer</a:t>
                </a:r>
                <a:r>
                  <a:rPr lang="de-DE" dirty="0"/>
                  <a:t> als die </a:t>
                </a:r>
                <a14:m>
                  <m:oMath xmlns:m="http://schemas.openxmlformats.org/officeDocument/2006/math">
                    <m:r>
                      <a:rPr lang="de-DE" b="0" i="1" smtClean="0">
                        <a:latin typeface="Cambria Math" panose="02040503050406030204" pitchFamily="18" charset="0"/>
                      </a:rPr>
                      <m:t>𝛼</m:t>
                    </m:r>
                  </m:oMath>
                </a14:m>
                <a:r>
                  <a:rPr lang="de-DE" dirty="0"/>
                  <a:t> – Aminogruppe.</a:t>
                </a:r>
              </a:p>
              <a:p>
                <a:endParaRPr lang="de-DE" dirty="0"/>
              </a:p>
              <a:p>
                <a:r>
                  <a:rPr lang="de-DE" dirty="0"/>
                  <a:t>Durch </a:t>
                </a:r>
                <a:r>
                  <a:rPr lang="de-DE" b="1" dirty="0" err="1"/>
                  <a:t>Decarboxylierung</a:t>
                </a:r>
                <a:r>
                  <a:rPr lang="de-DE" b="1" dirty="0"/>
                  <a:t> </a:t>
                </a:r>
                <a:r>
                  <a:rPr lang="de-DE" dirty="0"/>
                  <a:t>(z. B. enzymatisch, normalerweise in </a:t>
                </a:r>
                <a14:m>
                  <m:oMath xmlns:m="http://schemas.openxmlformats.org/officeDocument/2006/math">
                    <m:r>
                      <a:rPr lang="de-DE" b="0" i="1" smtClean="0">
                        <a:latin typeface="Cambria Math" panose="02040503050406030204" pitchFamily="18" charset="0"/>
                      </a:rPr>
                      <m:t>𝛼</m:t>
                    </m:r>
                  </m:oMath>
                </a14:m>
                <a:r>
                  <a:rPr lang="de-DE" dirty="0"/>
                  <a:t> – Position) kann eine Vielzahl </a:t>
                </a:r>
                <a:r>
                  <a:rPr lang="de-DE" b="1" dirty="0"/>
                  <a:t>biogener Amine </a:t>
                </a:r>
                <a:r>
                  <a:rPr lang="de-DE" dirty="0"/>
                  <a:t>(Stoffwechselprodukte mit Aminofunktion) erzeugt werden.</a:t>
                </a:r>
              </a:p>
              <a:p>
                <a:endParaRPr lang="de-DE" dirty="0"/>
              </a:p>
              <a:p>
                <a:r>
                  <a:rPr lang="de-DE" dirty="0"/>
                  <a:t>Aminosäuren können mit </a:t>
                </a:r>
                <a:r>
                  <a:rPr lang="de-DE" b="1" dirty="0"/>
                  <a:t>Ninhydrin </a:t>
                </a:r>
                <a:r>
                  <a:rPr lang="de-DE" dirty="0"/>
                  <a:t>nachgewiesen werden.</a:t>
                </a:r>
              </a:p>
            </p:txBody>
          </p:sp>
        </mc:Choice>
        <mc:Fallback xmlns="">
          <p:sp>
            <p:nvSpPr>
              <p:cNvPr id="3" name="Inhaltsplatzhalter 2">
                <a:extLst>
                  <a:ext uri="{FF2B5EF4-FFF2-40B4-BE49-F238E27FC236}">
                    <a16:creationId xmlns:a16="http://schemas.microsoft.com/office/drawing/2014/main" id="{17AB19FC-7CFB-3E40-92C7-29FD12AE7AD6}"/>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82F44754-04CF-9C5F-02EA-A100C3A4C57D}"/>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980FCDE-AD52-39A3-4BB0-C319DAEBF93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6D2307C0-FF0B-5C7D-3462-681197292EB4}"/>
              </a:ext>
            </a:extLst>
          </p:cNvPr>
          <p:cNvSpPr>
            <a:spLocks noGrp="1"/>
          </p:cNvSpPr>
          <p:nvPr>
            <p:ph type="sldNum" sz="quarter" idx="16"/>
          </p:nvPr>
        </p:nvSpPr>
        <p:spPr/>
        <p:txBody>
          <a:bodyPr/>
          <a:lstStyle/>
          <a:p>
            <a:fld id="{6FBDD224-CFE5-420E-A51B-C49F1872CE04}" type="slidenum">
              <a:rPr lang="de-DE" altLang="de-DE" smtClean="0"/>
              <a:pPr/>
              <a:t>189</a:t>
            </a:fld>
            <a:endParaRPr lang="de-DE" altLang="de-DE"/>
          </a:p>
        </p:txBody>
      </p:sp>
    </p:spTree>
    <p:extLst>
      <p:ext uri="{BB962C8B-B14F-4D97-AF65-F5344CB8AC3E}">
        <p14:creationId xmlns:p14="http://schemas.microsoft.com/office/powerpoint/2010/main" val="9328835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825DA-0142-6743-B94B-CB3544993266}"/>
              </a:ext>
            </a:extLst>
          </p:cNvPr>
          <p:cNvSpPr>
            <a:spLocks noGrp="1"/>
          </p:cNvSpPr>
          <p:nvPr>
            <p:ph type="title"/>
          </p:nvPr>
        </p:nvSpPr>
        <p:spPr/>
        <p:txBody>
          <a:bodyPr/>
          <a:lstStyle/>
          <a:p>
            <a:r>
              <a:rPr lang="de-DE" dirty="0"/>
              <a:t>Aminosäuren: Strukturen und Einteilung</a:t>
            </a:r>
            <a:br>
              <a:rPr lang="de-DE" dirty="0"/>
            </a:br>
            <a:endParaRPr lang="de-DE" dirty="0"/>
          </a:p>
        </p:txBody>
      </p:sp>
      <p:sp>
        <p:nvSpPr>
          <p:cNvPr id="9" name="Datumsplatzhalter 8">
            <a:extLst>
              <a:ext uri="{FF2B5EF4-FFF2-40B4-BE49-F238E27FC236}">
                <a16:creationId xmlns:a16="http://schemas.microsoft.com/office/drawing/2014/main" id="{19B4A488-E81D-C8A5-A040-D6241E624B30}"/>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6DFC52BC-217A-9577-06DB-CBCC326781D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F8B3DE4F-93AA-29CE-1290-2392CF1F85BE}"/>
              </a:ext>
            </a:extLst>
          </p:cNvPr>
          <p:cNvSpPr>
            <a:spLocks noGrp="1"/>
          </p:cNvSpPr>
          <p:nvPr>
            <p:ph type="sldNum" sz="quarter" idx="16"/>
          </p:nvPr>
        </p:nvSpPr>
        <p:spPr/>
        <p:txBody>
          <a:bodyPr/>
          <a:lstStyle/>
          <a:p>
            <a:fld id="{6FBDD224-CFE5-420E-A51B-C49F1872CE04}" type="slidenum">
              <a:rPr lang="de-DE" altLang="de-DE" smtClean="0"/>
              <a:pPr/>
              <a:t>190</a:t>
            </a:fld>
            <a:endParaRPr lang="de-DE" altLang="de-DE"/>
          </a:p>
        </p:txBody>
      </p:sp>
      <p:sp>
        <p:nvSpPr>
          <p:cNvPr id="13" name="Textfeld 12">
            <a:extLst>
              <a:ext uri="{FF2B5EF4-FFF2-40B4-BE49-F238E27FC236}">
                <a16:creationId xmlns:a16="http://schemas.microsoft.com/office/drawing/2014/main" id="{26E543DE-A8DD-9649-B31E-BFFB788429CA}"/>
              </a:ext>
            </a:extLst>
          </p:cNvPr>
          <p:cNvSpPr txBox="1"/>
          <p:nvPr/>
        </p:nvSpPr>
        <p:spPr>
          <a:xfrm>
            <a:off x="8889331" y="5628128"/>
            <a:ext cx="2534682" cy="610466"/>
          </a:xfrm>
          <a:prstGeom prst="rect">
            <a:avLst/>
          </a:prstGeom>
          <a:noFill/>
        </p:spPr>
        <p:txBody>
          <a:bodyPr wrap="square" rtlCol="0">
            <a:spAutoFit/>
          </a:bodyPr>
          <a:lstStyle/>
          <a:p>
            <a:r>
              <a:rPr lang="de-DE" sz="700" dirty="0" err="1">
                <a:solidFill>
                  <a:schemeClr val="bg1">
                    <a:lumMod val="50000"/>
                  </a:schemeClr>
                </a:solidFill>
                <a:latin typeface="Avenir Next LT Pro" panose="020B0504020202020204" pitchFamily="34" charset="77"/>
              </a:rPr>
              <a:t>By</a:t>
            </a:r>
            <a:r>
              <a:rPr lang="de-DE" sz="700" dirty="0">
                <a:solidFill>
                  <a:schemeClr val="bg1">
                    <a:lumMod val="50000"/>
                  </a:schemeClr>
                </a:solidFill>
                <a:latin typeface="Avenir Next LT Pro" panose="020B0504020202020204" pitchFamily="34" charset="77"/>
              </a:rPr>
              <a:t> original: </a:t>
            </a:r>
            <a:r>
              <a:rPr lang="de-DE" sz="700" dirty="0" err="1">
                <a:solidFill>
                  <a:schemeClr val="bg1">
                    <a:lumMod val="50000"/>
                  </a:schemeClr>
                </a:solidFill>
                <a:latin typeface="Avenir Next LT Pro" panose="020B0504020202020204" pitchFamily="34" charset="77"/>
              </a:rPr>
              <a:t>Sponk</a:t>
            </a:r>
            <a:r>
              <a:rPr lang="de-DE" sz="700" dirty="0">
                <a:solidFill>
                  <a:schemeClr val="bg1">
                    <a:lumMod val="50000"/>
                  </a:schemeClr>
                </a:solidFill>
                <a:latin typeface="Avenir Next LT Pro" panose="020B0504020202020204" pitchFamily="34" charset="77"/>
              </a:rPr>
              <a:t>, </a:t>
            </a:r>
            <a:r>
              <a:rPr lang="de-DE" sz="700" dirty="0" err="1">
                <a:solidFill>
                  <a:schemeClr val="bg1">
                    <a:lumMod val="50000"/>
                  </a:schemeClr>
                </a:solidFill>
                <a:latin typeface="Avenir Next LT Pro" panose="020B0504020202020204" pitchFamily="34" charset="77"/>
              </a:rPr>
              <a:t>modified</a:t>
            </a:r>
            <a:r>
              <a:rPr lang="de-DE" sz="700" dirty="0">
                <a:solidFill>
                  <a:schemeClr val="bg1">
                    <a:lumMod val="50000"/>
                  </a:schemeClr>
                </a:solidFill>
                <a:latin typeface="Avenir Next LT Pro" panose="020B0504020202020204" pitchFamily="34" charset="77"/>
              </a:rPr>
              <a:t>: </a:t>
            </a:r>
            <a:r>
              <a:rPr lang="de-DE" sz="700" dirty="0" err="1">
                <a:solidFill>
                  <a:schemeClr val="bg1">
                    <a:lumMod val="50000"/>
                  </a:schemeClr>
                </a:solidFill>
                <a:latin typeface="Avenir Next LT Pro" panose="020B0504020202020204" pitchFamily="34" charset="77"/>
              </a:rPr>
              <a:t>isk</a:t>
            </a:r>
            <a:r>
              <a:rPr lang="de-DE" sz="700" dirty="0">
                <a:solidFill>
                  <a:schemeClr val="bg1">
                    <a:lumMod val="50000"/>
                  </a:schemeClr>
                </a:solidFill>
                <a:latin typeface="Avenir Next LT Pro" panose="020B0504020202020204" pitchFamily="34" charset="77"/>
              </a:rPr>
              <a:t> </a:t>
            </a:r>
          </a:p>
          <a:p>
            <a:r>
              <a:rPr lang="de-DE" sz="700" dirty="0">
                <a:solidFill>
                  <a:schemeClr val="bg1">
                    <a:lumMod val="50000"/>
                  </a:schemeClr>
                </a:solidFill>
                <a:latin typeface="Avenir Next LT Pro" panose="020B0504020202020204" pitchFamily="34" charset="77"/>
              </a:rPr>
              <a:t>original </a:t>
            </a:r>
            <a:r>
              <a:rPr lang="de-DE" sz="700" dirty="0" err="1">
                <a:solidFill>
                  <a:schemeClr val="bg1">
                    <a:lumMod val="50000"/>
                  </a:schemeClr>
                </a:solidFill>
                <a:latin typeface="Avenir Next LT Pro" panose="020B0504020202020204" pitchFamily="34" charset="77"/>
              </a:rPr>
              <a:t>source</a:t>
            </a:r>
            <a:r>
              <a:rPr lang="de-DE" sz="700" dirty="0">
                <a:solidFill>
                  <a:schemeClr val="bg1">
                    <a:lumMod val="50000"/>
                  </a:schemeClr>
                </a:solidFill>
                <a:latin typeface="Avenir Next LT Pro" panose="020B0504020202020204" pitchFamily="34" charset="77"/>
              </a:rPr>
              <a:t>: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wiki</a:t>
            </a:r>
            <a:r>
              <a:rPr lang="de-DE" sz="700" dirty="0">
                <a:solidFill>
                  <a:schemeClr val="bg1">
                    <a:lumMod val="50000"/>
                  </a:schemeClr>
                </a:solidFill>
                <a:latin typeface="Avenir Next LT Pro" panose="020B0504020202020204" pitchFamily="34" charset="77"/>
              </a:rPr>
              <a:t>/</a:t>
            </a:r>
            <a:br>
              <a:rPr lang="de-DE" sz="700" dirty="0">
                <a:solidFill>
                  <a:schemeClr val="bg1">
                    <a:lumMod val="50000"/>
                  </a:schemeClr>
                </a:solidFill>
                <a:latin typeface="Avenir Next LT Pro" panose="020B0504020202020204" pitchFamily="34" charset="77"/>
              </a:rPr>
            </a:br>
            <a:r>
              <a:rPr lang="de-DE" sz="700" dirty="0" err="1">
                <a:solidFill>
                  <a:schemeClr val="bg1">
                    <a:lumMod val="50000"/>
                  </a:schemeClr>
                </a:solidFill>
                <a:latin typeface="Avenir Next LT Pro" panose="020B0504020202020204" pitchFamily="34" charset="77"/>
              </a:rPr>
              <a:t>File:Overview_proteinogenic_amino_acids-DE.svg</a:t>
            </a:r>
            <a:r>
              <a:rPr lang="de-DE" sz="700" dirty="0">
                <a:solidFill>
                  <a:schemeClr val="bg1">
                    <a:lumMod val="50000"/>
                  </a:schemeClr>
                </a:solidFill>
                <a:latin typeface="Avenir Next LT Pro" panose="020B0504020202020204" pitchFamily="34" charset="77"/>
              </a:rPr>
              <a:t>, </a:t>
            </a:r>
            <a:br>
              <a:rPr lang="de-DE" sz="700" dirty="0">
                <a:solidFill>
                  <a:schemeClr val="bg1">
                    <a:lumMod val="50000"/>
                  </a:schemeClr>
                </a:solidFill>
                <a:latin typeface="Avenir Next LT Pro" panose="020B0504020202020204" pitchFamily="34" charset="77"/>
              </a:rPr>
            </a:br>
            <a:r>
              <a:rPr lang="de-DE" sz="700" dirty="0">
                <a:solidFill>
                  <a:schemeClr val="bg1">
                    <a:lumMod val="50000"/>
                  </a:schemeClr>
                </a:solidFill>
                <a:latin typeface="Avenir Next LT Pro" panose="020B0504020202020204" pitchFamily="34" charset="77"/>
              </a:rPr>
              <a:t>CC0,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br>
              <a:rPr lang="de-DE" sz="700" dirty="0">
                <a:solidFill>
                  <a:schemeClr val="bg1">
                    <a:lumMod val="50000"/>
                  </a:schemeClr>
                </a:solidFill>
                <a:latin typeface="Avenir Next LT Pro" panose="020B0504020202020204" pitchFamily="34" charset="77"/>
              </a:rPr>
            </a:b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=81525486</a:t>
            </a:r>
          </a:p>
        </p:txBody>
      </p:sp>
      <p:pic>
        <p:nvPicPr>
          <p:cNvPr id="4" name="Inhaltsplatzhalter 6">
            <a:extLst>
              <a:ext uri="{FF2B5EF4-FFF2-40B4-BE49-F238E27FC236}">
                <a16:creationId xmlns:a16="http://schemas.microsoft.com/office/drawing/2014/main" id="{14A151C3-D190-C94F-0A23-C899D594077D}"/>
              </a:ext>
            </a:extLst>
          </p:cNvPr>
          <p:cNvPicPr>
            <a:picLocks noGrp="1" noChangeAspect="1"/>
          </p:cNvPicPr>
          <p:nvPr>
            <p:ph idx="4294967295"/>
          </p:nvPr>
        </p:nvPicPr>
        <p:blipFill>
          <a:blip r:embed="rId2">
            <a:extLst>
              <a:ext uri="{96DAC541-7B7A-43D3-8B79-37D633B846F1}">
                <asvg:svgBlip xmlns:asvg="http://schemas.microsoft.com/office/drawing/2016/SVG/main" r:embed="rId3"/>
              </a:ext>
            </a:extLst>
          </a:blip>
          <a:stretch>
            <a:fillRect/>
          </a:stretch>
        </p:blipFill>
        <p:spPr>
          <a:xfrm>
            <a:off x="1439333" y="619406"/>
            <a:ext cx="7592571" cy="5819456"/>
          </a:xfrm>
        </p:spPr>
      </p:pic>
    </p:spTree>
    <p:extLst>
      <p:ext uri="{BB962C8B-B14F-4D97-AF65-F5344CB8AC3E}">
        <p14:creationId xmlns:p14="http://schemas.microsoft.com/office/powerpoint/2010/main" val="194665712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C2A00-22DE-9247-AFBC-9053EB2B3F64}"/>
              </a:ext>
            </a:extLst>
          </p:cNvPr>
          <p:cNvSpPr>
            <a:spLocks noGrp="1"/>
          </p:cNvSpPr>
          <p:nvPr>
            <p:ph type="title"/>
          </p:nvPr>
        </p:nvSpPr>
        <p:spPr/>
        <p:txBody>
          <a:bodyPr/>
          <a:lstStyle/>
          <a:p>
            <a:r>
              <a:rPr lang="de-DE" dirty="0" err="1"/>
              <a:t>Isoelektrischer</a:t>
            </a:r>
            <a:r>
              <a:rPr lang="de-DE" dirty="0"/>
              <a:t> Punkt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42479D6-A506-8148-AD4E-9C7B66DAD6BA}"/>
                  </a:ext>
                </a:extLst>
              </p:cNvPr>
              <p:cNvSpPr>
                <a:spLocks noGrp="1"/>
              </p:cNvSpPr>
              <p:nvPr>
                <p:ph type="body" sz="quarter" idx="13"/>
              </p:nvPr>
            </p:nvSpPr>
            <p:spPr/>
            <p:txBody>
              <a:bodyPr/>
              <a:lstStyle/>
              <a:p>
                <a:r>
                  <a:rPr lang="de-DE" dirty="0"/>
                  <a:t>Der </a:t>
                </a:r>
                <a:r>
                  <a:rPr lang="de-DE" dirty="0" err="1"/>
                  <a:t>isoelektrische</a:t>
                </a:r>
                <a:r>
                  <a:rPr lang="de-DE" dirty="0"/>
                  <a:t> Punkt (IEP / IP) ist bei </a:t>
                </a:r>
                <a:r>
                  <a:rPr lang="de-DE" b="1" dirty="0"/>
                  <a:t>amphoteren </a:t>
                </a:r>
                <a:r>
                  <a:rPr lang="de-DE" dirty="0"/>
                  <a:t>Molekülen derjenige </a:t>
                </a:r>
                <a:r>
                  <a:rPr lang="de-DE" b="1" dirty="0"/>
                  <a:t>pH</a:t>
                </a:r>
                <a:r>
                  <a:rPr lang="de-DE" dirty="0"/>
                  <a:t>, bei dem im Schnitt </a:t>
                </a:r>
                <a:r>
                  <a:rPr lang="de-DE" b="1" dirty="0"/>
                  <a:t>über alle Moleküle</a:t>
                </a:r>
                <a:r>
                  <a:rPr lang="de-DE" dirty="0"/>
                  <a:t> positive und negative Ladungen genau ausgeglichen sind.</a:t>
                </a:r>
              </a:p>
              <a:p>
                <a:r>
                  <a:rPr lang="de-DE" dirty="0"/>
                  <a:t>Am IEP wandern die Moleküle nicht im </a:t>
                </a:r>
                <a:r>
                  <a:rPr lang="de-DE" b="1" dirty="0"/>
                  <a:t>elektrischen Feld</a:t>
                </a:r>
                <a:r>
                  <a:rPr lang="de-DE" dirty="0"/>
                  <a:t>.</a:t>
                </a:r>
              </a:p>
              <a:p>
                <a:r>
                  <a:rPr lang="de-DE" dirty="0"/>
                  <a:t>Am IEP sind die Moleküle am schlechtesten </a:t>
                </a:r>
                <a:r>
                  <a:rPr lang="de-DE" b="1" dirty="0"/>
                  <a:t>wasserlöslich </a:t>
                </a:r>
                <a:r>
                  <a:rPr lang="de-DE" dirty="0"/>
                  <a:t>(Hydrathüllen destabilisiert).</a:t>
                </a:r>
              </a:p>
              <a:p>
                <a:endParaRPr lang="de-DE" dirty="0"/>
              </a:p>
              <a:p>
                <a:r>
                  <a:rPr lang="de-DE" dirty="0"/>
                  <a:t>Der IEP berechnet sich aus den pK</a:t>
                </a:r>
                <a:r>
                  <a:rPr lang="de-DE" baseline="-25000" dirty="0"/>
                  <a:t>S </a:t>
                </a:r>
                <a:r>
                  <a:rPr lang="de-DE" dirty="0"/>
                  <a:t>– Werten eines Moleküls über das arithmetische Mittel:</a:t>
                </a:r>
              </a:p>
              <a:p>
                <a:endParaRPr lang="de-DE" dirty="0"/>
              </a:p>
              <a:p>
                <a:pPr marL="0" indent="0" algn="ctr">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𝐼𝐸𝑃</m:t>
                      </m:r>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𝑝</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𝑆</m:t>
                              </m:r>
                              <m:r>
                                <a:rPr lang="de-DE" b="0" i="1" smtClean="0">
                                  <a:latin typeface="Cambria Math" panose="02040503050406030204" pitchFamily="18" charset="0"/>
                                </a:rPr>
                                <m:t>1</m:t>
                              </m:r>
                            </m:sub>
                          </m:sSub>
                          <m:r>
                            <a:rPr lang="de-DE" b="0" i="1" smtClean="0">
                              <a:latin typeface="Cambria Math" panose="02040503050406030204" pitchFamily="18" charset="0"/>
                            </a:rPr>
                            <m:t>+</m:t>
                          </m:r>
                          <m:r>
                            <a:rPr lang="de-DE" b="0" i="1" smtClean="0">
                              <a:latin typeface="Cambria Math" panose="02040503050406030204" pitchFamily="18" charset="0"/>
                            </a:rPr>
                            <m:t>𝑝</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𝑆</m:t>
                              </m:r>
                              <m:r>
                                <a:rPr lang="de-DE" b="0" i="1" smtClean="0">
                                  <a:latin typeface="Cambria Math" panose="02040503050406030204" pitchFamily="18" charset="0"/>
                                </a:rPr>
                                <m:t>2</m:t>
                              </m:r>
                            </m:sub>
                          </m:sSub>
                        </m:num>
                        <m:den>
                          <m:r>
                            <a:rPr lang="de-DE" b="0" i="1" smtClean="0">
                              <a:latin typeface="Cambria Math" panose="02040503050406030204" pitchFamily="18" charset="0"/>
                            </a:rPr>
                            <m:t>2</m:t>
                          </m:r>
                        </m:den>
                      </m:f>
                    </m:oMath>
                  </m:oMathPara>
                </a14:m>
                <a:endParaRPr lang="de-DE" dirty="0"/>
              </a:p>
              <a:p>
                <a:endParaRPr lang="de-DE" dirty="0"/>
              </a:p>
              <a:p>
                <a:r>
                  <a:rPr lang="de-DE" dirty="0"/>
                  <a:t>Für Aminosäuren mit </a:t>
                </a:r>
                <a:r>
                  <a:rPr lang="de-DE" b="1" dirty="0"/>
                  <a:t>zusätzlicher </a:t>
                </a:r>
                <a:r>
                  <a:rPr lang="de-DE" dirty="0"/>
                  <a:t>saurer oder basischer Funktion werden immer die beiden sauren oder die beiden basischen Funktionen gemittelt. Dazu kann man immer die beiden </a:t>
                </a:r>
                <a:r>
                  <a:rPr lang="de-DE" b="1" dirty="0"/>
                  <a:t>näher beieinanderliegenden</a:t>
                </a:r>
                <a:r>
                  <a:rPr lang="de-DE" dirty="0"/>
                  <a:t> pK</a:t>
                </a:r>
                <a:r>
                  <a:rPr lang="de-DE" baseline="-25000" dirty="0"/>
                  <a:t>S</a:t>
                </a:r>
                <a:r>
                  <a:rPr lang="de-DE" dirty="0"/>
                  <a:t> – Werte verwenden.</a:t>
                </a:r>
              </a:p>
            </p:txBody>
          </p:sp>
        </mc:Choice>
        <mc:Fallback xmlns="">
          <p:sp>
            <p:nvSpPr>
              <p:cNvPr id="3" name="Inhaltsplatzhalter 2">
                <a:extLst>
                  <a:ext uri="{FF2B5EF4-FFF2-40B4-BE49-F238E27FC236}">
                    <a16:creationId xmlns:a16="http://schemas.microsoft.com/office/drawing/2014/main" id="{E42479D6-A506-8148-AD4E-9C7B66DAD6B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87B13E97-57D4-8AD8-5896-E1A3D674B070}"/>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7751CF7-805F-4763-F644-E4BE690B733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533AD11D-228D-1E98-0E78-99084896B864}"/>
              </a:ext>
            </a:extLst>
          </p:cNvPr>
          <p:cNvSpPr>
            <a:spLocks noGrp="1"/>
          </p:cNvSpPr>
          <p:nvPr>
            <p:ph type="sldNum" sz="quarter" idx="16"/>
          </p:nvPr>
        </p:nvSpPr>
        <p:spPr/>
        <p:txBody>
          <a:bodyPr/>
          <a:lstStyle/>
          <a:p>
            <a:fld id="{6FBDD224-CFE5-420E-A51B-C49F1872CE04}" type="slidenum">
              <a:rPr lang="de-DE" altLang="de-DE" smtClean="0"/>
              <a:pPr/>
              <a:t>191</a:t>
            </a:fld>
            <a:endParaRPr lang="de-DE" altLang="de-DE"/>
          </a:p>
        </p:txBody>
      </p:sp>
    </p:spTree>
    <p:extLst>
      <p:ext uri="{BB962C8B-B14F-4D97-AF65-F5344CB8AC3E}">
        <p14:creationId xmlns:p14="http://schemas.microsoft.com/office/powerpoint/2010/main" val="4963937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517C0-5980-2942-A8BC-44E5B562BF52}"/>
              </a:ext>
            </a:extLst>
          </p:cNvPr>
          <p:cNvSpPr>
            <a:spLocks noGrp="1"/>
          </p:cNvSpPr>
          <p:nvPr>
            <p:ph type="title"/>
          </p:nvPr>
        </p:nvSpPr>
        <p:spPr/>
        <p:txBody>
          <a:bodyPr/>
          <a:lstStyle/>
          <a:p>
            <a:r>
              <a:rPr lang="de-DE" dirty="0"/>
              <a:t>Aminosäuren: Titrationskurven</a:t>
            </a:r>
          </a:p>
        </p:txBody>
      </p:sp>
      <p:sp>
        <p:nvSpPr>
          <p:cNvPr id="12" name="Datumsplatzhalter 11">
            <a:extLst>
              <a:ext uri="{FF2B5EF4-FFF2-40B4-BE49-F238E27FC236}">
                <a16:creationId xmlns:a16="http://schemas.microsoft.com/office/drawing/2014/main" id="{19EAA76A-4FC7-5CF0-E78E-1E677E8DB84F}"/>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D2C363E1-7EC1-CE7A-E057-CD2393C42C8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93568A79-D3F5-5BBC-E622-882128AFE9F0}"/>
              </a:ext>
            </a:extLst>
          </p:cNvPr>
          <p:cNvSpPr>
            <a:spLocks noGrp="1"/>
          </p:cNvSpPr>
          <p:nvPr>
            <p:ph type="sldNum" sz="quarter" idx="16"/>
          </p:nvPr>
        </p:nvSpPr>
        <p:spPr/>
        <p:txBody>
          <a:bodyPr/>
          <a:lstStyle/>
          <a:p>
            <a:fld id="{6FBDD224-CFE5-420E-A51B-C49F1872CE04}" type="slidenum">
              <a:rPr lang="de-DE" altLang="de-DE" smtClean="0"/>
              <a:pPr/>
              <a:t>192</a:t>
            </a:fld>
            <a:endParaRPr lang="de-DE" altLang="de-DE"/>
          </a:p>
        </p:txBody>
      </p:sp>
      <p:pic>
        <p:nvPicPr>
          <p:cNvPr id="8" name="Inhaltsplatzhalter 7">
            <a:extLst>
              <a:ext uri="{FF2B5EF4-FFF2-40B4-BE49-F238E27FC236}">
                <a16:creationId xmlns:a16="http://schemas.microsoft.com/office/drawing/2014/main" id="{00CA2CBA-21F8-9743-AD65-EF7BC1F1C5D3}"/>
              </a:ext>
            </a:extLst>
          </p:cNvPr>
          <p:cNvPicPr>
            <a:picLocks noGrp="1" noChangeAspect="1"/>
          </p:cNvPicPr>
          <p:nvPr>
            <p:ph idx="4294967295"/>
          </p:nvPr>
        </p:nvPicPr>
        <p:blipFill>
          <a:blip r:embed="rId2"/>
          <a:stretch>
            <a:fillRect/>
          </a:stretch>
        </p:blipFill>
        <p:spPr>
          <a:xfrm>
            <a:off x="446679" y="894609"/>
            <a:ext cx="6188637" cy="5013580"/>
          </a:xfrm>
        </p:spPr>
      </p:pic>
      <p:sp>
        <p:nvSpPr>
          <p:cNvPr id="6" name="Textfeld 5">
            <a:extLst>
              <a:ext uri="{FF2B5EF4-FFF2-40B4-BE49-F238E27FC236}">
                <a16:creationId xmlns:a16="http://schemas.microsoft.com/office/drawing/2014/main" id="{A3B3AEC3-5856-D245-BCD6-1A55FBD1441A}"/>
              </a:ext>
            </a:extLst>
          </p:cNvPr>
          <p:cNvSpPr txBox="1"/>
          <p:nvPr/>
        </p:nvSpPr>
        <p:spPr>
          <a:xfrm>
            <a:off x="1919536" y="5733257"/>
            <a:ext cx="3528392" cy="307777"/>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Von L. Van Warren - </a:t>
            </a:r>
            <a:r>
              <a:rPr lang="de-DE" sz="700" dirty="0" err="1">
                <a:solidFill>
                  <a:schemeClr val="bg1">
                    <a:lumMod val="50000"/>
                  </a:schemeClr>
                </a:solidFill>
                <a:latin typeface="Avenir Next LT Pro" panose="020B0504020202020204" pitchFamily="34" charset="77"/>
              </a:rPr>
              <a:t>Arginin.de</a:t>
            </a:r>
            <a:r>
              <a:rPr lang="de-DE" sz="700" dirty="0">
                <a:solidFill>
                  <a:schemeClr val="bg1">
                    <a:lumMod val="50000"/>
                  </a:schemeClr>
                </a:solidFill>
                <a:latin typeface="Avenir Next LT Pro" panose="020B0504020202020204" pitchFamily="34" charset="77"/>
              </a:rPr>
              <a:t>, CC BY-SA 3.0,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=33936998</a:t>
            </a:r>
          </a:p>
        </p:txBody>
      </p:sp>
      <p:pic>
        <p:nvPicPr>
          <p:cNvPr id="9" name="Grafik 8">
            <a:extLst>
              <a:ext uri="{FF2B5EF4-FFF2-40B4-BE49-F238E27FC236}">
                <a16:creationId xmlns:a16="http://schemas.microsoft.com/office/drawing/2014/main" id="{44D84E29-2147-7448-8A2F-A9A98236C7C8}"/>
              </a:ext>
            </a:extLst>
          </p:cNvPr>
          <p:cNvPicPr>
            <a:picLocks noChangeAspect="1"/>
          </p:cNvPicPr>
          <p:nvPr/>
        </p:nvPicPr>
        <p:blipFill>
          <a:blip r:embed="rId3"/>
          <a:stretch>
            <a:fillRect/>
          </a:stretch>
        </p:blipFill>
        <p:spPr>
          <a:xfrm>
            <a:off x="6960097" y="607659"/>
            <a:ext cx="3727998" cy="5214845"/>
          </a:xfrm>
          <a:prstGeom prst="rect">
            <a:avLst/>
          </a:prstGeom>
        </p:spPr>
      </p:pic>
      <p:sp>
        <p:nvSpPr>
          <p:cNvPr id="10" name="Textfeld 9">
            <a:extLst>
              <a:ext uri="{FF2B5EF4-FFF2-40B4-BE49-F238E27FC236}">
                <a16:creationId xmlns:a16="http://schemas.microsoft.com/office/drawing/2014/main" id="{1D07AAF2-761E-6C4F-863E-C6A6FEF07A2B}"/>
              </a:ext>
            </a:extLst>
          </p:cNvPr>
          <p:cNvSpPr txBox="1"/>
          <p:nvPr/>
        </p:nvSpPr>
        <p:spPr>
          <a:xfrm>
            <a:off x="6960096" y="5805265"/>
            <a:ext cx="3168352" cy="307777"/>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https://de.wikipedia.org/wiki/Aminosäuren</a:t>
            </a:r>
          </a:p>
          <a:p>
            <a:r>
              <a:rPr lang="de-DE" sz="700" dirty="0">
                <a:solidFill>
                  <a:schemeClr val="accent6"/>
                </a:solidFill>
                <a:latin typeface="Avenir Next LT Pro" panose="020B0504020202020204" pitchFamily="34" charset="77"/>
              </a:rPr>
              <a:t>NUR ZUR VERANSCHAULICHUNG, WERTE NICHT AUSWENDIGLERNEN</a:t>
            </a:r>
          </a:p>
        </p:txBody>
      </p:sp>
    </p:spTree>
    <p:extLst>
      <p:ext uri="{BB962C8B-B14F-4D97-AF65-F5344CB8AC3E}">
        <p14:creationId xmlns:p14="http://schemas.microsoft.com/office/powerpoint/2010/main" val="196606940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14E59-023C-DE44-829F-EA062B2B03EF}"/>
              </a:ext>
            </a:extLst>
          </p:cNvPr>
          <p:cNvSpPr>
            <a:spLocks noGrp="1"/>
          </p:cNvSpPr>
          <p:nvPr>
            <p:ph type="title"/>
          </p:nvPr>
        </p:nvSpPr>
        <p:spPr/>
        <p:txBody>
          <a:bodyPr/>
          <a:lstStyle/>
          <a:p>
            <a:r>
              <a:rPr lang="de-DE" dirty="0"/>
              <a:t>Zucker</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A32EBCAF-9FFD-EB48-8FF6-73C1BF6AF1B2}"/>
                  </a:ext>
                </a:extLst>
              </p:cNvPr>
              <p:cNvSpPr>
                <a:spLocks noGrp="1"/>
              </p:cNvSpPr>
              <p:nvPr>
                <p:ph type="body" sz="quarter" idx="13"/>
              </p:nvPr>
            </p:nvSpPr>
            <p:spPr/>
            <p:txBody>
              <a:bodyPr/>
              <a:lstStyle/>
              <a:p>
                <a:r>
                  <a:rPr lang="de-DE" b="1" dirty="0"/>
                  <a:t>Zucker </a:t>
                </a:r>
                <a:r>
                  <a:rPr lang="de-DE" dirty="0"/>
                  <a:t>(Bausteine von </a:t>
                </a:r>
                <a:r>
                  <a:rPr lang="de-DE" dirty="0" err="1"/>
                  <a:t>Glycosiden</a:t>
                </a:r>
                <a:r>
                  <a:rPr lang="de-DE" dirty="0"/>
                  <a:t>) sind chirale (oder </a:t>
                </a:r>
                <a:r>
                  <a:rPr lang="de-DE" dirty="0" err="1"/>
                  <a:t>meso</a:t>
                </a:r>
                <a:r>
                  <a:rPr lang="de-DE" dirty="0"/>
                  <a:t> –Verbindungen), aliphatische </a:t>
                </a:r>
                <a:r>
                  <a:rPr lang="de-DE" b="1" dirty="0"/>
                  <a:t>Polyole</a:t>
                </a:r>
                <a:r>
                  <a:rPr lang="de-DE" dirty="0"/>
                  <a:t> mit </a:t>
                </a:r>
                <a:r>
                  <a:rPr lang="de-DE" b="1" dirty="0"/>
                  <a:t>Aldehyd – </a:t>
                </a:r>
                <a:r>
                  <a:rPr lang="de-DE" dirty="0"/>
                  <a:t>(</a:t>
                </a:r>
                <a:r>
                  <a:rPr lang="de-DE" b="1" dirty="0"/>
                  <a:t>Aldosen</a:t>
                </a:r>
                <a:r>
                  <a:rPr lang="de-DE" dirty="0"/>
                  <a:t>)</a:t>
                </a:r>
                <a:r>
                  <a:rPr lang="de-DE" b="1" dirty="0"/>
                  <a:t> </a:t>
                </a:r>
                <a:r>
                  <a:rPr lang="de-DE" dirty="0"/>
                  <a:t>oder </a:t>
                </a:r>
                <a:r>
                  <a:rPr lang="de-DE" b="1" dirty="0" err="1"/>
                  <a:t>Ketofunktion</a:t>
                </a:r>
                <a:r>
                  <a:rPr lang="de-DE" b="1" dirty="0"/>
                  <a:t> </a:t>
                </a:r>
                <a:r>
                  <a:rPr lang="de-DE" dirty="0"/>
                  <a:t>(</a:t>
                </a:r>
                <a:r>
                  <a:rPr lang="de-DE" b="1" dirty="0"/>
                  <a:t>Ketose</a:t>
                </a:r>
                <a:r>
                  <a:rPr lang="de-DE" dirty="0"/>
                  <a:t>). Sie haben meist einen süßlichen Geschmack. </a:t>
                </a:r>
              </a:p>
              <a:p>
                <a:r>
                  <a:rPr lang="de-DE" b="1" dirty="0"/>
                  <a:t>Aldosen</a:t>
                </a:r>
                <a:r>
                  <a:rPr lang="de-DE" dirty="0"/>
                  <a:t> wirken wegen ihrer Aldehyd – Gruppe </a:t>
                </a:r>
                <a:r>
                  <a:rPr lang="de-DE" b="1" dirty="0"/>
                  <a:t>reduzierend</a:t>
                </a:r>
                <a:r>
                  <a:rPr lang="de-DE" dirty="0"/>
                  <a:t>.</a:t>
                </a:r>
              </a:p>
              <a:p>
                <a:r>
                  <a:rPr lang="de-DE" dirty="0"/>
                  <a:t>Da in einem Zucker sowohl </a:t>
                </a:r>
                <a:r>
                  <a:rPr lang="de-DE" b="1" dirty="0"/>
                  <a:t>Nucleophil</a:t>
                </a:r>
                <a:r>
                  <a:rPr lang="de-DE" dirty="0"/>
                  <a:t> (Alkohol) und </a:t>
                </a:r>
                <a:r>
                  <a:rPr lang="de-DE" b="1" dirty="0"/>
                  <a:t>Elektrophil </a:t>
                </a:r>
                <a:r>
                  <a:rPr lang="de-DE" dirty="0"/>
                  <a:t>(Carbonyl – C) vorhanden sind, ist eine </a:t>
                </a:r>
                <a:r>
                  <a:rPr lang="de-DE" b="1" dirty="0"/>
                  <a:t>reversible, intramolekulare</a:t>
                </a:r>
                <a:r>
                  <a:rPr lang="de-DE" dirty="0"/>
                  <a:t> Reaktion möglich. Zucker können daher </a:t>
                </a:r>
                <a:r>
                  <a:rPr lang="de-DE" b="1" dirty="0"/>
                  <a:t>offenkettig </a:t>
                </a:r>
                <a:r>
                  <a:rPr lang="de-DE" dirty="0"/>
                  <a:t>als auch </a:t>
                </a:r>
                <a:r>
                  <a:rPr lang="de-DE" b="1" dirty="0"/>
                  <a:t>cyclisch </a:t>
                </a:r>
                <a:r>
                  <a:rPr lang="de-DE" dirty="0"/>
                  <a:t>vorkommen.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Werden </a:t>
                </a:r>
                <a:r>
                  <a:rPr lang="de-DE" b="1" dirty="0"/>
                  <a:t>Fünfringe </a:t>
                </a:r>
                <a:r>
                  <a:rPr lang="de-DE" dirty="0"/>
                  <a:t>gebildet, nennt man den Zucker eine </a:t>
                </a:r>
                <a:r>
                  <a:rPr lang="de-DE" b="1" dirty="0" err="1"/>
                  <a:t>Furanose</a:t>
                </a:r>
                <a:r>
                  <a:rPr lang="de-DE" dirty="0"/>
                  <a:t>, Sechsringe werden </a:t>
                </a:r>
                <a:r>
                  <a:rPr lang="de-DE" b="1" dirty="0" err="1"/>
                  <a:t>Pyranosen</a:t>
                </a:r>
                <a:r>
                  <a:rPr lang="de-DE" b="1" dirty="0"/>
                  <a:t> </a:t>
                </a:r>
                <a:r>
                  <a:rPr lang="de-DE" dirty="0"/>
                  <a:t>genannt.</a:t>
                </a:r>
                <a:endParaRPr lang="de-DE" b="1" dirty="0"/>
              </a:p>
              <a:p>
                <a:r>
                  <a:rPr lang="de-DE" dirty="0"/>
                  <a:t>Beim </a:t>
                </a:r>
                <a:r>
                  <a:rPr lang="de-DE" b="1" dirty="0"/>
                  <a:t>Ringschluss </a:t>
                </a:r>
                <a:r>
                  <a:rPr lang="de-DE" dirty="0"/>
                  <a:t>entsteht am ehemaligen </a:t>
                </a:r>
                <a:r>
                  <a:rPr lang="de-DE" dirty="0" err="1"/>
                  <a:t>Carbonyl</a:t>
                </a:r>
                <a:r>
                  <a:rPr lang="de-DE" dirty="0"/>
                  <a:t> – C eine OH – Gruppe sowie ein neues</a:t>
                </a:r>
                <a:r>
                  <a:rPr lang="de-DE" b="1" dirty="0"/>
                  <a:t> Stereozentrum</a:t>
                </a:r>
                <a:r>
                  <a:rPr lang="de-DE" dirty="0"/>
                  <a:t>. Dieses wird als </a:t>
                </a:r>
                <a:r>
                  <a:rPr lang="de-DE" b="1" dirty="0" err="1"/>
                  <a:t>anomeres</a:t>
                </a:r>
                <a:r>
                  <a:rPr lang="de-DE" b="1" dirty="0"/>
                  <a:t> Zentrum </a:t>
                </a:r>
                <a:r>
                  <a:rPr lang="de-DE" dirty="0"/>
                  <a:t>bezeichnet.</a:t>
                </a:r>
              </a:p>
              <a:p>
                <a:r>
                  <a:rPr lang="de-DE" dirty="0"/>
                  <a:t>Solange die </a:t>
                </a:r>
                <a:r>
                  <a:rPr lang="de-DE" b="1" dirty="0" err="1"/>
                  <a:t>Halbacetalstruktur</a:t>
                </a:r>
                <a:r>
                  <a:rPr lang="de-DE" b="1" dirty="0"/>
                  <a:t> </a:t>
                </a:r>
                <a:r>
                  <a:rPr lang="de-DE" dirty="0"/>
                  <a:t>vorhanden ist und das anomere Zentrum einen </a:t>
                </a:r>
                <a:r>
                  <a:rPr lang="de-DE" b="1" dirty="0"/>
                  <a:t>Wasserstoff </a:t>
                </a:r>
                <a:r>
                  <a:rPr lang="de-DE" dirty="0"/>
                  <a:t>als Substituenten trägt, kann über das </a:t>
                </a:r>
                <a:r>
                  <a:rPr lang="de-DE" b="1" dirty="0"/>
                  <a:t>GGW </a:t>
                </a:r>
                <a:r>
                  <a:rPr lang="de-DE" dirty="0"/>
                  <a:t>das lineare </a:t>
                </a:r>
                <a:r>
                  <a:rPr lang="de-DE" b="1" dirty="0"/>
                  <a:t>Aldehyd</a:t>
                </a:r>
                <a:r>
                  <a:rPr lang="de-DE" dirty="0"/>
                  <a:t> wieder zurückgebildet werden. </a:t>
                </a:r>
              </a:p>
              <a:p>
                <a:r>
                  <a:rPr lang="de-DE" dirty="0"/>
                  <a:t>Je nach dem, ob der Alkohol „von oben“ oder „von unten“ angreift, ergibt sich eine andere </a:t>
                </a:r>
                <a:r>
                  <a:rPr lang="de-DE" b="1" dirty="0"/>
                  <a:t>Konfiguration </a:t>
                </a:r>
                <a:r>
                  <a:rPr lang="de-DE" dirty="0"/>
                  <a:t>(R / S). Meist ist eine Konfiguration bevorzugt (</a:t>
                </a:r>
                <a14:m>
                  <m:oMath xmlns:m="http://schemas.openxmlformats.org/officeDocument/2006/math">
                    <m:r>
                      <a:rPr lang="de-DE" b="0" i="1" smtClean="0">
                        <a:latin typeface="Cambria Math" panose="02040503050406030204" pitchFamily="18" charset="0"/>
                      </a:rPr>
                      <m:t>→</m:t>
                    </m:r>
                  </m:oMath>
                </a14:m>
                <a:r>
                  <a:rPr lang="de-DE" dirty="0"/>
                  <a:t> Stabilität der Sesselkonformation), grundsätzlich ist jedoch beides möglich und es stellt sich ein GGW zwischen R und S ein. </a:t>
                </a:r>
              </a:p>
            </p:txBody>
          </p:sp>
        </mc:Choice>
        <mc:Fallback xmlns="">
          <p:sp>
            <p:nvSpPr>
              <p:cNvPr id="3" name="Inhaltsplatzhalter 2">
                <a:extLst>
                  <a:ext uri="{FF2B5EF4-FFF2-40B4-BE49-F238E27FC236}">
                    <a16:creationId xmlns:a16="http://schemas.microsoft.com/office/drawing/2014/main" id="{A32EBCAF-9FFD-EB48-8FF6-73C1BF6AF1B2}"/>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1120"/>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3FF55501-1D85-E613-E287-982FD86917B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65BCBF1-CFF3-5E45-4158-8AFAB4E7C60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82498B18-2855-DC13-2445-66034249CE2E}"/>
              </a:ext>
            </a:extLst>
          </p:cNvPr>
          <p:cNvSpPr>
            <a:spLocks noGrp="1"/>
          </p:cNvSpPr>
          <p:nvPr>
            <p:ph type="sldNum" sz="quarter" idx="16"/>
          </p:nvPr>
        </p:nvSpPr>
        <p:spPr/>
        <p:txBody>
          <a:bodyPr/>
          <a:lstStyle/>
          <a:p>
            <a:fld id="{6FBDD224-CFE5-420E-A51B-C49F1872CE04}" type="slidenum">
              <a:rPr lang="de-DE" altLang="de-DE" smtClean="0"/>
              <a:pPr/>
              <a:t>193</a:t>
            </a:fld>
            <a:endParaRPr lang="de-DE" altLang="de-DE"/>
          </a:p>
        </p:txBody>
      </p:sp>
      <p:pic>
        <p:nvPicPr>
          <p:cNvPr id="9" name="Grafik 8" descr="Ein Bild, das Text, computer, Systemsteuerung, Nachthimmel enthält.&#10;&#10;Automatisch generierte Beschreibung">
            <a:extLst>
              <a:ext uri="{FF2B5EF4-FFF2-40B4-BE49-F238E27FC236}">
                <a16:creationId xmlns:a16="http://schemas.microsoft.com/office/drawing/2014/main" id="{A297C4C2-2511-6047-8121-70BB3D484A5A}"/>
              </a:ext>
            </a:extLst>
          </p:cNvPr>
          <p:cNvPicPr>
            <a:picLocks noChangeAspect="1"/>
          </p:cNvPicPr>
          <p:nvPr/>
        </p:nvPicPr>
        <p:blipFill>
          <a:blip r:embed="rId3"/>
          <a:stretch>
            <a:fillRect/>
          </a:stretch>
        </p:blipFill>
        <p:spPr>
          <a:xfrm>
            <a:off x="3775183" y="2177633"/>
            <a:ext cx="4337021" cy="2179193"/>
          </a:xfrm>
          <a:prstGeom prst="rect">
            <a:avLst/>
          </a:prstGeom>
        </p:spPr>
      </p:pic>
    </p:spTree>
    <p:extLst>
      <p:ext uri="{BB962C8B-B14F-4D97-AF65-F5344CB8AC3E}">
        <p14:creationId xmlns:p14="http://schemas.microsoft.com/office/powerpoint/2010/main" val="29160771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191E6-C351-07F8-3967-03D5F4494ED7}"/>
              </a:ext>
            </a:extLst>
          </p:cNvPr>
          <p:cNvSpPr>
            <a:spLocks noGrp="1"/>
          </p:cNvSpPr>
          <p:nvPr>
            <p:ph type="title"/>
          </p:nvPr>
        </p:nvSpPr>
        <p:spPr/>
        <p:txBody>
          <a:bodyPr/>
          <a:lstStyle/>
          <a:p>
            <a:r>
              <a:rPr lang="de-DE" dirty="0"/>
              <a:t>Anomere und </a:t>
            </a:r>
            <a:r>
              <a:rPr lang="de-DE" dirty="0" err="1"/>
              <a:t>Mutarotation</a:t>
            </a:r>
            <a:endParaRPr lang="de-DE" dirty="0"/>
          </a:p>
        </p:txBody>
      </p:sp>
      <mc:AlternateContent xmlns:mc="http://schemas.openxmlformats.org/markup-compatibility/2006" xmlns:a14="http://schemas.microsoft.com/office/drawing/2010/main">
        <mc:Choice Requires="a14">
          <p:sp>
            <p:nvSpPr>
              <p:cNvPr id="10" name="Textplatzhalter 9">
                <a:extLst>
                  <a:ext uri="{FF2B5EF4-FFF2-40B4-BE49-F238E27FC236}">
                    <a16:creationId xmlns:a16="http://schemas.microsoft.com/office/drawing/2014/main" id="{9BCB3918-EA33-DB75-3222-B617F64176E0}"/>
                  </a:ext>
                </a:extLst>
              </p:cNvPr>
              <p:cNvSpPr>
                <a:spLocks noGrp="1"/>
              </p:cNvSpPr>
              <p:nvPr>
                <p:ph type="body" sz="quarter" idx="13"/>
              </p:nvPr>
            </p:nvSpPr>
            <p:spPr/>
            <p:txBody>
              <a:bodyPr/>
              <a:lstStyle/>
              <a:p>
                <a:r>
                  <a:rPr lang="de-DE" dirty="0"/>
                  <a:t>Bei jedem </a:t>
                </a:r>
                <a:r>
                  <a:rPr lang="de-DE" b="1" dirty="0"/>
                  <a:t>Ringschluss</a:t>
                </a:r>
                <a:r>
                  <a:rPr lang="de-DE" dirty="0"/>
                  <a:t> eines Zuckers wird der Kohlenstoff, an dem die </a:t>
                </a:r>
                <a:r>
                  <a:rPr lang="de-DE" dirty="0" err="1"/>
                  <a:t>Carbonylfunktion</a:t>
                </a:r>
                <a:r>
                  <a:rPr lang="de-DE" dirty="0"/>
                  <a:t> saß, zu einem potentiellen </a:t>
                </a:r>
                <a:r>
                  <a:rPr lang="de-DE" b="1" dirty="0"/>
                  <a:t>Stereozentrum</a:t>
                </a:r>
                <a:r>
                  <a:rPr lang="de-DE" dirty="0"/>
                  <a:t>.</a:t>
                </a:r>
              </a:p>
              <a:p>
                <a:r>
                  <a:rPr lang="de-DE" dirty="0"/>
                  <a:t>Je nach Seite, von der das Carbonyl – C angegriffen wird, ist das entstehende </a:t>
                </a:r>
                <a:r>
                  <a:rPr lang="de-DE" dirty="0" err="1"/>
                  <a:t>Sterozentrum</a:t>
                </a:r>
                <a:r>
                  <a:rPr lang="de-DE" dirty="0"/>
                  <a:t> R – oder S – konfiguriert. Die beiden hier möglichen Diastereomere bezeichnet man </a:t>
                </a:r>
                <a:r>
                  <a:rPr lang="de-DE" b="1" dirty="0"/>
                  <a:t>Anomere</a:t>
                </a:r>
                <a:r>
                  <a:rPr lang="de-DE" dirty="0"/>
                  <a:t>.</a:t>
                </a:r>
              </a:p>
              <a:p>
                <a:r>
                  <a:rPr lang="de-DE" dirty="0"/>
                  <a:t>Wird ein Anomer in eine </a:t>
                </a:r>
                <a:r>
                  <a:rPr lang="de-DE" b="1" dirty="0"/>
                  <a:t>wässrige Lösung</a:t>
                </a:r>
                <a:r>
                  <a:rPr lang="de-DE" dirty="0"/>
                  <a:t> gegeben, stellt sich ein </a:t>
                </a:r>
                <a:r>
                  <a:rPr lang="de-DE" b="1" dirty="0"/>
                  <a:t>GGW</a:t>
                </a:r>
                <a:r>
                  <a:rPr lang="de-DE" dirty="0"/>
                  <a:t> zwischen den Anomeren ein, da der Ringschluss reversibel ist.</a:t>
                </a:r>
              </a:p>
              <a:p>
                <a:endParaRPr lang="de-DE" dirty="0"/>
              </a:p>
              <a:p>
                <a:r>
                  <a:rPr lang="de-DE" dirty="0"/>
                  <a:t>Hat das </a:t>
                </a:r>
                <a:r>
                  <a:rPr lang="de-DE" b="1" dirty="0"/>
                  <a:t>anomere Zentrum </a:t>
                </a:r>
                <a:r>
                  <a:rPr lang="de-DE" dirty="0"/>
                  <a:t>die </a:t>
                </a:r>
                <a:r>
                  <a:rPr lang="de-DE" b="1" dirty="0"/>
                  <a:t>selbe Konfiguration</a:t>
                </a:r>
                <a:r>
                  <a:rPr lang="de-DE" dirty="0"/>
                  <a:t> wie das </a:t>
                </a:r>
                <a:r>
                  <a:rPr lang="de-DE" b="1" dirty="0"/>
                  <a:t>am weitesten entfernte Chiralitätszentrum</a:t>
                </a:r>
                <a:r>
                  <a:rPr lang="de-DE" dirty="0"/>
                  <a:t>, spricht man vom </a:t>
                </a:r>
                <a14:m>
                  <m:oMath xmlns:m="http://schemas.openxmlformats.org/officeDocument/2006/math">
                    <m:r>
                      <a:rPr lang="de-DE" b="1" i="1" smtClean="0">
                        <a:latin typeface="Cambria Math" panose="02040503050406030204" pitchFamily="18" charset="0"/>
                      </a:rPr>
                      <m:t>𝜷</m:t>
                    </m:r>
                  </m:oMath>
                </a14:m>
                <a:r>
                  <a:rPr lang="de-DE" b="1" dirty="0"/>
                  <a:t> – Anomer</a:t>
                </a:r>
                <a:r>
                  <a:rPr lang="de-DE" dirty="0"/>
                  <a:t>. Ist die Konfiguration </a:t>
                </a:r>
                <a:r>
                  <a:rPr lang="de-DE" b="1" dirty="0"/>
                  <a:t>unterschiedlich</a:t>
                </a:r>
                <a:r>
                  <a:rPr lang="de-DE" dirty="0"/>
                  <a:t>, handelt es sich um das </a:t>
                </a:r>
                <a14:m>
                  <m:oMath xmlns:m="http://schemas.openxmlformats.org/officeDocument/2006/math">
                    <m:r>
                      <a:rPr lang="de-DE" b="1" i="1" smtClean="0">
                        <a:latin typeface="Cambria Math" panose="02040503050406030204" pitchFamily="18" charset="0"/>
                      </a:rPr>
                      <m:t>𝜶</m:t>
                    </m:r>
                  </m:oMath>
                </a14:m>
                <a:r>
                  <a:rPr lang="de-DE" b="1" dirty="0"/>
                  <a:t> – Anomer</a:t>
                </a:r>
                <a:r>
                  <a:rPr lang="de-DE" dirty="0"/>
                  <a:t>.</a:t>
                </a:r>
              </a:p>
              <a:p>
                <a:endParaRPr lang="de-DE" dirty="0"/>
              </a:p>
              <a:p>
                <a:endParaRPr lang="de-DE" dirty="0"/>
              </a:p>
              <a:p>
                <a:endParaRPr lang="de-DE" dirty="0"/>
              </a:p>
              <a:p>
                <a:endParaRPr lang="de-DE" dirty="0"/>
              </a:p>
              <a:p>
                <a:endParaRPr lang="de-DE" dirty="0"/>
              </a:p>
              <a:p>
                <a:endParaRPr lang="de-DE" dirty="0"/>
              </a:p>
              <a:p>
                <a:r>
                  <a:rPr lang="de-DE" b="1" dirty="0"/>
                  <a:t>Faustregel </a:t>
                </a:r>
                <a:r>
                  <a:rPr lang="de-DE" dirty="0"/>
                  <a:t>für </a:t>
                </a:r>
                <a:r>
                  <a:rPr lang="de-DE" b="1" dirty="0"/>
                  <a:t>physiologische </a:t>
                </a:r>
                <a:r>
                  <a:rPr lang="de-DE" dirty="0"/>
                  <a:t>Zucker: Zeigen der Rest und die anomere OH – Gruppe in die </a:t>
                </a:r>
                <a:r>
                  <a:rPr lang="de-DE" b="1" dirty="0"/>
                  <a:t>gleiche Richtung</a:t>
                </a:r>
                <a:r>
                  <a:rPr lang="de-DE" dirty="0"/>
                  <a:t>, handelt es sich um das </a:t>
                </a:r>
                <a14:m>
                  <m:oMath xmlns:m="http://schemas.openxmlformats.org/officeDocument/2006/math">
                    <m:r>
                      <a:rPr lang="de-DE" b="1" i="1" smtClean="0">
                        <a:latin typeface="Cambria Math" panose="02040503050406030204" pitchFamily="18" charset="0"/>
                      </a:rPr>
                      <m:t>𝜷</m:t>
                    </m:r>
                  </m:oMath>
                </a14:m>
                <a:r>
                  <a:rPr lang="de-DE" b="1" dirty="0"/>
                  <a:t> – Anomer</a:t>
                </a:r>
              </a:p>
              <a:p>
                <a:endParaRPr lang="de-DE" b="1" dirty="0"/>
              </a:p>
              <a:p>
                <a:r>
                  <a:rPr lang="de-DE" dirty="0"/>
                  <a:t>Da das reine Anomer linear polarisiertes Licht um einen anderen Betrag dreht als das </a:t>
                </a:r>
                <a:r>
                  <a:rPr lang="de-DE" dirty="0" err="1"/>
                  <a:t>Anomerengemisch</a:t>
                </a:r>
                <a:r>
                  <a:rPr lang="de-DE" dirty="0"/>
                  <a:t>, ändert sich der Drehwinkel, wenn ein reines Anomer in Lösung gegeben wird </a:t>
                </a:r>
                <a:r>
                  <a:rPr lang="de-DE" sz="1100" dirty="0">
                    <a:solidFill>
                      <a:schemeClr val="accent6"/>
                    </a:solidFill>
                  </a:rPr>
                  <a:t>(siehe auch Polarimetrie)</a:t>
                </a:r>
                <a:r>
                  <a:rPr lang="de-DE" dirty="0"/>
                  <a:t>. Man nennt dieses Phänomen </a:t>
                </a:r>
                <a:r>
                  <a:rPr lang="de-DE" b="1" dirty="0" err="1"/>
                  <a:t>Mutarotation</a:t>
                </a:r>
                <a:r>
                  <a:rPr lang="de-DE" dirty="0"/>
                  <a:t>. Sie läuft Säure – oder Basenkatalysiert ab.</a:t>
                </a:r>
              </a:p>
              <a:p>
                <a:endParaRPr lang="de-DE" dirty="0"/>
              </a:p>
            </p:txBody>
          </p:sp>
        </mc:Choice>
        <mc:Fallback xmlns="">
          <p:sp>
            <p:nvSpPr>
              <p:cNvPr id="10" name="Textplatzhalter 9">
                <a:extLst>
                  <a:ext uri="{FF2B5EF4-FFF2-40B4-BE49-F238E27FC236}">
                    <a16:creationId xmlns:a16="http://schemas.microsoft.com/office/drawing/2014/main" id="{9BCB3918-EA33-DB75-3222-B617F64176E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1232"/>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E9D6F147-2B6E-44AF-B7A0-DDF3AE0E6AF9}"/>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3FB854E9-1181-25D5-4CC6-B5569B866DA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1B911519-DD3F-25B8-308E-EFA35AAFABCD}"/>
              </a:ext>
            </a:extLst>
          </p:cNvPr>
          <p:cNvSpPr>
            <a:spLocks noGrp="1"/>
          </p:cNvSpPr>
          <p:nvPr>
            <p:ph type="sldNum" sz="quarter" idx="16"/>
          </p:nvPr>
        </p:nvSpPr>
        <p:spPr/>
        <p:txBody>
          <a:bodyPr/>
          <a:lstStyle/>
          <a:p>
            <a:fld id="{6FBDD224-CFE5-420E-A51B-C49F1872CE04}" type="slidenum">
              <a:rPr lang="de-DE" altLang="de-DE" smtClean="0"/>
              <a:pPr/>
              <a:t>194</a:t>
            </a:fld>
            <a:endParaRPr lang="de-DE" altLang="de-DE"/>
          </a:p>
        </p:txBody>
      </p:sp>
      <p:pic>
        <p:nvPicPr>
          <p:cNvPr id="3" name="Inhaltsplatzhalter 6">
            <a:extLst>
              <a:ext uri="{FF2B5EF4-FFF2-40B4-BE49-F238E27FC236}">
                <a16:creationId xmlns:a16="http://schemas.microsoft.com/office/drawing/2014/main" id="{383C4C6B-A647-5A56-69EC-8710E423CB37}"/>
              </a:ext>
            </a:extLst>
          </p:cNvPr>
          <p:cNvPicPr>
            <a:picLocks noChangeAspect="1"/>
          </p:cNvPicPr>
          <p:nvPr/>
        </p:nvPicPr>
        <p:blipFill rotWithShape="1">
          <a:blip r:embed="rId3"/>
          <a:srcRect l="-1493" t="68457" r="53922"/>
          <a:stretch/>
        </p:blipFill>
        <p:spPr>
          <a:xfrm>
            <a:off x="4136572" y="2650417"/>
            <a:ext cx="3846286" cy="1463895"/>
          </a:xfrm>
          <a:prstGeom prst="rect">
            <a:avLst/>
          </a:prstGeom>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01DD08-ED54-1451-4B87-5DCCCDF3FC24}"/>
                  </a:ext>
                </a:extLst>
              </p:cNvPr>
              <p:cNvSpPr txBox="1"/>
              <p:nvPr/>
            </p:nvSpPr>
            <p:spPr>
              <a:xfrm>
                <a:off x="3185886" y="3267048"/>
                <a:ext cx="137160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de-DE" sz="1600" b="0" i="1" smtClean="0">
                          <a:solidFill>
                            <a:schemeClr val="accent6"/>
                          </a:solidFill>
                          <a:latin typeface="Cambria Math" panose="02040503050406030204" pitchFamily="18" charset="0"/>
                        </a:rPr>
                        <m:t>β</m:t>
                      </m:r>
                    </m:oMath>
                  </m:oMathPara>
                </a14:m>
                <a:endParaRPr lang="de-DE" sz="1600" b="0" dirty="0">
                  <a:solidFill>
                    <a:schemeClr val="accent6"/>
                  </a:solidFill>
                </a:endParaRPr>
              </a:p>
            </p:txBody>
          </p:sp>
        </mc:Choice>
        <mc:Fallback xmlns="">
          <p:sp>
            <p:nvSpPr>
              <p:cNvPr id="4" name="Textfeld 3">
                <a:extLst>
                  <a:ext uri="{FF2B5EF4-FFF2-40B4-BE49-F238E27FC236}">
                    <a16:creationId xmlns:a16="http://schemas.microsoft.com/office/drawing/2014/main" id="{A001DD08-ED54-1451-4B87-5DCCCDF3FC24}"/>
                  </a:ext>
                </a:extLst>
              </p:cNvPr>
              <p:cNvSpPr txBox="1">
                <a:spLocks noRot="1" noChangeAspect="1" noMove="1" noResize="1" noEditPoints="1" noAdjustHandles="1" noChangeArrowheads="1" noChangeShapeType="1" noTextEdit="1"/>
              </p:cNvSpPr>
              <p:nvPr/>
            </p:nvSpPr>
            <p:spPr>
              <a:xfrm>
                <a:off x="3185886" y="3267048"/>
                <a:ext cx="1371600" cy="338554"/>
              </a:xfrm>
              <a:prstGeom prst="rect">
                <a:avLst/>
              </a:prstGeom>
              <a:blipFill>
                <a:blip r:embed="rId4"/>
                <a:stretch>
                  <a:fillRect b="-1481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0379A646-F5FF-DBCB-7067-19593C5E7057}"/>
                  </a:ext>
                </a:extLst>
              </p:cNvPr>
              <p:cNvSpPr txBox="1"/>
              <p:nvPr/>
            </p:nvSpPr>
            <p:spPr>
              <a:xfrm>
                <a:off x="7565345" y="3267048"/>
                <a:ext cx="137160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de-DE" sz="1600" b="0" i="1" smtClean="0">
                          <a:solidFill>
                            <a:schemeClr val="accent6"/>
                          </a:solidFill>
                          <a:latin typeface="Cambria Math" panose="02040503050406030204" pitchFamily="18" charset="0"/>
                        </a:rPr>
                        <m:t>α</m:t>
                      </m:r>
                    </m:oMath>
                  </m:oMathPara>
                </a14:m>
                <a:endParaRPr lang="de-DE" sz="1600" b="0" dirty="0">
                  <a:solidFill>
                    <a:schemeClr val="accent6"/>
                  </a:solidFill>
                </a:endParaRPr>
              </a:p>
            </p:txBody>
          </p:sp>
        </mc:Choice>
        <mc:Fallback xmlns="">
          <p:sp>
            <p:nvSpPr>
              <p:cNvPr id="6" name="Textfeld 5">
                <a:extLst>
                  <a:ext uri="{FF2B5EF4-FFF2-40B4-BE49-F238E27FC236}">
                    <a16:creationId xmlns:a16="http://schemas.microsoft.com/office/drawing/2014/main" id="{0379A646-F5FF-DBCB-7067-19593C5E7057}"/>
                  </a:ext>
                </a:extLst>
              </p:cNvPr>
              <p:cNvSpPr txBox="1">
                <a:spLocks noRot="1" noChangeAspect="1" noMove="1" noResize="1" noEditPoints="1" noAdjustHandles="1" noChangeArrowheads="1" noChangeShapeType="1" noTextEdit="1"/>
              </p:cNvSpPr>
              <p:nvPr/>
            </p:nvSpPr>
            <p:spPr>
              <a:xfrm>
                <a:off x="7565345" y="3267048"/>
                <a:ext cx="1371600" cy="338554"/>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4418781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9DDE5-D498-684F-A8E7-781CDCACF7C5}"/>
              </a:ext>
            </a:extLst>
          </p:cNvPr>
          <p:cNvSpPr>
            <a:spLocks noGrp="1"/>
          </p:cNvSpPr>
          <p:nvPr>
            <p:ph type="title"/>
          </p:nvPr>
        </p:nvSpPr>
        <p:spPr/>
        <p:txBody>
          <a:bodyPr/>
          <a:lstStyle/>
          <a:p>
            <a:r>
              <a:rPr lang="de-DE" dirty="0"/>
              <a:t>Erstellung der Fischer – Projektion für </a:t>
            </a:r>
            <a:r>
              <a:rPr lang="de-DE" dirty="0" err="1"/>
              <a:t>Furanosen</a:t>
            </a:r>
            <a:endParaRPr lang="de-DE" dirty="0"/>
          </a:p>
        </p:txBody>
      </p:sp>
      <p:sp>
        <p:nvSpPr>
          <p:cNvPr id="11" name="Datumsplatzhalter 10">
            <a:extLst>
              <a:ext uri="{FF2B5EF4-FFF2-40B4-BE49-F238E27FC236}">
                <a16:creationId xmlns:a16="http://schemas.microsoft.com/office/drawing/2014/main" id="{18ADD399-C37E-D1D2-84A9-19B847F300E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C0162943-C64E-79BB-5F22-3398E775924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DAA36215-2C6B-3943-75D9-6E4C08147259}"/>
              </a:ext>
            </a:extLst>
          </p:cNvPr>
          <p:cNvSpPr>
            <a:spLocks noGrp="1"/>
          </p:cNvSpPr>
          <p:nvPr>
            <p:ph type="sldNum" sz="quarter" idx="16"/>
          </p:nvPr>
        </p:nvSpPr>
        <p:spPr/>
        <p:txBody>
          <a:bodyPr/>
          <a:lstStyle/>
          <a:p>
            <a:fld id="{6FBDD224-CFE5-420E-A51B-C49F1872CE04}" type="slidenum">
              <a:rPr lang="de-DE" altLang="de-DE" smtClean="0"/>
              <a:pPr/>
              <a:t>195</a:t>
            </a:fld>
            <a:endParaRPr lang="de-DE" altLang="de-DE"/>
          </a:p>
        </p:txBody>
      </p:sp>
      <p:pic>
        <p:nvPicPr>
          <p:cNvPr id="7" name="Inhaltsplatzhalter 6">
            <a:extLst>
              <a:ext uri="{FF2B5EF4-FFF2-40B4-BE49-F238E27FC236}">
                <a16:creationId xmlns:a16="http://schemas.microsoft.com/office/drawing/2014/main" id="{882DB06B-9B38-A249-B1D7-D1C890B0D748}"/>
              </a:ext>
            </a:extLst>
          </p:cNvPr>
          <p:cNvPicPr>
            <a:picLocks noGrp="1" noChangeAspect="1"/>
          </p:cNvPicPr>
          <p:nvPr>
            <p:ph idx="4294967295"/>
          </p:nvPr>
        </p:nvPicPr>
        <p:blipFill>
          <a:blip r:embed="rId2"/>
          <a:stretch>
            <a:fillRect/>
          </a:stretch>
        </p:blipFill>
        <p:spPr>
          <a:xfrm>
            <a:off x="1839459" y="919632"/>
            <a:ext cx="8175934" cy="4913237"/>
          </a:xfrm>
        </p:spPr>
      </p:pic>
      <p:pic>
        <p:nvPicPr>
          <p:cNvPr id="9" name="Grafik 8">
            <a:extLst>
              <a:ext uri="{FF2B5EF4-FFF2-40B4-BE49-F238E27FC236}">
                <a16:creationId xmlns:a16="http://schemas.microsoft.com/office/drawing/2014/main" id="{94F85136-4FAB-8648-8217-6AA7709965CA}"/>
              </a:ext>
            </a:extLst>
          </p:cNvPr>
          <p:cNvPicPr>
            <a:picLocks noChangeAspect="1"/>
          </p:cNvPicPr>
          <p:nvPr/>
        </p:nvPicPr>
        <p:blipFill>
          <a:blip r:embed="rId3"/>
          <a:stretch>
            <a:fillRect/>
          </a:stretch>
        </p:blipFill>
        <p:spPr>
          <a:xfrm>
            <a:off x="2263811" y="5236020"/>
            <a:ext cx="243458" cy="153288"/>
          </a:xfrm>
          <a:prstGeom prst="rect">
            <a:avLst/>
          </a:prstGeom>
        </p:spPr>
      </p:pic>
      <p:pic>
        <p:nvPicPr>
          <p:cNvPr id="10" name="Grafik 9">
            <a:extLst>
              <a:ext uri="{FF2B5EF4-FFF2-40B4-BE49-F238E27FC236}">
                <a16:creationId xmlns:a16="http://schemas.microsoft.com/office/drawing/2014/main" id="{DE396038-2FA7-E544-AF57-871195A5ED9C}"/>
              </a:ext>
            </a:extLst>
          </p:cNvPr>
          <p:cNvPicPr>
            <a:picLocks noChangeAspect="1"/>
          </p:cNvPicPr>
          <p:nvPr/>
        </p:nvPicPr>
        <p:blipFill>
          <a:blip r:embed="rId3"/>
          <a:stretch>
            <a:fillRect/>
          </a:stretch>
        </p:blipFill>
        <p:spPr>
          <a:xfrm>
            <a:off x="3845863" y="5220256"/>
            <a:ext cx="243458" cy="153288"/>
          </a:xfrm>
          <a:prstGeom prst="rect">
            <a:avLst/>
          </a:prstGeom>
        </p:spPr>
      </p:pic>
      <p:pic>
        <p:nvPicPr>
          <p:cNvPr id="12" name="Grafik 11">
            <a:extLst>
              <a:ext uri="{FF2B5EF4-FFF2-40B4-BE49-F238E27FC236}">
                <a16:creationId xmlns:a16="http://schemas.microsoft.com/office/drawing/2014/main" id="{6E6D83FE-0E9B-4E47-A7B9-3067E5F6BDA3}"/>
              </a:ext>
            </a:extLst>
          </p:cNvPr>
          <p:cNvPicPr>
            <a:picLocks noChangeAspect="1"/>
          </p:cNvPicPr>
          <p:nvPr/>
        </p:nvPicPr>
        <p:blipFill>
          <a:blip r:embed="rId4"/>
          <a:stretch>
            <a:fillRect/>
          </a:stretch>
        </p:blipFill>
        <p:spPr>
          <a:xfrm>
            <a:off x="673675" y="4591384"/>
            <a:ext cx="1173869" cy="797924"/>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EEB221A9-9C1D-7F43-A1BF-20285297D3F4}"/>
              </a:ext>
            </a:extLst>
          </p:cNvPr>
          <p:cNvPicPr>
            <a:picLocks noChangeAspect="1"/>
          </p:cNvPicPr>
          <p:nvPr/>
        </p:nvPicPr>
        <p:blipFill>
          <a:blip r:embed="rId5"/>
          <a:stretch>
            <a:fillRect/>
          </a:stretch>
        </p:blipFill>
        <p:spPr>
          <a:xfrm>
            <a:off x="5317681" y="5423639"/>
            <a:ext cx="1219489" cy="928040"/>
          </a:xfrm>
          <a:prstGeom prst="rect">
            <a:avLst/>
          </a:prstGeom>
        </p:spPr>
      </p:pic>
    </p:spTree>
    <p:extLst>
      <p:ext uri="{BB962C8B-B14F-4D97-AF65-F5344CB8AC3E}">
        <p14:creationId xmlns:p14="http://schemas.microsoft.com/office/powerpoint/2010/main" val="34773178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9DDE5-D498-684F-A8E7-781CDCACF7C5}"/>
              </a:ext>
            </a:extLst>
          </p:cNvPr>
          <p:cNvSpPr>
            <a:spLocks noGrp="1"/>
          </p:cNvSpPr>
          <p:nvPr>
            <p:ph type="title"/>
          </p:nvPr>
        </p:nvSpPr>
        <p:spPr/>
        <p:txBody>
          <a:bodyPr/>
          <a:lstStyle/>
          <a:p>
            <a:r>
              <a:rPr lang="de-DE" dirty="0"/>
              <a:t>Erstellung der Fischer – Projektion für </a:t>
            </a:r>
            <a:r>
              <a:rPr lang="de-DE" dirty="0" err="1"/>
              <a:t>Pyranosen</a:t>
            </a:r>
            <a:endParaRPr lang="de-DE" dirty="0"/>
          </a:p>
        </p:txBody>
      </p:sp>
      <p:sp>
        <p:nvSpPr>
          <p:cNvPr id="10" name="Datumsplatzhalter 9">
            <a:extLst>
              <a:ext uri="{FF2B5EF4-FFF2-40B4-BE49-F238E27FC236}">
                <a16:creationId xmlns:a16="http://schemas.microsoft.com/office/drawing/2014/main" id="{DEFD1D13-4198-C8FA-0396-9FA5C1F9F66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3EBB039B-C9E6-5AC4-7844-3383ED3A4FB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450017B8-EDCC-F114-A4AD-C3154353335B}"/>
              </a:ext>
            </a:extLst>
          </p:cNvPr>
          <p:cNvSpPr>
            <a:spLocks noGrp="1"/>
          </p:cNvSpPr>
          <p:nvPr>
            <p:ph type="sldNum" sz="quarter" idx="16"/>
          </p:nvPr>
        </p:nvSpPr>
        <p:spPr/>
        <p:txBody>
          <a:bodyPr/>
          <a:lstStyle/>
          <a:p>
            <a:fld id="{6FBDD224-CFE5-420E-A51B-C49F1872CE04}" type="slidenum">
              <a:rPr lang="de-DE" altLang="de-DE" smtClean="0"/>
              <a:pPr/>
              <a:t>196</a:t>
            </a:fld>
            <a:endParaRPr lang="de-DE" altLang="de-DE"/>
          </a:p>
        </p:txBody>
      </p:sp>
      <p:pic>
        <p:nvPicPr>
          <p:cNvPr id="7" name="Inhaltsplatzhalter 6">
            <a:extLst>
              <a:ext uri="{FF2B5EF4-FFF2-40B4-BE49-F238E27FC236}">
                <a16:creationId xmlns:a16="http://schemas.microsoft.com/office/drawing/2014/main" id="{5A57E823-279D-444D-896D-EF88146DC7DF}"/>
              </a:ext>
            </a:extLst>
          </p:cNvPr>
          <p:cNvPicPr>
            <a:picLocks noGrp="1" noChangeAspect="1"/>
          </p:cNvPicPr>
          <p:nvPr>
            <p:ph idx="4294967295"/>
          </p:nvPr>
        </p:nvPicPr>
        <p:blipFill>
          <a:blip r:embed="rId2"/>
          <a:stretch>
            <a:fillRect/>
          </a:stretch>
        </p:blipFill>
        <p:spPr>
          <a:xfrm>
            <a:off x="2602593" y="770775"/>
            <a:ext cx="8085502" cy="4641006"/>
          </a:xfrm>
        </p:spPr>
      </p:pic>
      <p:pic>
        <p:nvPicPr>
          <p:cNvPr id="9" name="Grafik 8">
            <a:extLst>
              <a:ext uri="{FF2B5EF4-FFF2-40B4-BE49-F238E27FC236}">
                <a16:creationId xmlns:a16="http://schemas.microsoft.com/office/drawing/2014/main" id="{C1A4F1F7-26C1-B54E-9D39-DD66DBE9AD2F}"/>
              </a:ext>
            </a:extLst>
          </p:cNvPr>
          <p:cNvPicPr>
            <a:picLocks noChangeAspect="1"/>
          </p:cNvPicPr>
          <p:nvPr/>
        </p:nvPicPr>
        <p:blipFill>
          <a:blip r:embed="rId3"/>
          <a:stretch>
            <a:fillRect/>
          </a:stretch>
        </p:blipFill>
        <p:spPr>
          <a:xfrm>
            <a:off x="1511163" y="5214507"/>
            <a:ext cx="1428662" cy="1052190"/>
          </a:xfrm>
          <a:prstGeom prst="rect">
            <a:avLst/>
          </a:prstGeom>
        </p:spPr>
      </p:pic>
      <p:pic>
        <p:nvPicPr>
          <p:cNvPr id="11" name="Grafik 10">
            <a:extLst>
              <a:ext uri="{FF2B5EF4-FFF2-40B4-BE49-F238E27FC236}">
                <a16:creationId xmlns:a16="http://schemas.microsoft.com/office/drawing/2014/main" id="{4CF4B648-CA0A-D24B-A524-180441747FB1}"/>
              </a:ext>
            </a:extLst>
          </p:cNvPr>
          <p:cNvPicPr>
            <a:picLocks noChangeAspect="1"/>
          </p:cNvPicPr>
          <p:nvPr/>
        </p:nvPicPr>
        <p:blipFill>
          <a:blip r:embed="rId4"/>
          <a:stretch>
            <a:fillRect/>
          </a:stretch>
        </p:blipFill>
        <p:spPr>
          <a:xfrm>
            <a:off x="1380869" y="3597287"/>
            <a:ext cx="844625" cy="709166"/>
          </a:xfrm>
          <a:prstGeom prst="rect">
            <a:avLst/>
          </a:prstGeom>
        </p:spPr>
      </p:pic>
      <p:pic>
        <p:nvPicPr>
          <p:cNvPr id="13" name="Grafik 12">
            <a:extLst>
              <a:ext uri="{FF2B5EF4-FFF2-40B4-BE49-F238E27FC236}">
                <a16:creationId xmlns:a16="http://schemas.microsoft.com/office/drawing/2014/main" id="{3D2A7F12-5E2B-9A48-A482-343A8C881710}"/>
              </a:ext>
            </a:extLst>
          </p:cNvPr>
          <p:cNvPicPr>
            <a:picLocks noChangeAspect="1"/>
          </p:cNvPicPr>
          <p:nvPr/>
        </p:nvPicPr>
        <p:blipFill>
          <a:blip r:embed="rId5"/>
          <a:stretch>
            <a:fillRect/>
          </a:stretch>
        </p:blipFill>
        <p:spPr>
          <a:xfrm flipH="1">
            <a:off x="3187414" y="4444145"/>
            <a:ext cx="108012" cy="144017"/>
          </a:xfrm>
          <a:prstGeom prst="rect">
            <a:avLst/>
          </a:prstGeom>
        </p:spPr>
      </p:pic>
      <p:pic>
        <p:nvPicPr>
          <p:cNvPr id="15" name="Grafik 14" descr="Ein Bild, das Text, Gerät, Messanzeige, Systemsteuerung enthält.&#10;&#10;Automatisch generierte Beschreibung">
            <a:extLst>
              <a:ext uri="{FF2B5EF4-FFF2-40B4-BE49-F238E27FC236}">
                <a16:creationId xmlns:a16="http://schemas.microsoft.com/office/drawing/2014/main" id="{7018D45E-2799-3946-A7CC-32E130518B3D}"/>
              </a:ext>
            </a:extLst>
          </p:cNvPr>
          <p:cNvPicPr>
            <a:picLocks noChangeAspect="1"/>
          </p:cNvPicPr>
          <p:nvPr/>
        </p:nvPicPr>
        <p:blipFill>
          <a:blip r:embed="rId6"/>
          <a:stretch>
            <a:fillRect/>
          </a:stretch>
        </p:blipFill>
        <p:spPr>
          <a:xfrm>
            <a:off x="5925264" y="5327928"/>
            <a:ext cx="1440160" cy="855625"/>
          </a:xfrm>
          <a:prstGeom prst="rect">
            <a:avLst/>
          </a:prstGeom>
        </p:spPr>
      </p:pic>
    </p:spTree>
    <p:extLst>
      <p:ext uri="{BB962C8B-B14F-4D97-AF65-F5344CB8AC3E}">
        <p14:creationId xmlns:p14="http://schemas.microsoft.com/office/powerpoint/2010/main" val="28032893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AEB89-C2D2-CB45-92F7-1D7D76624337}"/>
              </a:ext>
            </a:extLst>
          </p:cNvPr>
          <p:cNvSpPr>
            <a:spLocks noGrp="1"/>
          </p:cNvSpPr>
          <p:nvPr>
            <p:ph type="title"/>
          </p:nvPr>
        </p:nvSpPr>
        <p:spPr/>
        <p:txBody>
          <a:bodyPr/>
          <a:lstStyle/>
          <a:p>
            <a:r>
              <a:rPr lang="de-DE" dirty="0" err="1"/>
              <a:t>Epimerisierung</a:t>
            </a:r>
            <a:r>
              <a:rPr lang="de-DE" dirty="0"/>
              <a:t> von Zuckern</a:t>
            </a:r>
          </a:p>
        </p:txBody>
      </p:sp>
      <p:sp>
        <p:nvSpPr>
          <p:cNvPr id="3" name="Inhaltsplatzhalter 2">
            <a:extLst>
              <a:ext uri="{FF2B5EF4-FFF2-40B4-BE49-F238E27FC236}">
                <a16:creationId xmlns:a16="http://schemas.microsoft.com/office/drawing/2014/main" id="{7FB98043-2CF4-1F40-A87A-54038DCF1798}"/>
              </a:ext>
            </a:extLst>
          </p:cNvPr>
          <p:cNvSpPr>
            <a:spLocks noGrp="1"/>
          </p:cNvSpPr>
          <p:nvPr>
            <p:ph type="body" sz="quarter" idx="13"/>
          </p:nvPr>
        </p:nvSpPr>
        <p:spPr/>
        <p:txBody>
          <a:bodyPr/>
          <a:lstStyle/>
          <a:p>
            <a:r>
              <a:rPr lang="de-DE" dirty="0"/>
              <a:t>In Lösung ist unter Katalyse die </a:t>
            </a:r>
            <a:r>
              <a:rPr lang="de-DE" b="1" dirty="0"/>
              <a:t>Umwandlung </a:t>
            </a:r>
            <a:r>
              <a:rPr lang="de-DE" dirty="0"/>
              <a:t>von </a:t>
            </a:r>
            <a:r>
              <a:rPr lang="de-DE" b="1" dirty="0"/>
              <a:t>Ketosen </a:t>
            </a:r>
            <a:r>
              <a:rPr lang="de-DE" dirty="0"/>
              <a:t>in </a:t>
            </a:r>
            <a:r>
              <a:rPr lang="de-DE" b="1" dirty="0" err="1"/>
              <a:t>Aldosen</a:t>
            </a:r>
            <a:r>
              <a:rPr lang="de-DE" dirty="0"/>
              <a:t> oder umgekehrt möglich.</a:t>
            </a:r>
          </a:p>
          <a:p>
            <a:r>
              <a:rPr lang="de-DE" dirty="0"/>
              <a:t>Im </a:t>
            </a:r>
            <a:r>
              <a:rPr lang="de-DE" b="1" dirty="0"/>
              <a:t>Organismus </a:t>
            </a:r>
            <a:r>
              <a:rPr lang="de-DE" dirty="0"/>
              <a:t>findet die Katalyse </a:t>
            </a:r>
            <a:r>
              <a:rPr lang="de-DE" b="1" dirty="0"/>
              <a:t>enzymatisch </a:t>
            </a:r>
            <a:r>
              <a:rPr lang="de-DE" dirty="0"/>
              <a:t>statt.</a:t>
            </a:r>
          </a:p>
          <a:p>
            <a:r>
              <a:rPr lang="de-DE" dirty="0"/>
              <a:t>Im Labor kann die Katalyse durch eine </a:t>
            </a:r>
            <a:r>
              <a:rPr lang="de-DE" b="1" dirty="0"/>
              <a:t>Base </a:t>
            </a:r>
            <a:r>
              <a:rPr lang="de-DE" dirty="0"/>
              <a:t>erfolgen.</a:t>
            </a:r>
          </a:p>
          <a:p>
            <a:r>
              <a:rPr lang="de-DE" dirty="0"/>
              <a:t>Die Umwandlung geschieht über eine </a:t>
            </a:r>
            <a:r>
              <a:rPr lang="de-DE" b="1" dirty="0"/>
              <a:t>Umlagerung</a:t>
            </a:r>
            <a:r>
              <a:rPr lang="de-DE" dirty="0"/>
              <a:t>.</a:t>
            </a:r>
          </a:p>
          <a:p>
            <a:endParaRPr lang="de-DE" dirty="0"/>
          </a:p>
        </p:txBody>
      </p:sp>
      <p:sp>
        <p:nvSpPr>
          <p:cNvPr id="11" name="Datumsplatzhalter 10">
            <a:extLst>
              <a:ext uri="{FF2B5EF4-FFF2-40B4-BE49-F238E27FC236}">
                <a16:creationId xmlns:a16="http://schemas.microsoft.com/office/drawing/2014/main" id="{27342428-32AB-5BEB-771A-9540D93D6D5F}"/>
              </a:ext>
            </a:extLst>
          </p:cNvPr>
          <p:cNvSpPr>
            <a:spLocks noGrp="1"/>
          </p:cNvSpPr>
          <p:nvPr>
            <p:ph type="dt" sz="half" idx="14"/>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A2E01CC4-7338-8F25-CE19-681370317BC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4BC3052C-D4F8-9FBC-B5E9-4267F9BBF647}"/>
              </a:ext>
            </a:extLst>
          </p:cNvPr>
          <p:cNvSpPr>
            <a:spLocks noGrp="1"/>
          </p:cNvSpPr>
          <p:nvPr>
            <p:ph type="sldNum" sz="quarter" idx="16"/>
          </p:nvPr>
        </p:nvSpPr>
        <p:spPr/>
        <p:txBody>
          <a:bodyPr/>
          <a:lstStyle/>
          <a:p>
            <a:fld id="{6FBDD224-CFE5-420E-A51B-C49F1872CE04}" type="slidenum">
              <a:rPr lang="de-DE" altLang="de-DE" smtClean="0"/>
              <a:pPr/>
              <a:t>197</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A99DDA20-9629-A44B-BFF9-7200FBDB75FE}"/>
              </a:ext>
            </a:extLst>
          </p:cNvPr>
          <p:cNvPicPr>
            <a:picLocks noChangeAspect="1"/>
          </p:cNvPicPr>
          <p:nvPr/>
        </p:nvPicPr>
        <p:blipFill>
          <a:blip r:embed="rId2"/>
          <a:stretch>
            <a:fillRect/>
          </a:stretch>
        </p:blipFill>
        <p:spPr>
          <a:xfrm>
            <a:off x="2999656" y="2504186"/>
            <a:ext cx="5832648" cy="3573361"/>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78A5E432-2C90-A5F3-8F7F-C824E5143AAF}"/>
              </a:ext>
            </a:extLst>
          </p:cNvPr>
          <p:cNvPicPr>
            <a:picLocks noChangeAspect="1"/>
          </p:cNvPicPr>
          <p:nvPr/>
        </p:nvPicPr>
        <p:blipFill rotWithShape="1">
          <a:blip r:embed="rId3"/>
          <a:srcRect l="28946" t="12313" r="58709" b="77358"/>
          <a:stretch/>
        </p:blipFill>
        <p:spPr>
          <a:xfrm>
            <a:off x="8904312" y="2856182"/>
            <a:ext cx="720080" cy="369098"/>
          </a:xfrm>
          <a:prstGeom prst="rect">
            <a:avLst/>
          </a:prstGeom>
        </p:spPr>
      </p:pic>
      <p:sp>
        <p:nvSpPr>
          <p:cNvPr id="6" name="Oval 5">
            <a:extLst>
              <a:ext uri="{FF2B5EF4-FFF2-40B4-BE49-F238E27FC236}">
                <a16:creationId xmlns:a16="http://schemas.microsoft.com/office/drawing/2014/main" id="{C1B8350E-C644-E5AA-8E31-23AC49A6493E}"/>
              </a:ext>
            </a:extLst>
          </p:cNvPr>
          <p:cNvSpPr/>
          <p:nvPr/>
        </p:nvSpPr>
        <p:spPr>
          <a:xfrm>
            <a:off x="9120336" y="2996952"/>
            <a:ext cx="144016" cy="360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D76BB24B-FCAD-2F42-1151-EB2532EDC68D}"/>
              </a:ext>
            </a:extLst>
          </p:cNvPr>
          <p:cNvSpPr/>
          <p:nvPr/>
        </p:nvSpPr>
        <p:spPr>
          <a:xfrm>
            <a:off x="5555848" y="2856182"/>
            <a:ext cx="828804" cy="5008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Text enthält.&#10;&#10;Automatisch generierte Beschreibung">
            <a:extLst>
              <a:ext uri="{FF2B5EF4-FFF2-40B4-BE49-F238E27FC236}">
                <a16:creationId xmlns:a16="http://schemas.microsoft.com/office/drawing/2014/main" id="{90229D23-94F5-8EB3-BC1B-C8A22FEB3E4E}"/>
              </a:ext>
            </a:extLst>
          </p:cNvPr>
          <p:cNvPicPr>
            <a:picLocks noChangeAspect="1"/>
          </p:cNvPicPr>
          <p:nvPr/>
        </p:nvPicPr>
        <p:blipFill rotWithShape="1">
          <a:blip r:embed="rId2"/>
          <a:srcRect l="16010" t="34168" r="78632" b="54171"/>
          <a:stretch/>
        </p:blipFill>
        <p:spPr>
          <a:xfrm rot="4477007">
            <a:off x="5950930" y="2796389"/>
            <a:ext cx="349052" cy="465399"/>
          </a:xfrm>
          <a:prstGeom prst="rect">
            <a:avLst/>
          </a:prstGeom>
        </p:spPr>
      </p:pic>
    </p:spTree>
    <p:extLst>
      <p:ext uri="{BB962C8B-B14F-4D97-AF65-F5344CB8AC3E}">
        <p14:creationId xmlns:p14="http://schemas.microsoft.com/office/powerpoint/2010/main" val="14306568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17C525D2-00EC-4141-E446-B36B0FC0CB30}"/>
              </a:ext>
            </a:extLst>
          </p:cNvPr>
          <p:cNvSpPr>
            <a:spLocks noGrp="1"/>
          </p:cNvSpPr>
          <p:nvPr>
            <p:ph type="body" sz="quarter" idx="13"/>
          </p:nvPr>
        </p:nvSpPr>
        <p:spPr>
          <a:xfrm>
            <a:off x="442912" y="1611087"/>
            <a:ext cx="5400000" cy="4589689"/>
          </a:xfrm>
        </p:spPr>
        <p:txBody>
          <a:bodyPr/>
          <a:lstStyle/>
          <a:p>
            <a:pPr marL="0" indent="0">
              <a:buNone/>
            </a:pPr>
            <a:r>
              <a:rPr lang="de-DE" b="1" dirty="0"/>
              <a:t>Ester</a:t>
            </a:r>
          </a:p>
          <a:p>
            <a:r>
              <a:rPr lang="de-DE" dirty="0"/>
              <a:t>Ester sind die Kondensationsprodukte von </a:t>
            </a:r>
            <a:r>
              <a:rPr lang="de-DE" b="1" dirty="0"/>
              <a:t>Alkoholen </a:t>
            </a:r>
            <a:r>
              <a:rPr lang="de-DE" dirty="0"/>
              <a:t>und </a:t>
            </a:r>
            <a:r>
              <a:rPr lang="de-DE" b="1" dirty="0"/>
              <a:t>Säuren</a:t>
            </a:r>
            <a:r>
              <a:rPr lang="de-DE" dirty="0"/>
              <a:t>. Die Säure kann auch eine anorganische sein. Es bilden sich Bindungen des Musters </a:t>
            </a:r>
            <a:r>
              <a:rPr lang="de-DE" b="1" dirty="0"/>
              <a:t>C – O – Heteroatom</a:t>
            </a:r>
            <a:r>
              <a:rPr lang="de-DE" dirty="0"/>
              <a:t> (S / P / N)</a:t>
            </a:r>
          </a:p>
          <a:p>
            <a:endParaRPr lang="de-DE" dirty="0"/>
          </a:p>
        </p:txBody>
      </p:sp>
      <p:sp>
        <p:nvSpPr>
          <p:cNvPr id="8" name="Textplatzhalter 7">
            <a:extLst>
              <a:ext uri="{FF2B5EF4-FFF2-40B4-BE49-F238E27FC236}">
                <a16:creationId xmlns:a16="http://schemas.microsoft.com/office/drawing/2014/main" id="{D0FD7123-C80F-B0E7-DB6E-3EE6E9B52014}"/>
              </a:ext>
            </a:extLst>
          </p:cNvPr>
          <p:cNvSpPr>
            <a:spLocks noGrp="1"/>
          </p:cNvSpPr>
          <p:nvPr>
            <p:ph type="body" sz="quarter" idx="14"/>
          </p:nvPr>
        </p:nvSpPr>
        <p:spPr>
          <a:xfrm>
            <a:off x="6384013" y="1611085"/>
            <a:ext cx="5400000" cy="4589689"/>
          </a:xfrm>
        </p:spPr>
        <p:txBody>
          <a:bodyPr/>
          <a:lstStyle/>
          <a:p>
            <a:pPr marL="0" indent="0">
              <a:buNone/>
            </a:pPr>
            <a:r>
              <a:rPr lang="de-DE" b="1" dirty="0"/>
              <a:t>Anhydride</a:t>
            </a:r>
          </a:p>
          <a:p>
            <a:r>
              <a:rPr lang="de-DE" dirty="0"/>
              <a:t>Anhydride sind Reaktionsprodukte von zwei </a:t>
            </a:r>
            <a:r>
              <a:rPr lang="de-DE" b="1" dirty="0"/>
              <a:t>Säuren</a:t>
            </a:r>
            <a:r>
              <a:rPr lang="de-DE" dirty="0"/>
              <a:t>. An einen anorganischen Ester kann ein weiteres Molekül der konjugierten Base angefügt werden.</a:t>
            </a:r>
          </a:p>
          <a:p>
            <a:r>
              <a:rPr lang="de-DE" dirty="0"/>
              <a:t>Formal haben damit zwei Säuren miteinander unter Wasserabspaltung reagiert, es handelt sich also um ein </a:t>
            </a:r>
            <a:r>
              <a:rPr lang="de-DE" b="1" dirty="0"/>
              <a:t>Anhydrid</a:t>
            </a:r>
            <a:r>
              <a:rPr lang="de-DE" dirty="0"/>
              <a:t>.</a:t>
            </a:r>
          </a:p>
          <a:p>
            <a:r>
              <a:rPr lang="de-DE" dirty="0"/>
              <a:t>Die Bindung hat das Muster </a:t>
            </a:r>
            <a:r>
              <a:rPr lang="de-DE" b="1" dirty="0"/>
              <a:t>Heteroatom - O – Heteroatom</a:t>
            </a:r>
            <a:r>
              <a:rPr lang="de-DE" dirty="0"/>
              <a:t>.</a:t>
            </a:r>
          </a:p>
        </p:txBody>
      </p:sp>
      <p:sp>
        <p:nvSpPr>
          <p:cNvPr id="9" name="Textplatzhalter 2">
            <a:extLst>
              <a:ext uri="{FF2B5EF4-FFF2-40B4-BE49-F238E27FC236}">
                <a16:creationId xmlns:a16="http://schemas.microsoft.com/office/drawing/2014/main" id="{A38121E4-C7C8-D12D-9153-6561B0B6187A}"/>
              </a:ext>
            </a:extLst>
          </p:cNvPr>
          <p:cNvSpPr txBox="1">
            <a:spLocks/>
          </p:cNvSpPr>
          <p:nvPr/>
        </p:nvSpPr>
        <p:spPr>
          <a:xfrm>
            <a:off x="442913" y="980728"/>
            <a:ext cx="11341099" cy="5220049"/>
          </a:xfrm>
          <a:prstGeom prst="rect">
            <a:avLst/>
          </a:prstGeom>
        </p:spPr>
        <p:txBody>
          <a:bodyPr vert="horz" lIns="0" tIns="0" rIns="0" bIns="0" rtlCol="0">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fontAlgn="auto"/>
            <a:r>
              <a:rPr lang="de-DE" dirty="0"/>
              <a:t>Anorganische Säuren wie Schwefelsäure, Phosphorsäure und Salpetersäure finden sich in Form ihrer konjugierten Basen auch in der Organischen Chemie</a:t>
            </a:r>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endParaRPr lang="de-DE" dirty="0"/>
          </a:p>
          <a:p>
            <a:pPr fontAlgn="auto"/>
            <a:r>
              <a:rPr lang="de-DE" dirty="0" err="1"/>
              <a:t>Anhydridbindungen</a:t>
            </a:r>
            <a:r>
              <a:rPr lang="de-DE" dirty="0"/>
              <a:t> sind leichter zu spalten </a:t>
            </a:r>
            <a:r>
              <a:rPr lang="de-DE" sz="1100" dirty="0">
                <a:solidFill>
                  <a:schemeClr val="accent6"/>
                </a:solidFill>
              </a:rPr>
              <a:t>(vgl. Carbonylaktivitätsreihe)</a:t>
            </a:r>
            <a:r>
              <a:rPr lang="de-DE" sz="1100" dirty="0">
                <a:solidFill>
                  <a:schemeClr val="tx2"/>
                </a:solidFill>
              </a:rPr>
              <a:t> </a:t>
            </a:r>
            <a:r>
              <a:rPr lang="de-DE" dirty="0">
                <a:solidFill>
                  <a:schemeClr val="tx2"/>
                </a:solidFill>
              </a:rPr>
              <a:t>und haben dadurch ein höheres </a:t>
            </a:r>
            <a:r>
              <a:rPr lang="de-DE" b="1" dirty="0">
                <a:solidFill>
                  <a:schemeClr val="tx2"/>
                </a:solidFill>
              </a:rPr>
              <a:t>Gruppenübertragungspotential</a:t>
            </a:r>
            <a:r>
              <a:rPr lang="de-DE" dirty="0">
                <a:solidFill>
                  <a:schemeClr val="tx2"/>
                </a:solidFill>
              </a:rPr>
              <a:t>, aber eine geringere </a:t>
            </a:r>
            <a:r>
              <a:rPr lang="de-DE" b="1" dirty="0">
                <a:solidFill>
                  <a:schemeClr val="tx2"/>
                </a:solidFill>
              </a:rPr>
              <a:t>Bindungsenergie</a:t>
            </a:r>
            <a:r>
              <a:rPr lang="de-DE" dirty="0">
                <a:solidFill>
                  <a:schemeClr val="tx2"/>
                </a:solidFill>
              </a:rPr>
              <a:t> als Esterbindungen.</a:t>
            </a:r>
          </a:p>
          <a:p>
            <a:pPr fontAlgn="auto"/>
            <a:r>
              <a:rPr lang="de-DE" dirty="0">
                <a:solidFill>
                  <a:schemeClr val="tx2"/>
                </a:solidFill>
              </a:rPr>
              <a:t>Es gibt auch Funktionelle Gruppen des Musters C – Heteroatom. Diese sind weder Ester noch Anhydride.</a:t>
            </a:r>
            <a:endParaRPr lang="de-DE" dirty="0"/>
          </a:p>
          <a:p>
            <a:pPr fontAlgn="auto"/>
            <a:endParaRPr lang="de-DE" dirty="0"/>
          </a:p>
        </p:txBody>
      </p:sp>
      <p:sp>
        <p:nvSpPr>
          <p:cNvPr id="2" name="Titel 1">
            <a:extLst>
              <a:ext uri="{FF2B5EF4-FFF2-40B4-BE49-F238E27FC236}">
                <a16:creationId xmlns:a16="http://schemas.microsoft.com/office/drawing/2014/main" id="{4CC8D208-C887-FE43-E8C7-E61CE80AC3F7}"/>
              </a:ext>
            </a:extLst>
          </p:cNvPr>
          <p:cNvSpPr>
            <a:spLocks noGrp="1"/>
          </p:cNvSpPr>
          <p:nvPr>
            <p:ph type="title"/>
          </p:nvPr>
        </p:nvSpPr>
        <p:spPr/>
        <p:txBody>
          <a:bodyPr/>
          <a:lstStyle/>
          <a:p>
            <a:r>
              <a:rPr lang="de-DE" dirty="0"/>
              <a:t>Ester und Anhydride anorganischer Säuren</a:t>
            </a:r>
          </a:p>
        </p:txBody>
      </p:sp>
      <p:sp>
        <p:nvSpPr>
          <p:cNvPr id="4" name="Datumsplatzhalter 3">
            <a:extLst>
              <a:ext uri="{FF2B5EF4-FFF2-40B4-BE49-F238E27FC236}">
                <a16:creationId xmlns:a16="http://schemas.microsoft.com/office/drawing/2014/main" id="{458499BC-328F-BAEC-6895-649623219DDE}"/>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97053F7-3DA8-0ED0-5CF7-2F61F0971DC9}"/>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0BEB38C9-373E-38BF-5543-E5A73BDB96BE}"/>
              </a:ext>
            </a:extLst>
          </p:cNvPr>
          <p:cNvSpPr>
            <a:spLocks noGrp="1"/>
          </p:cNvSpPr>
          <p:nvPr>
            <p:ph type="sldNum" sz="quarter" idx="12"/>
          </p:nvPr>
        </p:nvSpPr>
        <p:spPr/>
        <p:txBody>
          <a:bodyPr/>
          <a:lstStyle/>
          <a:p>
            <a:fld id="{C705F5F1-9457-49D1-866F-BB23D9D6F52D}" type="slidenum">
              <a:rPr lang="de-DE" altLang="de-DE" smtClean="0"/>
              <a:pPr/>
              <a:t>198</a:t>
            </a:fld>
            <a:endParaRPr lang="de-DE" altLang="de-DE"/>
          </a:p>
        </p:txBody>
      </p:sp>
      <p:pic>
        <p:nvPicPr>
          <p:cNvPr id="11" name="Grafik 10">
            <a:extLst>
              <a:ext uri="{FF2B5EF4-FFF2-40B4-BE49-F238E27FC236}">
                <a16:creationId xmlns:a16="http://schemas.microsoft.com/office/drawing/2014/main" id="{6C79056F-CDDB-F65C-F6ED-FAEC8BC554B0}"/>
              </a:ext>
            </a:extLst>
          </p:cNvPr>
          <p:cNvPicPr>
            <a:picLocks noChangeAspect="1"/>
          </p:cNvPicPr>
          <p:nvPr/>
        </p:nvPicPr>
        <p:blipFill>
          <a:blip r:embed="rId2"/>
          <a:stretch>
            <a:fillRect/>
          </a:stretch>
        </p:blipFill>
        <p:spPr>
          <a:xfrm>
            <a:off x="445412" y="2618295"/>
            <a:ext cx="5397500" cy="990600"/>
          </a:xfrm>
          <a:prstGeom prst="rect">
            <a:avLst/>
          </a:prstGeom>
        </p:spPr>
      </p:pic>
      <p:pic>
        <p:nvPicPr>
          <p:cNvPr id="13" name="Grafik 12">
            <a:extLst>
              <a:ext uri="{FF2B5EF4-FFF2-40B4-BE49-F238E27FC236}">
                <a16:creationId xmlns:a16="http://schemas.microsoft.com/office/drawing/2014/main" id="{0A6C7726-B79F-75E4-30F1-1709887D7501}"/>
              </a:ext>
            </a:extLst>
          </p:cNvPr>
          <p:cNvPicPr>
            <a:picLocks noChangeAspect="1"/>
          </p:cNvPicPr>
          <p:nvPr/>
        </p:nvPicPr>
        <p:blipFill>
          <a:blip r:embed="rId3"/>
          <a:stretch>
            <a:fillRect/>
          </a:stretch>
        </p:blipFill>
        <p:spPr>
          <a:xfrm>
            <a:off x="6404329" y="3429000"/>
            <a:ext cx="5379683" cy="769884"/>
          </a:xfrm>
          <a:prstGeom prst="rect">
            <a:avLst/>
          </a:prstGeom>
        </p:spPr>
      </p:pic>
    </p:spTree>
    <p:extLst>
      <p:ext uri="{BB962C8B-B14F-4D97-AF65-F5344CB8AC3E}">
        <p14:creationId xmlns:p14="http://schemas.microsoft.com/office/powerpoint/2010/main" val="110212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957AF334-80F5-A34B-BF8D-AF29F889C41F}"/>
              </a:ext>
            </a:extLst>
          </p:cNvPr>
          <p:cNvSpPr txBox="1">
            <a:spLocks/>
          </p:cNvSpPr>
          <p:nvPr/>
        </p:nvSpPr>
        <p:spPr>
          <a:xfrm>
            <a:off x="1774825" y="1484312"/>
            <a:ext cx="7924800" cy="2952800"/>
          </a:xfrm>
          <a:prstGeom prst="rect">
            <a:avLst/>
          </a:prstGeom>
        </p:spPr>
        <p:txBody>
          <a:bodyPr/>
          <a:lstStyle>
            <a:lvl1pPr marL="182563" indent="-182563" algn="l" rtl="0" fontAlgn="base">
              <a:lnSpc>
                <a:spcPct val="100000"/>
              </a:lnSpc>
              <a:spcBef>
                <a:spcPct val="0"/>
              </a:spcBef>
              <a:spcAft>
                <a:spcPct val="20000"/>
              </a:spcAft>
              <a:buClr>
                <a:schemeClr val="accent1"/>
              </a:buClr>
              <a:buFont typeface="Wingdings" pitchFamily="2" charset="2"/>
              <a:buChar char="§"/>
              <a:defRPr sz="1200">
                <a:solidFill>
                  <a:schemeClr val="tx1"/>
                </a:solidFill>
                <a:latin typeface="Avenir Next LT Pro" panose="020B0504020202020204" pitchFamily="34" charset="77"/>
                <a:ea typeface="+mn-ea"/>
                <a:cs typeface="+mn-cs"/>
              </a:defRPr>
            </a:lvl1pPr>
            <a:lvl2pPr marL="539750" indent="-177800" algn="l" rtl="0" fontAlgn="base">
              <a:lnSpc>
                <a:spcPct val="100000"/>
              </a:lnSpc>
              <a:spcBef>
                <a:spcPct val="0"/>
              </a:spcBef>
              <a:spcAft>
                <a:spcPct val="20000"/>
              </a:spcAft>
              <a:buChar char="-"/>
              <a:defRPr sz="1200">
                <a:solidFill>
                  <a:schemeClr val="tx1"/>
                </a:solidFill>
                <a:latin typeface="Avenir Next LT Pro" panose="020B0504020202020204" pitchFamily="34" charset="77"/>
              </a:defRPr>
            </a:lvl2pPr>
            <a:lvl3pPr marL="922338" indent="0" algn="l" rtl="0" fontAlgn="base">
              <a:lnSpc>
                <a:spcPct val="100000"/>
              </a:lnSpc>
              <a:spcBef>
                <a:spcPct val="0"/>
              </a:spcBef>
              <a:spcAft>
                <a:spcPct val="20000"/>
              </a:spcAft>
              <a:buClr>
                <a:schemeClr val="accent1"/>
              </a:buClr>
              <a:buNone/>
              <a:defRPr sz="1200">
                <a:solidFill>
                  <a:schemeClr val="tx1"/>
                </a:solidFill>
                <a:latin typeface="Avenir Next LT Pro" panose="020B0504020202020204" pitchFamily="34" charset="77"/>
              </a:defRPr>
            </a:lvl3pPr>
            <a:lvl4pPr marL="1600200" indent="-228600" algn="l" rtl="0" fontAlgn="base">
              <a:lnSpc>
                <a:spcPct val="100000"/>
              </a:lnSpc>
              <a:spcBef>
                <a:spcPct val="0"/>
              </a:spcBef>
              <a:spcAft>
                <a:spcPct val="20000"/>
              </a:spcAft>
              <a:buChar char="-"/>
              <a:defRPr sz="1200">
                <a:solidFill>
                  <a:schemeClr val="tx1"/>
                </a:solidFill>
                <a:latin typeface="Avenir Next LT Pro" panose="020B0504020202020204" pitchFamily="34" charset="77"/>
              </a:defRPr>
            </a:lvl4pPr>
            <a:lvl5pPr marL="2057400" indent="-228600" algn="l" rtl="0" fontAlgn="base">
              <a:lnSpc>
                <a:spcPct val="100000"/>
              </a:lnSpc>
              <a:spcBef>
                <a:spcPct val="0"/>
              </a:spcBef>
              <a:spcAft>
                <a:spcPct val="20000"/>
              </a:spcAft>
              <a:buChar char="-"/>
              <a:defRPr sz="1200">
                <a:solidFill>
                  <a:schemeClr val="tx1"/>
                </a:solidFill>
                <a:latin typeface="Avenir Next LT Pro" panose="020B0504020202020204" pitchFamily="34" charset="77"/>
              </a:defRPr>
            </a:lvl5pPr>
            <a:lvl6pPr marL="2514600" indent="-228600" algn="l" rtl="0" fontAlgn="base">
              <a:lnSpc>
                <a:spcPct val="110000"/>
              </a:lnSpc>
              <a:spcBef>
                <a:spcPct val="0"/>
              </a:spcBef>
              <a:spcAft>
                <a:spcPct val="20000"/>
              </a:spcAft>
              <a:buChar char="-"/>
              <a:defRPr>
                <a:solidFill>
                  <a:schemeClr val="tx1"/>
                </a:solidFill>
                <a:latin typeface="+mn-lt"/>
              </a:defRPr>
            </a:lvl6pPr>
            <a:lvl7pPr marL="2971800" indent="-228600" algn="l" rtl="0" fontAlgn="base">
              <a:lnSpc>
                <a:spcPct val="110000"/>
              </a:lnSpc>
              <a:spcBef>
                <a:spcPct val="0"/>
              </a:spcBef>
              <a:spcAft>
                <a:spcPct val="20000"/>
              </a:spcAft>
              <a:buChar char="-"/>
              <a:defRPr>
                <a:solidFill>
                  <a:schemeClr val="tx1"/>
                </a:solidFill>
                <a:latin typeface="+mn-lt"/>
              </a:defRPr>
            </a:lvl7pPr>
            <a:lvl8pPr marL="3429000" indent="-228600" algn="l" rtl="0" fontAlgn="base">
              <a:lnSpc>
                <a:spcPct val="110000"/>
              </a:lnSpc>
              <a:spcBef>
                <a:spcPct val="0"/>
              </a:spcBef>
              <a:spcAft>
                <a:spcPct val="20000"/>
              </a:spcAft>
              <a:buChar char="-"/>
              <a:defRPr>
                <a:solidFill>
                  <a:schemeClr val="tx1"/>
                </a:solidFill>
                <a:latin typeface="+mn-lt"/>
              </a:defRPr>
            </a:lvl8pPr>
            <a:lvl9pPr marL="3886200" indent="-228600" algn="l" rtl="0" fontAlgn="base">
              <a:lnSpc>
                <a:spcPct val="110000"/>
              </a:lnSpc>
              <a:spcBef>
                <a:spcPct val="0"/>
              </a:spcBef>
              <a:spcAft>
                <a:spcPct val="20000"/>
              </a:spcAft>
              <a:buChar char="-"/>
              <a:defRPr>
                <a:solidFill>
                  <a:schemeClr val="tx1"/>
                </a:solidFill>
                <a:latin typeface="+mn-lt"/>
              </a:defRPr>
            </a:lvl9pPr>
          </a:lstStyle>
          <a:p>
            <a:pPr marL="0" indent="0">
              <a:lnSpc>
                <a:spcPct val="150000"/>
              </a:lnSpc>
              <a:buNone/>
            </a:pPr>
            <a:r>
              <a:rPr lang="de-DE" sz="1600" b="1" kern="0" dirty="0"/>
              <a:t>DISCLAIMER</a:t>
            </a:r>
            <a:r>
              <a:rPr lang="de-DE" sz="1600" kern="0" dirty="0"/>
              <a:t>: Verwendung der Folien</a:t>
            </a:r>
          </a:p>
          <a:p>
            <a:pPr marL="0" indent="0">
              <a:lnSpc>
                <a:spcPct val="150000"/>
              </a:lnSpc>
              <a:buNone/>
            </a:pPr>
            <a:r>
              <a:rPr lang="de-DE" kern="0" dirty="0"/>
              <a:t>Die Folien sind ausschließlich zum </a:t>
            </a:r>
            <a:r>
              <a:rPr lang="de-DE" b="1" kern="0" dirty="0"/>
              <a:t>privaten Gebrauch</a:t>
            </a:r>
            <a:r>
              <a:rPr lang="de-DE" kern="0" dirty="0"/>
              <a:t> durch </a:t>
            </a:r>
            <a:r>
              <a:rPr lang="de-DE" kern="0"/>
              <a:t>die Teilnehmenden </a:t>
            </a:r>
            <a:r>
              <a:rPr lang="de-DE" kern="0" dirty="0"/>
              <a:t>der Vorlesung im Rahmen der universitären Lehre bestimmt. Jegliche Weitergabe der Folien an Außenstehende und jede </a:t>
            </a:r>
            <a:r>
              <a:rPr lang="de-DE" b="1" kern="0" dirty="0"/>
              <a:t>Veröffentlichung</a:t>
            </a:r>
            <a:r>
              <a:rPr lang="de-DE" kern="0" dirty="0"/>
              <a:t> (insbesondere auch elektronische Veröffentlichungen im Internet) sind aus urheberrechtlichen Gründen strikt </a:t>
            </a:r>
            <a:r>
              <a:rPr lang="de-DE" b="1" kern="0" dirty="0"/>
              <a:t>untersagt</a:t>
            </a:r>
            <a:r>
              <a:rPr lang="de-DE" kern="0" dirty="0"/>
              <a:t> und können dazu führen, dass </a:t>
            </a:r>
            <a:r>
              <a:rPr lang="de-DE" b="1" kern="0" dirty="0"/>
              <a:t>das </a:t>
            </a:r>
            <a:r>
              <a:rPr lang="de-DE" b="1" kern="0" dirty="0" err="1"/>
              <a:t>Tutorat</a:t>
            </a:r>
            <a:r>
              <a:rPr lang="de-DE" b="1" kern="0" dirty="0"/>
              <a:t> in der Form nicht mehr stattfinden</a:t>
            </a:r>
            <a:r>
              <a:rPr lang="de-DE" kern="0" dirty="0"/>
              <a:t> kann.</a:t>
            </a:r>
          </a:p>
          <a:p>
            <a:pPr marL="0" indent="0">
              <a:lnSpc>
                <a:spcPct val="150000"/>
              </a:lnSpc>
              <a:buNone/>
            </a:pPr>
            <a:endParaRPr lang="de-DE" sz="1600" kern="0" dirty="0"/>
          </a:p>
          <a:p>
            <a:pPr marL="0" indent="0">
              <a:lnSpc>
                <a:spcPct val="150000"/>
              </a:lnSpc>
              <a:buNone/>
            </a:pPr>
            <a:r>
              <a:rPr lang="de-DE" sz="1600" b="1" kern="0" dirty="0"/>
              <a:t>WARNUNG</a:t>
            </a:r>
            <a:r>
              <a:rPr lang="de-DE" sz="1600" kern="0" dirty="0"/>
              <a:t>: Folien enthalten nicht den gesamten Stoff des </a:t>
            </a:r>
            <a:r>
              <a:rPr lang="de-DE" sz="1600" kern="0" dirty="0" err="1"/>
              <a:t>Tutorats</a:t>
            </a:r>
            <a:endParaRPr lang="de-DE" sz="1600" kern="0" dirty="0"/>
          </a:p>
          <a:p>
            <a:pPr marL="0" indent="0">
              <a:lnSpc>
                <a:spcPct val="150000"/>
              </a:lnSpc>
              <a:buNone/>
            </a:pPr>
            <a:r>
              <a:rPr lang="de-DE" kern="0" dirty="0"/>
              <a:t>Prüfungsrelevant ist der schriftlich und mündlich vermittelte Stoff der Vorlesung sowie der angegebenen Literatur. Das </a:t>
            </a:r>
            <a:r>
              <a:rPr lang="de-DE" kern="0" dirty="0" err="1"/>
              <a:t>Tutorat</a:t>
            </a:r>
            <a:r>
              <a:rPr lang="de-DE" kern="0" dirty="0"/>
              <a:t> steht euch als mögliche Hilfe zur Strukturierung des Stoffs zur Verfügung. Die Zusammenfassungen hier geben nicht den gesamten Inhalt wieder. Es wird daher dringlich empfohlen, das </a:t>
            </a:r>
            <a:r>
              <a:rPr lang="de-DE" kern="0" dirty="0" err="1"/>
              <a:t>Tutorat</a:t>
            </a:r>
            <a:r>
              <a:rPr lang="de-DE" kern="0" dirty="0"/>
              <a:t> anzuhören.</a:t>
            </a:r>
          </a:p>
          <a:p>
            <a:pPr marL="0" indent="0">
              <a:lnSpc>
                <a:spcPct val="150000"/>
              </a:lnSpc>
              <a:buNone/>
            </a:pPr>
            <a:r>
              <a:rPr lang="de-DE" kern="0" dirty="0"/>
              <a:t>Irrtümer und Fehler vorbehalten.</a:t>
            </a:r>
          </a:p>
        </p:txBody>
      </p:sp>
      <p:sp>
        <p:nvSpPr>
          <p:cNvPr id="2" name="Foliennummernplatzhalter 1">
            <a:extLst>
              <a:ext uri="{FF2B5EF4-FFF2-40B4-BE49-F238E27FC236}">
                <a16:creationId xmlns:a16="http://schemas.microsoft.com/office/drawing/2014/main" id="{8984B1A7-F413-8EEA-AA91-AA08A3D37078}"/>
              </a:ext>
            </a:extLst>
          </p:cNvPr>
          <p:cNvSpPr>
            <a:spLocks noGrp="1"/>
          </p:cNvSpPr>
          <p:nvPr>
            <p:ph type="sldNum" sz="quarter" idx="12"/>
          </p:nvPr>
        </p:nvSpPr>
        <p:spPr/>
        <p:txBody>
          <a:bodyPr/>
          <a:lstStyle/>
          <a:p>
            <a:fld id="{7E0F9666-C122-4D3D-AFA2-14CC8F7A0F09}" type="slidenum">
              <a:rPr lang="de-DE" altLang="de-DE" smtClean="0"/>
              <a:pPr/>
              <a:t>1</a:t>
            </a:fld>
            <a:endParaRPr lang="de-DE" altLang="de-DE"/>
          </a:p>
        </p:txBody>
      </p:sp>
      <p:sp>
        <p:nvSpPr>
          <p:cNvPr id="3" name="Fußzeilenplatzhalter 2">
            <a:extLst>
              <a:ext uri="{FF2B5EF4-FFF2-40B4-BE49-F238E27FC236}">
                <a16:creationId xmlns:a16="http://schemas.microsoft.com/office/drawing/2014/main" id="{D5125F37-6541-01F9-EAA8-543B0F247425}"/>
              </a:ext>
            </a:extLst>
          </p:cNvPr>
          <p:cNvSpPr>
            <a:spLocks noGrp="1"/>
          </p:cNvSpPr>
          <p:nvPr>
            <p:ph type="ftr" sz="quarter" idx="11"/>
          </p:nvPr>
        </p:nvSpPr>
        <p:spPr/>
        <p:txBody>
          <a:bodyPr/>
          <a:lstStyle/>
          <a:p>
            <a:r>
              <a:rPr lang="de-DE" altLang="de-DE"/>
              <a:t>Materialsammlung zum Praktikum Chemie 			Robin Gundert		</a:t>
            </a:r>
          </a:p>
        </p:txBody>
      </p:sp>
      <p:sp>
        <p:nvSpPr>
          <p:cNvPr id="7" name="Datumsplatzhalter 6">
            <a:extLst>
              <a:ext uri="{FF2B5EF4-FFF2-40B4-BE49-F238E27FC236}">
                <a16:creationId xmlns:a16="http://schemas.microsoft.com/office/drawing/2014/main" id="{CE3040D7-97CA-896A-26D4-45C9FCFBD4A4}"/>
              </a:ext>
            </a:extLst>
          </p:cNvPr>
          <p:cNvSpPr>
            <a:spLocks noGrp="1"/>
          </p:cNvSpPr>
          <p:nvPr>
            <p:ph type="dt" sz="half" idx="10"/>
          </p:nvPr>
        </p:nvSpPr>
        <p:spPr/>
        <p:txBody>
          <a:bodyPr/>
          <a:lstStyle/>
          <a:p>
            <a:r>
              <a:rPr lang="de-DE"/>
              <a:t>WiSe 2023 / 2024</a:t>
            </a:r>
            <a:endParaRPr lang="de-DE" dirty="0"/>
          </a:p>
        </p:txBody>
      </p:sp>
    </p:spTree>
    <p:extLst>
      <p:ext uri="{BB962C8B-B14F-4D97-AF65-F5344CB8AC3E}">
        <p14:creationId xmlns:p14="http://schemas.microsoft.com/office/powerpoint/2010/main" val="3916575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24">
            <a:extLst>
              <a:ext uri="{FF2B5EF4-FFF2-40B4-BE49-F238E27FC236}">
                <a16:creationId xmlns:a16="http://schemas.microsoft.com/office/drawing/2014/main" id="{B4229C32-6850-3697-411B-E1F4493A30AF}"/>
              </a:ext>
            </a:extLst>
          </p:cNvPr>
          <p:cNvSpPr>
            <a:spLocks noGrp="1"/>
          </p:cNvSpPr>
          <p:nvPr>
            <p:ph type="title"/>
          </p:nvPr>
        </p:nvSpPr>
        <p:spPr/>
        <p:txBody>
          <a:bodyPr/>
          <a:lstStyle/>
          <a:p>
            <a:r>
              <a:rPr lang="de-DE" dirty="0"/>
              <a:t>Elektronenkonfigurationen</a:t>
            </a:r>
          </a:p>
        </p:txBody>
      </p:sp>
      <p:sp>
        <p:nvSpPr>
          <p:cNvPr id="23" name="Inhaltsplatzhalter 22">
            <a:extLst>
              <a:ext uri="{FF2B5EF4-FFF2-40B4-BE49-F238E27FC236}">
                <a16:creationId xmlns:a16="http://schemas.microsoft.com/office/drawing/2014/main" id="{EB8168FE-6D4F-A442-62AA-7DE0CE0DBFEE}"/>
              </a:ext>
            </a:extLst>
          </p:cNvPr>
          <p:cNvSpPr>
            <a:spLocks noGrp="1"/>
          </p:cNvSpPr>
          <p:nvPr>
            <p:ph type="body" sz="quarter" idx="13"/>
          </p:nvPr>
        </p:nvSpPr>
        <p:spPr/>
        <p:txBody>
          <a:bodyPr/>
          <a:lstStyle/>
          <a:p>
            <a:r>
              <a:rPr lang="de-DE" b="1" kern="0" dirty="0"/>
              <a:t>Aufteilung</a:t>
            </a:r>
            <a:r>
              <a:rPr lang="de-DE" kern="0" dirty="0"/>
              <a:t> des Periodensystems in </a:t>
            </a:r>
            <a:r>
              <a:rPr lang="de-DE" b="1" kern="0" dirty="0">
                <a:solidFill>
                  <a:schemeClr val="accent6"/>
                </a:solidFill>
              </a:rPr>
              <a:t>s</a:t>
            </a:r>
            <a:r>
              <a:rPr lang="de-DE" b="1" kern="0" dirty="0"/>
              <a:t> -, </a:t>
            </a:r>
            <a:r>
              <a:rPr lang="de-DE" b="1" kern="0" dirty="0">
                <a:solidFill>
                  <a:schemeClr val="tx1"/>
                </a:solidFill>
              </a:rPr>
              <a:t>p</a:t>
            </a:r>
            <a:r>
              <a:rPr lang="de-DE" b="1" kern="0" dirty="0"/>
              <a:t> -, </a:t>
            </a:r>
            <a:r>
              <a:rPr lang="de-DE" kern="0" dirty="0"/>
              <a:t>und </a:t>
            </a:r>
            <a:r>
              <a:rPr lang="de-DE" b="1" kern="0" dirty="0">
                <a:solidFill>
                  <a:schemeClr val="accent2">
                    <a:lumMod val="75000"/>
                  </a:schemeClr>
                </a:solidFill>
              </a:rPr>
              <a:t>d</a:t>
            </a:r>
            <a:r>
              <a:rPr lang="de-DE" b="1" kern="0" dirty="0"/>
              <a:t> – Block </a:t>
            </a:r>
            <a:r>
              <a:rPr lang="de-DE" kern="0" dirty="0">
                <a:solidFill>
                  <a:schemeClr val="bg1">
                    <a:lumMod val="50000"/>
                  </a:schemeClr>
                </a:solidFill>
              </a:rPr>
              <a:t>(Lanthanoide und Actinoide: f –Block)</a:t>
            </a:r>
            <a:endParaRPr lang="de-DE" b="1" kern="0" dirty="0">
              <a:solidFill>
                <a:schemeClr val="bg1">
                  <a:lumMod val="50000"/>
                </a:schemeClr>
              </a:solidFill>
            </a:endParaRPr>
          </a:p>
          <a:p>
            <a:pPr marL="0" indent="0">
              <a:buNone/>
            </a:pPr>
            <a:endParaRPr lang="de-DE" b="1" kern="0" dirty="0">
              <a:solidFill>
                <a:schemeClr val="bg1">
                  <a:lumMod val="50000"/>
                </a:schemeClr>
              </a:solidFill>
            </a:endParaRPr>
          </a:p>
          <a:p>
            <a:endParaRPr lang="de-DE" b="1" kern="0" dirty="0">
              <a:solidFill>
                <a:schemeClr val="bg1">
                  <a:lumMod val="50000"/>
                </a:schemeClr>
              </a:solidFill>
            </a:endParaRPr>
          </a:p>
          <a:p>
            <a:endParaRPr lang="de-DE" b="1" kern="0" dirty="0"/>
          </a:p>
          <a:p>
            <a:endParaRPr lang="de-DE" b="1" dirty="0"/>
          </a:p>
          <a:p>
            <a:endParaRPr lang="de-DE" b="1" kern="0" dirty="0"/>
          </a:p>
          <a:p>
            <a:endParaRPr lang="de-DE" b="1" kern="0" dirty="0"/>
          </a:p>
          <a:p>
            <a:endParaRPr lang="de-DE" b="1" kern="0" dirty="0"/>
          </a:p>
          <a:p>
            <a:endParaRPr lang="de-DE" b="1" kern="0" dirty="0"/>
          </a:p>
          <a:p>
            <a:endParaRPr lang="de-DE" b="1" kern="0" dirty="0"/>
          </a:p>
          <a:p>
            <a:endParaRPr lang="de-DE" b="1" kern="0" dirty="0"/>
          </a:p>
          <a:p>
            <a:endParaRPr lang="de-DE" b="1" kern="0" dirty="0"/>
          </a:p>
          <a:p>
            <a:pPr marL="0" indent="0">
              <a:buNone/>
            </a:pPr>
            <a:endParaRPr lang="de-DE" b="1" kern="0" dirty="0"/>
          </a:p>
          <a:p>
            <a:pPr marL="0" indent="0">
              <a:buNone/>
            </a:pPr>
            <a:endParaRPr lang="de-DE" b="1" kern="0" dirty="0"/>
          </a:p>
          <a:p>
            <a:r>
              <a:rPr lang="de-DE" b="1" kern="0" dirty="0"/>
              <a:t>s – Orbitale </a:t>
            </a:r>
            <a:r>
              <a:rPr lang="de-DE" kern="0" dirty="0"/>
              <a:t>(je 1) fassen 2 Elektronen</a:t>
            </a:r>
          </a:p>
          <a:p>
            <a:r>
              <a:rPr lang="de-DE" b="1" kern="0" dirty="0"/>
              <a:t>p – Orbitale </a:t>
            </a:r>
            <a:r>
              <a:rPr lang="de-DE" kern="0" dirty="0"/>
              <a:t>(je 3) fassen zusammen 6 Elektronen</a:t>
            </a:r>
          </a:p>
          <a:p>
            <a:r>
              <a:rPr lang="de-DE" b="1" kern="0" dirty="0"/>
              <a:t>d – Orbitale </a:t>
            </a:r>
            <a:r>
              <a:rPr lang="de-DE" kern="0" dirty="0"/>
              <a:t>(je 5) fassen zusammen 10 Elektronen</a:t>
            </a:r>
          </a:p>
          <a:p>
            <a:r>
              <a:rPr lang="de-DE" kern="0" dirty="0"/>
              <a:t>Verschiedene </a:t>
            </a:r>
            <a:r>
              <a:rPr lang="de-DE" b="1" kern="0" dirty="0"/>
              <a:t>Energieniveaus</a:t>
            </a:r>
            <a:r>
              <a:rPr lang="de-DE" kern="0" dirty="0"/>
              <a:t>, 4s wird vor 3d befüllt!</a:t>
            </a:r>
          </a:p>
          <a:p>
            <a:endParaRPr lang="de-DE" dirty="0"/>
          </a:p>
        </p:txBody>
      </p:sp>
      <p:sp>
        <p:nvSpPr>
          <p:cNvPr id="5" name="Datumsplatzhalter 4">
            <a:extLst>
              <a:ext uri="{FF2B5EF4-FFF2-40B4-BE49-F238E27FC236}">
                <a16:creationId xmlns:a16="http://schemas.microsoft.com/office/drawing/2014/main" id="{B73EB116-5FF1-0B2C-6AEF-04590455E917}"/>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E18BF664-E45E-59AB-F0EE-DA5E6D5CD50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FB455E36-F8DE-FA31-5342-4820974BD5E1}"/>
              </a:ext>
            </a:extLst>
          </p:cNvPr>
          <p:cNvSpPr>
            <a:spLocks noGrp="1"/>
          </p:cNvSpPr>
          <p:nvPr>
            <p:ph type="sldNum" sz="quarter" idx="16"/>
          </p:nvPr>
        </p:nvSpPr>
        <p:spPr/>
        <p:txBody>
          <a:bodyPr/>
          <a:lstStyle/>
          <a:p>
            <a:fld id="{7E0F9666-C122-4D3D-AFA2-14CC8F7A0F09}" type="slidenum">
              <a:rPr lang="de-DE" altLang="de-DE" smtClean="0"/>
              <a:pPr/>
              <a:t>19</a:t>
            </a:fld>
            <a:endParaRPr lang="de-DE" altLang="de-DE"/>
          </a:p>
        </p:txBody>
      </p:sp>
      <p:sp>
        <p:nvSpPr>
          <p:cNvPr id="6" name="Rechteck 5">
            <a:extLst>
              <a:ext uri="{FF2B5EF4-FFF2-40B4-BE49-F238E27FC236}">
                <a16:creationId xmlns:a16="http://schemas.microsoft.com/office/drawing/2014/main" id="{1BE57A2A-7667-3148-8AA1-DE08F0AA0F79}"/>
              </a:ext>
            </a:extLst>
          </p:cNvPr>
          <p:cNvSpPr/>
          <p:nvPr/>
        </p:nvSpPr>
        <p:spPr>
          <a:xfrm>
            <a:off x="1847568" y="1772816"/>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1s</a:t>
            </a:r>
          </a:p>
        </p:txBody>
      </p:sp>
      <p:sp>
        <p:nvSpPr>
          <p:cNvPr id="7" name="Rechteck 6">
            <a:extLst>
              <a:ext uri="{FF2B5EF4-FFF2-40B4-BE49-F238E27FC236}">
                <a16:creationId xmlns:a16="http://schemas.microsoft.com/office/drawing/2014/main" id="{B77375DF-0733-B941-8F5D-1ED91512886A}"/>
              </a:ext>
            </a:extLst>
          </p:cNvPr>
          <p:cNvSpPr/>
          <p:nvPr/>
        </p:nvSpPr>
        <p:spPr>
          <a:xfrm>
            <a:off x="7968248" y="1772816"/>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1s</a:t>
            </a:r>
          </a:p>
        </p:txBody>
      </p:sp>
      <p:sp>
        <p:nvSpPr>
          <p:cNvPr id="8" name="Rechteck 7">
            <a:extLst>
              <a:ext uri="{FF2B5EF4-FFF2-40B4-BE49-F238E27FC236}">
                <a16:creationId xmlns:a16="http://schemas.microsoft.com/office/drawing/2014/main" id="{8B5476ED-FB3A-8A41-8A1D-B5279DE980C5}"/>
              </a:ext>
            </a:extLst>
          </p:cNvPr>
          <p:cNvSpPr/>
          <p:nvPr/>
        </p:nvSpPr>
        <p:spPr>
          <a:xfrm>
            <a:off x="1847568" y="2132856"/>
            <a:ext cx="720000" cy="360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2s</a:t>
            </a:r>
          </a:p>
        </p:txBody>
      </p:sp>
      <p:sp>
        <p:nvSpPr>
          <p:cNvPr id="9" name="Rechteck 8">
            <a:extLst>
              <a:ext uri="{FF2B5EF4-FFF2-40B4-BE49-F238E27FC236}">
                <a16:creationId xmlns:a16="http://schemas.microsoft.com/office/drawing/2014/main" id="{E77C632B-B361-694A-BB76-17C791D2DD54}"/>
              </a:ext>
            </a:extLst>
          </p:cNvPr>
          <p:cNvSpPr/>
          <p:nvPr/>
        </p:nvSpPr>
        <p:spPr>
          <a:xfrm>
            <a:off x="6168048" y="2132856"/>
            <a:ext cx="216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2p</a:t>
            </a:r>
          </a:p>
        </p:txBody>
      </p:sp>
      <p:sp>
        <p:nvSpPr>
          <p:cNvPr id="10" name="Rechteck 9">
            <a:extLst>
              <a:ext uri="{FF2B5EF4-FFF2-40B4-BE49-F238E27FC236}">
                <a16:creationId xmlns:a16="http://schemas.microsoft.com/office/drawing/2014/main" id="{21F4B66A-6BEA-5D46-ABEA-5D095B6A58B3}"/>
              </a:ext>
            </a:extLst>
          </p:cNvPr>
          <p:cNvSpPr/>
          <p:nvPr/>
        </p:nvSpPr>
        <p:spPr>
          <a:xfrm>
            <a:off x="1847568" y="2492896"/>
            <a:ext cx="720000" cy="360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3s</a:t>
            </a:r>
          </a:p>
        </p:txBody>
      </p:sp>
      <p:sp>
        <p:nvSpPr>
          <p:cNvPr id="11" name="Rechteck 10">
            <a:extLst>
              <a:ext uri="{FF2B5EF4-FFF2-40B4-BE49-F238E27FC236}">
                <a16:creationId xmlns:a16="http://schemas.microsoft.com/office/drawing/2014/main" id="{323D936B-E758-484F-8D31-56ED3C55D9B3}"/>
              </a:ext>
            </a:extLst>
          </p:cNvPr>
          <p:cNvSpPr/>
          <p:nvPr/>
        </p:nvSpPr>
        <p:spPr>
          <a:xfrm>
            <a:off x="6168048" y="2492896"/>
            <a:ext cx="216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3p</a:t>
            </a:r>
          </a:p>
        </p:txBody>
      </p:sp>
      <p:sp>
        <p:nvSpPr>
          <p:cNvPr id="12" name="Rechteck 11">
            <a:extLst>
              <a:ext uri="{FF2B5EF4-FFF2-40B4-BE49-F238E27FC236}">
                <a16:creationId xmlns:a16="http://schemas.microsoft.com/office/drawing/2014/main" id="{D32E74AB-65CF-3A45-A611-8FACE168BF94}"/>
              </a:ext>
            </a:extLst>
          </p:cNvPr>
          <p:cNvSpPr/>
          <p:nvPr/>
        </p:nvSpPr>
        <p:spPr>
          <a:xfrm>
            <a:off x="1847568" y="2852936"/>
            <a:ext cx="720000" cy="360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4s</a:t>
            </a:r>
          </a:p>
        </p:txBody>
      </p:sp>
      <p:sp>
        <p:nvSpPr>
          <p:cNvPr id="13" name="Rechteck 12">
            <a:extLst>
              <a:ext uri="{FF2B5EF4-FFF2-40B4-BE49-F238E27FC236}">
                <a16:creationId xmlns:a16="http://schemas.microsoft.com/office/drawing/2014/main" id="{09F3F33B-45F0-754B-9792-44811636E562}"/>
              </a:ext>
            </a:extLst>
          </p:cNvPr>
          <p:cNvSpPr/>
          <p:nvPr/>
        </p:nvSpPr>
        <p:spPr>
          <a:xfrm>
            <a:off x="2567648" y="2852936"/>
            <a:ext cx="360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rgbClr val="000000"/>
                </a:solidFill>
                <a:latin typeface="Avenir Next LT Pro" panose="020B0504020202020204" pitchFamily="34" charset="77"/>
              </a:rPr>
              <a:t>3d</a:t>
            </a:r>
          </a:p>
        </p:txBody>
      </p:sp>
      <p:sp>
        <p:nvSpPr>
          <p:cNvPr id="14" name="Rechteck 13">
            <a:extLst>
              <a:ext uri="{FF2B5EF4-FFF2-40B4-BE49-F238E27FC236}">
                <a16:creationId xmlns:a16="http://schemas.microsoft.com/office/drawing/2014/main" id="{465D2E46-4C81-5447-8400-B4B584143A36}"/>
              </a:ext>
            </a:extLst>
          </p:cNvPr>
          <p:cNvSpPr/>
          <p:nvPr/>
        </p:nvSpPr>
        <p:spPr>
          <a:xfrm>
            <a:off x="6168048" y="2852936"/>
            <a:ext cx="216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4p</a:t>
            </a:r>
          </a:p>
        </p:txBody>
      </p:sp>
      <p:sp>
        <p:nvSpPr>
          <p:cNvPr id="15" name="Rechteck 14">
            <a:extLst>
              <a:ext uri="{FF2B5EF4-FFF2-40B4-BE49-F238E27FC236}">
                <a16:creationId xmlns:a16="http://schemas.microsoft.com/office/drawing/2014/main" id="{D6BCEBB1-D0D9-E64E-A5F1-AB918549DD1B}"/>
              </a:ext>
            </a:extLst>
          </p:cNvPr>
          <p:cNvSpPr/>
          <p:nvPr/>
        </p:nvSpPr>
        <p:spPr>
          <a:xfrm>
            <a:off x="1847568" y="3212976"/>
            <a:ext cx="720000" cy="360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5s</a:t>
            </a:r>
          </a:p>
        </p:txBody>
      </p:sp>
      <p:sp>
        <p:nvSpPr>
          <p:cNvPr id="16" name="Rechteck 15">
            <a:extLst>
              <a:ext uri="{FF2B5EF4-FFF2-40B4-BE49-F238E27FC236}">
                <a16:creationId xmlns:a16="http://schemas.microsoft.com/office/drawing/2014/main" id="{7DA9A7E0-7CE8-C940-A18F-A312EB8C6649}"/>
              </a:ext>
            </a:extLst>
          </p:cNvPr>
          <p:cNvSpPr/>
          <p:nvPr/>
        </p:nvSpPr>
        <p:spPr>
          <a:xfrm>
            <a:off x="2567648" y="3212976"/>
            <a:ext cx="360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rgbClr val="000000"/>
                </a:solidFill>
                <a:latin typeface="Avenir Next LT Pro" panose="020B0504020202020204" pitchFamily="34" charset="77"/>
              </a:rPr>
              <a:t>4d</a:t>
            </a:r>
          </a:p>
        </p:txBody>
      </p:sp>
      <p:sp>
        <p:nvSpPr>
          <p:cNvPr id="17" name="Rechteck 16">
            <a:extLst>
              <a:ext uri="{FF2B5EF4-FFF2-40B4-BE49-F238E27FC236}">
                <a16:creationId xmlns:a16="http://schemas.microsoft.com/office/drawing/2014/main" id="{915A9378-837B-0241-BAF6-0B6FE0AB32CA}"/>
              </a:ext>
            </a:extLst>
          </p:cNvPr>
          <p:cNvSpPr/>
          <p:nvPr/>
        </p:nvSpPr>
        <p:spPr>
          <a:xfrm>
            <a:off x="6168048" y="3212976"/>
            <a:ext cx="216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5p</a:t>
            </a:r>
          </a:p>
        </p:txBody>
      </p:sp>
      <p:sp>
        <p:nvSpPr>
          <p:cNvPr id="18" name="Rechteck 17">
            <a:extLst>
              <a:ext uri="{FF2B5EF4-FFF2-40B4-BE49-F238E27FC236}">
                <a16:creationId xmlns:a16="http://schemas.microsoft.com/office/drawing/2014/main" id="{15482885-B336-C046-BE85-BC8E9B67B3AA}"/>
              </a:ext>
            </a:extLst>
          </p:cNvPr>
          <p:cNvSpPr/>
          <p:nvPr/>
        </p:nvSpPr>
        <p:spPr>
          <a:xfrm>
            <a:off x="1847568" y="3573016"/>
            <a:ext cx="720000" cy="360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6s</a:t>
            </a:r>
          </a:p>
        </p:txBody>
      </p:sp>
      <p:sp>
        <p:nvSpPr>
          <p:cNvPr id="19" name="Rechteck 18">
            <a:extLst>
              <a:ext uri="{FF2B5EF4-FFF2-40B4-BE49-F238E27FC236}">
                <a16:creationId xmlns:a16="http://schemas.microsoft.com/office/drawing/2014/main" id="{472ED265-1AA1-FA44-9AE3-8E693E784E5D}"/>
              </a:ext>
            </a:extLst>
          </p:cNvPr>
          <p:cNvSpPr/>
          <p:nvPr/>
        </p:nvSpPr>
        <p:spPr>
          <a:xfrm>
            <a:off x="2567648" y="3573016"/>
            <a:ext cx="360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rgbClr val="000000"/>
                </a:solidFill>
                <a:latin typeface="Avenir Next LT Pro" panose="020B0504020202020204" pitchFamily="34" charset="77"/>
              </a:rPr>
              <a:t>5d</a:t>
            </a:r>
          </a:p>
        </p:txBody>
      </p:sp>
      <p:sp>
        <p:nvSpPr>
          <p:cNvPr id="20" name="Rechteck 19">
            <a:extLst>
              <a:ext uri="{FF2B5EF4-FFF2-40B4-BE49-F238E27FC236}">
                <a16:creationId xmlns:a16="http://schemas.microsoft.com/office/drawing/2014/main" id="{6450169D-A658-DD4D-88A4-0436009B17D6}"/>
              </a:ext>
            </a:extLst>
          </p:cNvPr>
          <p:cNvSpPr/>
          <p:nvPr/>
        </p:nvSpPr>
        <p:spPr>
          <a:xfrm>
            <a:off x="6168048" y="3573016"/>
            <a:ext cx="216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latin typeface="Avenir Next LT Pro" panose="020B0504020202020204" pitchFamily="34" charset="77"/>
              </a:rPr>
              <a:t>6p</a:t>
            </a:r>
          </a:p>
        </p:txBody>
      </p:sp>
      <p:pic>
        <p:nvPicPr>
          <p:cNvPr id="21" name="Grafik 20">
            <a:extLst>
              <a:ext uri="{FF2B5EF4-FFF2-40B4-BE49-F238E27FC236}">
                <a16:creationId xmlns:a16="http://schemas.microsoft.com/office/drawing/2014/main" id="{7F6A73DC-ED0B-DF42-B475-235642D3D3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9752" y="3753016"/>
            <a:ext cx="2232248" cy="2427222"/>
          </a:xfrm>
          <a:prstGeom prst="rect">
            <a:avLst/>
          </a:prstGeom>
        </p:spPr>
      </p:pic>
      <p:sp>
        <p:nvSpPr>
          <p:cNvPr id="22" name="Textfeld 21">
            <a:extLst>
              <a:ext uri="{FF2B5EF4-FFF2-40B4-BE49-F238E27FC236}">
                <a16:creationId xmlns:a16="http://schemas.microsoft.com/office/drawing/2014/main" id="{8632D35E-99A1-9647-81F3-C25D612EF06F}"/>
              </a:ext>
            </a:extLst>
          </p:cNvPr>
          <p:cNvSpPr txBox="1"/>
          <p:nvPr/>
        </p:nvSpPr>
        <p:spPr>
          <a:xfrm>
            <a:off x="7447815" y="5769240"/>
            <a:ext cx="2520280" cy="307777"/>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wiki</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File:Energieniveau.svg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media</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Datei:Energieniveau.svg</a:t>
            </a:r>
            <a:endParaRPr lang="de-DE" sz="700" dirty="0">
              <a:solidFill>
                <a:schemeClr val="bg1">
                  <a:lumMod val="50000"/>
                </a:schemeClr>
              </a:solidFill>
              <a:latin typeface="Avenir Next LT Pro" panose="020B0504020202020204" pitchFamily="34" charset="77"/>
            </a:endParaRPr>
          </a:p>
        </p:txBody>
      </p:sp>
    </p:spTree>
    <p:extLst>
      <p:ext uri="{BB962C8B-B14F-4D97-AF65-F5344CB8AC3E}">
        <p14:creationId xmlns:p14="http://schemas.microsoft.com/office/powerpoint/2010/main" val="136033807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E894D-CA9F-CB48-9E02-CA929B2666BE}"/>
              </a:ext>
            </a:extLst>
          </p:cNvPr>
          <p:cNvSpPr>
            <a:spLocks noGrp="1"/>
          </p:cNvSpPr>
          <p:nvPr>
            <p:ph type="title"/>
          </p:nvPr>
        </p:nvSpPr>
        <p:spPr/>
        <p:txBody>
          <a:bodyPr/>
          <a:lstStyle/>
          <a:p>
            <a:r>
              <a:rPr lang="de-DE" dirty="0"/>
              <a:t>DNA – Basen</a:t>
            </a:r>
          </a:p>
        </p:txBody>
      </p:sp>
      <p:sp>
        <p:nvSpPr>
          <p:cNvPr id="3" name="Inhaltsplatzhalter 2">
            <a:extLst>
              <a:ext uri="{FF2B5EF4-FFF2-40B4-BE49-F238E27FC236}">
                <a16:creationId xmlns:a16="http://schemas.microsoft.com/office/drawing/2014/main" id="{F3C71032-E48D-5D49-8A6C-E88CC8CBBAAD}"/>
              </a:ext>
            </a:extLst>
          </p:cNvPr>
          <p:cNvSpPr>
            <a:spLocks noGrp="1"/>
          </p:cNvSpPr>
          <p:nvPr>
            <p:ph type="body" sz="quarter" idx="13"/>
          </p:nvPr>
        </p:nvSpPr>
        <p:spPr/>
        <p:txBody>
          <a:bodyPr/>
          <a:lstStyle/>
          <a:p>
            <a:r>
              <a:rPr lang="de-DE" dirty="0"/>
              <a:t>In allen Lebewesen codieren </a:t>
            </a:r>
            <a:r>
              <a:rPr lang="de-DE" b="1" dirty="0"/>
              <a:t>fünf Basen </a:t>
            </a:r>
            <a:r>
              <a:rPr lang="de-DE" dirty="0"/>
              <a:t>die gesamte genetische Information.</a:t>
            </a:r>
          </a:p>
          <a:p>
            <a:r>
              <a:rPr lang="de-DE" dirty="0"/>
              <a:t>Die Basen sind </a:t>
            </a:r>
            <a:r>
              <a:rPr lang="de-DE" b="1" dirty="0"/>
              <a:t>Derivate </a:t>
            </a:r>
            <a:r>
              <a:rPr lang="de-DE" dirty="0"/>
              <a:t>von </a:t>
            </a:r>
            <a:r>
              <a:rPr lang="de-DE" b="1" dirty="0"/>
              <a:t>Purin</a:t>
            </a:r>
            <a:r>
              <a:rPr lang="de-DE" dirty="0"/>
              <a:t> oder </a:t>
            </a:r>
            <a:r>
              <a:rPr lang="de-DE" b="1" dirty="0" err="1"/>
              <a:t>Pyrimidin</a:t>
            </a:r>
            <a:r>
              <a:rPr lang="de-DE" dirty="0"/>
              <a:t>.</a:t>
            </a:r>
          </a:p>
          <a:p>
            <a:r>
              <a:rPr lang="de-DE" dirty="0"/>
              <a:t>Zwischen einem </a:t>
            </a:r>
            <a:r>
              <a:rPr lang="de-DE" b="1" dirty="0"/>
              <a:t>Basenpaar </a:t>
            </a:r>
            <a:r>
              <a:rPr lang="de-DE" dirty="0"/>
              <a:t>kommt es nach </a:t>
            </a:r>
            <a:r>
              <a:rPr lang="de-DE" b="1" dirty="0"/>
              <a:t>Watson – Crick </a:t>
            </a:r>
            <a:r>
              <a:rPr lang="de-DE" dirty="0"/>
              <a:t>zur Ausbildung von </a:t>
            </a:r>
            <a:r>
              <a:rPr lang="de-DE" b="1" dirty="0"/>
              <a:t>Wasserstoffbrücken</a:t>
            </a:r>
            <a:r>
              <a:rPr lang="de-DE" dirty="0"/>
              <a:t>.</a:t>
            </a:r>
          </a:p>
          <a:p>
            <a:r>
              <a:rPr lang="de-DE" b="1" dirty="0"/>
              <a:t>Adenin </a:t>
            </a:r>
            <a:r>
              <a:rPr lang="de-DE" dirty="0"/>
              <a:t>und </a:t>
            </a:r>
            <a:r>
              <a:rPr lang="de-DE" b="1" dirty="0" err="1"/>
              <a:t>Thymin</a:t>
            </a:r>
            <a:r>
              <a:rPr lang="de-DE" b="1" dirty="0"/>
              <a:t> </a:t>
            </a:r>
            <a:r>
              <a:rPr lang="de-DE" dirty="0"/>
              <a:t>(RNA: </a:t>
            </a:r>
            <a:r>
              <a:rPr lang="de-DE" b="1" dirty="0"/>
              <a:t>Uracil</a:t>
            </a:r>
            <a:r>
              <a:rPr lang="de-DE" dirty="0"/>
              <a:t>) bilden immer </a:t>
            </a:r>
            <a:r>
              <a:rPr lang="de-DE" b="1" dirty="0"/>
              <a:t>2 Wasserstoffbrücken</a:t>
            </a:r>
            <a:r>
              <a:rPr lang="de-DE" dirty="0"/>
              <a:t>.</a:t>
            </a:r>
          </a:p>
          <a:p>
            <a:r>
              <a:rPr lang="de-DE" b="1" dirty="0"/>
              <a:t>Guanin </a:t>
            </a:r>
            <a:r>
              <a:rPr lang="de-DE" dirty="0"/>
              <a:t>und </a:t>
            </a:r>
            <a:r>
              <a:rPr lang="de-DE" b="1" dirty="0"/>
              <a:t>Cytosin </a:t>
            </a:r>
            <a:r>
              <a:rPr lang="de-DE" dirty="0"/>
              <a:t>bilden immer </a:t>
            </a:r>
            <a:r>
              <a:rPr lang="de-DE" b="1" dirty="0"/>
              <a:t>3 </a:t>
            </a:r>
            <a:r>
              <a:rPr lang="de-DE" b="1" dirty="0" err="1"/>
              <a:t>Wassertoffbrücken</a:t>
            </a:r>
            <a:r>
              <a:rPr lang="de-DE" dirty="0"/>
              <a:t>.</a:t>
            </a:r>
          </a:p>
          <a:p>
            <a:r>
              <a:rPr lang="de-DE" dirty="0"/>
              <a:t>Neben diesen Watson – Crick – Basenpaaren sind (v. a. in RNA) außerdem </a:t>
            </a:r>
            <a:r>
              <a:rPr lang="de-DE" b="1" dirty="0"/>
              <a:t>Nicht – Watson – Crick –Basenpaare </a:t>
            </a:r>
            <a:r>
              <a:rPr lang="de-DE" dirty="0"/>
              <a:t>möglich, wie  beispielsweise zwischen A und A sowie zwischen U und C. Außerdem ist eine alternative </a:t>
            </a:r>
            <a:r>
              <a:rPr lang="de-DE" dirty="0" err="1"/>
              <a:t>Hoogsteen</a:t>
            </a:r>
            <a:r>
              <a:rPr lang="de-DE" dirty="0"/>
              <a:t> – Paarung zwischen A und T möglich.</a:t>
            </a:r>
          </a:p>
        </p:txBody>
      </p:sp>
      <p:sp>
        <p:nvSpPr>
          <p:cNvPr id="10" name="Datumsplatzhalter 9">
            <a:extLst>
              <a:ext uri="{FF2B5EF4-FFF2-40B4-BE49-F238E27FC236}">
                <a16:creationId xmlns:a16="http://schemas.microsoft.com/office/drawing/2014/main" id="{1F7A7E01-A346-E575-D3DF-E91FDE46A0A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2BFD4E0-5303-A7FA-4E6F-0B2D3A4374E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E9BAA34A-B0DE-605C-F63D-1DDC8BE57286}"/>
              </a:ext>
            </a:extLst>
          </p:cNvPr>
          <p:cNvSpPr>
            <a:spLocks noGrp="1"/>
          </p:cNvSpPr>
          <p:nvPr>
            <p:ph type="sldNum" sz="quarter" idx="16"/>
          </p:nvPr>
        </p:nvSpPr>
        <p:spPr/>
        <p:txBody>
          <a:bodyPr/>
          <a:lstStyle/>
          <a:p>
            <a:fld id="{6FBDD224-CFE5-420E-A51B-C49F1872CE04}" type="slidenum">
              <a:rPr lang="de-DE" altLang="de-DE" smtClean="0"/>
              <a:pPr/>
              <a:t>199</a:t>
            </a:fld>
            <a:endParaRPr lang="de-DE" altLang="de-DE"/>
          </a:p>
        </p:txBody>
      </p:sp>
      <p:pic>
        <p:nvPicPr>
          <p:cNvPr id="7" name="Grafik 6">
            <a:extLst>
              <a:ext uri="{FF2B5EF4-FFF2-40B4-BE49-F238E27FC236}">
                <a16:creationId xmlns:a16="http://schemas.microsoft.com/office/drawing/2014/main" id="{EC1C3980-B484-844C-AF2F-3EED277A7BF2}"/>
              </a:ext>
            </a:extLst>
          </p:cNvPr>
          <p:cNvPicPr>
            <a:picLocks noChangeAspect="1"/>
          </p:cNvPicPr>
          <p:nvPr/>
        </p:nvPicPr>
        <p:blipFill>
          <a:blip r:embed="rId2"/>
          <a:stretch>
            <a:fillRect/>
          </a:stretch>
        </p:blipFill>
        <p:spPr>
          <a:xfrm>
            <a:off x="1451624" y="3260576"/>
            <a:ext cx="4787795" cy="2616696"/>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D3D3B151-C0CE-3A42-9B77-39702995ABD0}"/>
              </a:ext>
            </a:extLst>
          </p:cNvPr>
          <p:cNvPicPr>
            <a:picLocks noChangeAspect="1"/>
          </p:cNvPicPr>
          <p:nvPr/>
        </p:nvPicPr>
        <p:blipFill>
          <a:blip r:embed="rId3"/>
          <a:stretch>
            <a:fillRect/>
          </a:stretch>
        </p:blipFill>
        <p:spPr>
          <a:xfrm>
            <a:off x="7248129" y="3284984"/>
            <a:ext cx="2712167" cy="2214364"/>
          </a:xfrm>
          <a:prstGeom prst="rect">
            <a:avLst/>
          </a:prstGeom>
        </p:spPr>
      </p:pic>
    </p:spTree>
    <p:extLst>
      <p:ext uri="{BB962C8B-B14F-4D97-AF65-F5344CB8AC3E}">
        <p14:creationId xmlns:p14="http://schemas.microsoft.com/office/powerpoint/2010/main" val="41670843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023A4-9D6E-E949-964D-95FC2CB13328}"/>
              </a:ext>
            </a:extLst>
          </p:cNvPr>
          <p:cNvSpPr>
            <a:spLocks noGrp="1"/>
          </p:cNvSpPr>
          <p:nvPr>
            <p:ph type="title"/>
          </p:nvPr>
        </p:nvSpPr>
        <p:spPr/>
        <p:txBody>
          <a:bodyPr/>
          <a:lstStyle/>
          <a:p>
            <a:r>
              <a:rPr lang="de-DE" dirty="0" err="1"/>
              <a:t>Nucleoside</a:t>
            </a:r>
            <a:r>
              <a:rPr lang="de-DE" dirty="0"/>
              <a:t>, Nucleotide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F0D40974-B15E-7B4D-806B-20253BB83ED6}"/>
                  </a:ext>
                </a:extLst>
              </p:cNvPr>
              <p:cNvSpPr>
                <a:spLocks noGrp="1"/>
              </p:cNvSpPr>
              <p:nvPr>
                <p:ph type="body" sz="quarter" idx="13"/>
              </p:nvPr>
            </p:nvSpPr>
            <p:spPr/>
            <p:txBody>
              <a:bodyPr/>
              <a:lstStyle/>
              <a:p>
                <a:r>
                  <a:rPr lang="de-DE" dirty="0"/>
                  <a:t>Als </a:t>
                </a:r>
                <a:r>
                  <a:rPr lang="de-DE" b="1" dirty="0" err="1"/>
                  <a:t>Nucleoside</a:t>
                </a:r>
                <a:r>
                  <a:rPr lang="de-DE" b="1" dirty="0"/>
                  <a:t> </a:t>
                </a:r>
                <a:r>
                  <a:rPr lang="de-DE" dirty="0"/>
                  <a:t>bezeichnet man </a:t>
                </a:r>
                <a:r>
                  <a:rPr lang="de-DE" b="1" dirty="0"/>
                  <a:t>DNA – Basen</a:t>
                </a:r>
                <a:r>
                  <a:rPr lang="de-DE" dirty="0"/>
                  <a:t>, die mit </a:t>
                </a:r>
                <a:r>
                  <a:rPr lang="de-DE" b="1" dirty="0"/>
                  <a:t>Ribose</a:t>
                </a:r>
                <a:r>
                  <a:rPr lang="de-DE" dirty="0"/>
                  <a:t> oder </a:t>
                </a:r>
                <a:r>
                  <a:rPr lang="de-DE" b="1" dirty="0"/>
                  <a:t>Desoxyribose </a:t>
                </a:r>
                <a:r>
                  <a:rPr lang="de-DE" dirty="0"/>
                  <a:t>verbunden ist.</a:t>
                </a:r>
              </a:p>
              <a:p>
                <a:endParaRPr lang="de-DE" dirty="0"/>
              </a:p>
              <a:p>
                <a:endParaRPr lang="de-DE" dirty="0"/>
              </a:p>
              <a:p>
                <a:endParaRPr lang="de-DE" dirty="0"/>
              </a:p>
              <a:p>
                <a:endParaRPr lang="de-DE" dirty="0"/>
              </a:p>
              <a:p>
                <a:pPr marL="0" indent="0">
                  <a:buNone/>
                </a:pPr>
                <a:endParaRPr lang="de-DE" dirty="0"/>
              </a:p>
              <a:p>
                <a:r>
                  <a:rPr lang="de-DE" dirty="0"/>
                  <a:t>Hier bindet ein </a:t>
                </a:r>
                <a:r>
                  <a:rPr lang="de-DE" b="1" dirty="0"/>
                  <a:t>Zucker </a:t>
                </a:r>
                <a:r>
                  <a:rPr lang="de-DE" dirty="0"/>
                  <a:t>an ein </a:t>
                </a:r>
                <a:r>
                  <a:rPr lang="de-DE" b="1" dirty="0"/>
                  <a:t>Stickstoffatom </a:t>
                </a:r>
                <a:r>
                  <a:rPr lang="de-DE" dirty="0"/>
                  <a:t>(der Base). Man spricht daher von einer </a:t>
                </a:r>
                <a:r>
                  <a:rPr lang="de-DE" b="1" dirty="0"/>
                  <a:t>N– </a:t>
                </a:r>
                <a:r>
                  <a:rPr lang="de-DE" b="1" dirty="0" err="1"/>
                  <a:t>glycosidischen</a:t>
                </a:r>
                <a:r>
                  <a:rPr lang="de-DE" b="1" dirty="0"/>
                  <a:t> Bindung</a:t>
                </a:r>
                <a:r>
                  <a:rPr lang="de-DE" dirty="0"/>
                  <a:t>.</a:t>
                </a:r>
              </a:p>
              <a:p>
                <a:r>
                  <a:rPr lang="de-DE" dirty="0"/>
                  <a:t>Analog kann der Zucker an ein </a:t>
                </a:r>
                <a:r>
                  <a:rPr lang="de-DE" b="1" dirty="0"/>
                  <a:t>Sauerstoffatom </a:t>
                </a:r>
                <a:r>
                  <a:rPr lang="de-DE" dirty="0"/>
                  <a:t>gebunden sein. Dann spricht man von einer </a:t>
                </a:r>
                <a:r>
                  <a:rPr lang="de-DE" b="1" dirty="0"/>
                  <a:t>O – </a:t>
                </a:r>
                <a:r>
                  <a:rPr lang="de-DE" b="1" dirty="0" err="1"/>
                  <a:t>glycosidischen</a:t>
                </a:r>
                <a:r>
                  <a:rPr lang="de-DE" b="1" dirty="0"/>
                  <a:t> Bindung</a:t>
                </a:r>
                <a:r>
                  <a:rPr lang="de-DE" dirty="0"/>
                  <a:t>.</a:t>
                </a:r>
              </a:p>
              <a:p>
                <a:r>
                  <a:rPr lang="de-DE" dirty="0"/>
                  <a:t>Das </a:t>
                </a:r>
                <a:r>
                  <a:rPr lang="de-DE" dirty="0" err="1"/>
                  <a:t>anomere</a:t>
                </a:r>
                <a:r>
                  <a:rPr lang="de-DE" dirty="0"/>
                  <a:t> Zentrum ist </a:t>
                </a:r>
                <a14:m>
                  <m:oMath xmlns:m="http://schemas.openxmlformats.org/officeDocument/2006/math">
                    <m:r>
                      <a:rPr lang="de-DE" b="1" i="1" smtClean="0">
                        <a:latin typeface="Cambria Math" panose="02040503050406030204" pitchFamily="18" charset="0"/>
                      </a:rPr>
                      <m:t>𝜷</m:t>
                    </m:r>
                  </m:oMath>
                </a14:m>
                <a:r>
                  <a:rPr lang="de-DE" b="1" dirty="0"/>
                  <a:t> – Konfiguriert </a:t>
                </a:r>
                <a:r>
                  <a:rPr lang="de-DE" dirty="0"/>
                  <a:t>(beide Stereozentren R)</a:t>
                </a:r>
              </a:p>
              <a:p>
                <a:endParaRPr lang="de-DE" b="1" dirty="0"/>
              </a:p>
              <a:p>
                <a:r>
                  <a:rPr lang="de-DE" dirty="0"/>
                  <a:t>Sind an den </a:t>
                </a:r>
                <a:r>
                  <a:rPr lang="de-DE" b="1" dirty="0"/>
                  <a:t>Zucker </a:t>
                </a:r>
                <a:r>
                  <a:rPr lang="de-DE" dirty="0"/>
                  <a:t>noch ein bis drei </a:t>
                </a:r>
                <a:r>
                  <a:rPr lang="de-DE" b="1" dirty="0"/>
                  <a:t>Phosphatreste </a:t>
                </a:r>
                <a:r>
                  <a:rPr lang="de-DE" dirty="0"/>
                  <a:t>gebunden, spricht man von </a:t>
                </a:r>
                <a:r>
                  <a:rPr lang="de-DE" b="1" dirty="0"/>
                  <a:t>Nucleotiden</a:t>
                </a:r>
                <a:r>
                  <a:rPr lang="de-DE" dirty="0"/>
                  <a:t>.</a:t>
                </a:r>
              </a:p>
              <a:p>
                <a:endParaRPr lang="de-DE" dirty="0"/>
              </a:p>
            </p:txBody>
          </p:sp>
        </mc:Choice>
        <mc:Fallback xmlns="">
          <p:sp>
            <p:nvSpPr>
              <p:cNvPr id="3" name="Inhaltsplatzhalter 2">
                <a:extLst>
                  <a:ext uri="{FF2B5EF4-FFF2-40B4-BE49-F238E27FC236}">
                    <a16:creationId xmlns:a16="http://schemas.microsoft.com/office/drawing/2014/main" id="{F0D40974-B15E-7B4D-806B-20253BB83ED6}"/>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32BCFC0E-9C77-644B-F5BD-45E307C99F46}"/>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D5BF9AA-0F00-7DDD-1B25-22C1B6DB224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CC5FAD0B-01B9-3826-D6D1-F9DDB6710716}"/>
              </a:ext>
            </a:extLst>
          </p:cNvPr>
          <p:cNvSpPr>
            <a:spLocks noGrp="1"/>
          </p:cNvSpPr>
          <p:nvPr>
            <p:ph type="sldNum" sz="quarter" idx="16"/>
          </p:nvPr>
        </p:nvSpPr>
        <p:spPr/>
        <p:txBody>
          <a:bodyPr/>
          <a:lstStyle/>
          <a:p>
            <a:fld id="{6FBDD224-CFE5-420E-A51B-C49F1872CE04}" type="slidenum">
              <a:rPr lang="de-DE" altLang="de-DE" smtClean="0"/>
              <a:pPr/>
              <a:t>200</a:t>
            </a:fld>
            <a:endParaRPr lang="de-DE" altLang="de-DE"/>
          </a:p>
        </p:txBody>
      </p:sp>
      <p:pic>
        <p:nvPicPr>
          <p:cNvPr id="7" name="Grafik 6">
            <a:extLst>
              <a:ext uri="{FF2B5EF4-FFF2-40B4-BE49-F238E27FC236}">
                <a16:creationId xmlns:a16="http://schemas.microsoft.com/office/drawing/2014/main" id="{2F1C8822-F79A-894A-8C75-EB973D1892F1}"/>
              </a:ext>
            </a:extLst>
          </p:cNvPr>
          <p:cNvPicPr>
            <a:picLocks noChangeAspect="1"/>
          </p:cNvPicPr>
          <p:nvPr/>
        </p:nvPicPr>
        <p:blipFill>
          <a:blip r:embed="rId3"/>
          <a:stretch>
            <a:fillRect/>
          </a:stretch>
        </p:blipFill>
        <p:spPr>
          <a:xfrm>
            <a:off x="5360595" y="1328767"/>
            <a:ext cx="1152128" cy="896100"/>
          </a:xfrm>
          <a:prstGeom prst="rect">
            <a:avLst/>
          </a:prstGeom>
        </p:spPr>
      </p:pic>
      <p:pic>
        <p:nvPicPr>
          <p:cNvPr id="11" name="Grafik 10">
            <a:extLst>
              <a:ext uri="{FF2B5EF4-FFF2-40B4-BE49-F238E27FC236}">
                <a16:creationId xmlns:a16="http://schemas.microsoft.com/office/drawing/2014/main" id="{D782462A-BBE9-5F41-BA39-D5F839C8C291}"/>
              </a:ext>
            </a:extLst>
          </p:cNvPr>
          <p:cNvPicPr>
            <a:picLocks noChangeAspect="1"/>
          </p:cNvPicPr>
          <p:nvPr/>
        </p:nvPicPr>
        <p:blipFill>
          <a:blip r:embed="rId4"/>
          <a:stretch>
            <a:fillRect/>
          </a:stretch>
        </p:blipFill>
        <p:spPr>
          <a:xfrm>
            <a:off x="3650131" y="4287889"/>
            <a:ext cx="4891737" cy="1912888"/>
          </a:xfrm>
          <a:prstGeom prst="rect">
            <a:avLst/>
          </a:prstGeom>
        </p:spPr>
      </p:pic>
    </p:spTree>
    <p:extLst>
      <p:ext uri="{BB962C8B-B14F-4D97-AF65-F5344CB8AC3E}">
        <p14:creationId xmlns:p14="http://schemas.microsoft.com/office/powerpoint/2010/main" val="106975512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9C711-5A1F-3F4E-A36F-DB87AD38CD44}"/>
              </a:ext>
            </a:extLst>
          </p:cNvPr>
          <p:cNvSpPr>
            <a:spLocks noGrp="1"/>
          </p:cNvSpPr>
          <p:nvPr>
            <p:ph type="title"/>
          </p:nvPr>
        </p:nvSpPr>
        <p:spPr/>
        <p:txBody>
          <a:bodyPr/>
          <a:lstStyle/>
          <a:p>
            <a:r>
              <a:rPr lang="de-DE" dirty="0"/>
              <a:t>Fettsäuren, Fette, Wachse</a:t>
            </a:r>
          </a:p>
        </p:txBody>
      </p:sp>
      <p:sp>
        <p:nvSpPr>
          <p:cNvPr id="3" name="Inhaltsplatzhalter 2">
            <a:extLst>
              <a:ext uri="{FF2B5EF4-FFF2-40B4-BE49-F238E27FC236}">
                <a16:creationId xmlns:a16="http://schemas.microsoft.com/office/drawing/2014/main" id="{AC838C52-C0B0-264D-B636-CFB7E0D8AC2C}"/>
              </a:ext>
            </a:extLst>
          </p:cNvPr>
          <p:cNvSpPr>
            <a:spLocks noGrp="1"/>
          </p:cNvSpPr>
          <p:nvPr>
            <p:ph type="body" sz="quarter" idx="13"/>
          </p:nvPr>
        </p:nvSpPr>
        <p:spPr/>
        <p:txBody>
          <a:bodyPr/>
          <a:lstStyle/>
          <a:p>
            <a:r>
              <a:rPr lang="de-DE" b="1" dirty="0"/>
              <a:t>Fettsäuren </a:t>
            </a:r>
            <a:r>
              <a:rPr lang="de-DE" dirty="0"/>
              <a:t>sind lange, normalerweise unverzweigte, </a:t>
            </a:r>
            <a:r>
              <a:rPr lang="de-DE" b="1" dirty="0"/>
              <a:t>gesättigte </a:t>
            </a:r>
            <a:r>
              <a:rPr lang="de-DE" dirty="0"/>
              <a:t>oder </a:t>
            </a:r>
            <a:r>
              <a:rPr lang="de-DE" b="1" dirty="0"/>
              <a:t>ungesättigte</a:t>
            </a:r>
            <a:r>
              <a:rPr lang="de-DE" dirty="0"/>
              <a:t> </a:t>
            </a:r>
            <a:r>
              <a:rPr lang="de-DE" b="1" dirty="0"/>
              <a:t>Carbonsäuren </a:t>
            </a:r>
            <a:r>
              <a:rPr lang="de-DE" dirty="0"/>
              <a:t>von </a:t>
            </a:r>
            <a:r>
              <a:rPr lang="de-DE" b="1" dirty="0"/>
              <a:t>Alkanen</a:t>
            </a:r>
          </a:p>
          <a:p>
            <a:endParaRPr lang="de-DE" b="1" dirty="0"/>
          </a:p>
          <a:p>
            <a:pPr marL="0" indent="0">
              <a:buNone/>
            </a:pPr>
            <a:endParaRPr lang="de-DE" b="1" dirty="0"/>
          </a:p>
          <a:p>
            <a:endParaRPr lang="de-DE" b="1" dirty="0"/>
          </a:p>
          <a:p>
            <a:r>
              <a:rPr lang="de-DE" b="1" dirty="0"/>
              <a:t>Fette </a:t>
            </a:r>
            <a:r>
              <a:rPr lang="de-DE" dirty="0"/>
              <a:t>sind </a:t>
            </a:r>
            <a:r>
              <a:rPr lang="de-DE" b="1" dirty="0" err="1"/>
              <a:t>Glycerolfettsäureester</a:t>
            </a:r>
            <a:r>
              <a:rPr lang="de-DE" b="1" dirty="0"/>
              <a:t> </a:t>
            </a:r>
            <a:r>
              <a:rPr lang="de-DE" dirty="0"/>
              <a:t>(auch </a:t>
            </a:r>
            <a:r>
              <a:rPr lang="de-DE" dirty="0" err="1"/>
              <a:t>Glyceride</a:t>
            </a:r>
            <a:r>
              <a:rPr lang="de-DE" dirty="0"/>
              <a:t> genannt). Es können, müssen aber nicht, alle OH – Gruppen des </a:t>
            </a:r>
            <a:r>
              <a:rPr lang="de-DE" dirty="0" err="1"/>
              <a:t>Glycerols</a:t>
            </a:r>
            <a:r>
              <a:rPr lang="de-DE" dirty="0"/>
              <a:t> verestert sein.</a:t>
            </a:r>
            <a:r>
              <a:rPr lang="de-DE" b="1" dirty="0"/>
              <a:t> </a:t>
            </a:r>
            <a:r>
              <a:rPr lang="de-DE" dirty="0"/>
              <a:t>Die Fettsäuren können, müssen aber nicht, die gleichen sein.</a:t>
            </a:r>
          </a:p>
          <a:p>
            <a:endParaRPr lang="de-DE" dirty="0"/>
          </a:p>
          <a:p>
            <a:endParaRPr lang="de-DE" dirty="0"/>
          </a:p>
          <a:p>
            <a:endParaRPr lang="de-DE" dirty="0"/>
          </a:p>
          <a:p>
            <a:pPr marL="0" indent="0">
              <a:buNone/>
            </a:pPr>
            <a:endParaRPr lang="de-DE" dirty="0"/>
          </a:p>
          <a:p>
            <a:r>
              <a:rPr lang="de-DE" b="1" dirty="0"/>
              <a:t>Wachse </a:t>
            </a:r>
            <a:r>
              <a:rPr lang="de-DE" dirty="0"/>
              <a:t>sind </a:t>
            </a:r>
            <a:r>
              <a:rPr lang="de-DE" b="1" dirty="0"/>
              <a:t>Ester</a:t>
            </a:r>
            <a:r>
              <a:rPr lang="de-DE" dirty="0"/>
              <a:t> von </a:t>
            </a:r>
            <a:r>
              <a:rPr lang="de-DE" b="1" dirty="0"/>
              <a:t>Fettsäuren </a:t>
            </a:r>
            <a:r>
              <a:rPr lang="de-DE" dirty="0"/>
              <a:t>und </a:t>
            </a:r>
            <a:r>
              <a:rPr lang="de-DE" b="1" dirty="0"/>
              <a:t>Fettalkoholen</a:t>
            </a:r>
            <a:r>
              <a:rPr lang="de-DE" dirty="0"/>
              <a:t>.</a:t>
            </a:r>
          </a:p>
          <a:p>
            <a:endParaRPr lang="de-DE" dirty="0"/>
          </a:p>
          <a:p>
            <a:endParaRPr lang="de-DE" dirty="0"/>
          </a:p>
          <a:p>
            <a:endParaRPr lang="de-DE" b="1" dirty="0"/>
          </a:p>
          <a:p>
            <a:endParaRPr lang="de-DE" b="1" dirty="0"/>
          </a:p>
          <a:p>
            <a:endParaRPr lang="de-DE" b="1" dirty="0"/>
          </a:p>
          <a:p>
            <a:r>
              <a:rPr lang="de-DE" b="1" dirty="0"/>
              <a:t>Reine Fette </a:t>
            </a:r>
            <a:r>
              <a:rPr lang="de-DE" dirty="0"/>
              <a:t>und</a:t>
            </a:r>
            <a:r>
              <a:rPr lang="de-DE" b="1" dirty="0"/>
              <a:t> Wachse </a:t>
            </a:r>
            <a:r>
              <a:rPr lang="de-DE" dirty="0"/>
              <a:t>sind </a:t>
            </a:r>
            <a:r>
              <a:rPr lang="de-DE" b="1" dirty="0" err="1"/>
              <a:t>farb</a:t>
            </a:r>
            <a:r>
              <a:rPr lang="de-DE" b="1" dirty="0"/>
              <a:t> – </a:t>
            </a:r>
            <a:r>
              <a:rPr lang="de-DE" dirty="0"/>
              <a:t>und </a:t>
            </a:r>
            <a:r>
              <a:rPr lang="de-DE" b="1" dirty="0"/>
              <a:t>geruchlos.</a:t>
            </a:r>
            <a:r>
              <a:rPr lang="de-DE" dirty="0"/>
              <a:t> Diese Eigenschaften kommen von </a:t>
            </a:r>
            <a:r>
              <a:rPr lang="de-DE" b="1" dirty="0"/>
              <a:t>Verunreinigungen </a:t>
            </a:r>
            <a:r>
              <a:rPr lang="de-DE" dirty="0"/>
              <a:t>(tierische oder pflanzliche Sekundärstoffe, Oxidationsprodukte)</a:t>
            </a:r>
            <a:endParaRPr lang="de-DE" b="1" dirty="0"/>
          </a:p>
        </p:txBody>
      </p:sp>
      <p:sp>
        <p:nvSpPr>
          <p:cNvPr id="8" name="Datumsplatzhalter 7">
            <a:extLst>
              <a:ext uri="{FF2B5EF4-FFF2-40B4-BE49-F238E27FC236}">
                <a16:creationId xmlns:a16="http://schemas.microsoft.com/office/drawing/2014/main" id="{F0B0A215-1A83-5D1B-4E87-D50FF27E205F}"/>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C4E23EC-0C2A-0563-6BAD-2BE904DE616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98DE5E6C-1EF6-E0E5-63F9-C5B10A812C6D}"/>
              </a:ext>
            </a:extLst>
          </p:cNvPr>
          <p:cNvSpPr>
            <a:spLocks noGrp="1"/>
          </p:cNvSpPr>
          <p:nvPr>
            <p:ph type="sldNum" sz="quarter" idx="16"/>
          </p:nvPr>
        </p:nvSpPr>
        <p:spPr/>
        <p:txBody>
          <a:bodyPr/>
          <a:lstStyle/>
          <a:p>
            <a:fld id="{6FBDD224-CFE5-420E-A51B-C49F1872CE04}" type="slidenum">
              <a:rPr lang="de-DE" altLang="de-DE" smtClean="0"/>
              <a:pPr/>
              <a:t>201</a:t>
            </a:fld>
            <a:endParaRPr lang="de-DE" altLang="de-DE"/>
          </a:p>
        </p:txBody>
      </p:sp>
      <p:pic>
        <p:nvPicPr>
          <p:cNvPr id="7" name="Grafik 6">
            <a:extLst>
              <a:ext uri="{FF2B5EF4-FFF2-40B4-BE49-F238E27FC236}">
                <a16:creationId xmlns:a16="http://schemas.microsoft.com/office/drawing/2014/main" id="{D7319CF8-1202-7F04-1A73-DBA50BC58E07}"/>
              </a:ext>
            </a:extLst>
          </p:cNvPr>
          <p:cNvPicPr>
            <a:picLocks noChangeAspect="1"/>
          </p:cNvPicPr>
          <p:nvPr/>
        </p:nvPicPr>
        <p:blipFill>
          <a:blip r:embed="rId2"/>
          <a:stretch>
            <a:fillRect/>
          </a:stretch>
        </p:blipFill>
        <p:spPr>
          <a:xfrm>
            <a:off x="7540013" y="1251857"/>
            <a:ext cx="4064000" cy="673100"/>
          </a:xfrm>
          <a:prstGeom prst="rect">
            <a:avLst/>
          </a:prstGeom>
        </p:spPr>
      </p:pic>
      <p:pic>
        <p:nvPicPr>
          <p:cNvPr id="10" name="Grafik 9">
            <a:extLst>
              <a:ext uri="{FF2B5EF4-FFF2-40B4-BE49-F238E27FC236}">
                <a16:creationId xmlns:a16="http://schemas.microsoft.com/office/drawing/2014/main" id="{6E65ECC3-0906-102B-8A35-4C68E8DF51D7}"/>
              </a:ext>
            </a:extLst>
          </p:cNvPr>
          <p:cNvPicPr>
            <a:picLocks noChangeAspect="1"/>
          </p:cNvPicPr>
          <p:nvPr/>
        </p:nvPicPr>
        <p:blipFill>
          <a:blip r:embed="rId3"/>
          <a:stretch>
            <a:fillRect/>
          </a:stretch>
        </p:blipFill>
        <p:spPr>
          <a:xfrm>
            <a:off x="5079467" y="2284344"/>
            <a:ext cx="3854250" cy="1633867"/>
          </a:xfrm>
          <a:prstGeom prst="rect">
            <a:avLst/>
          </a:prstGeom>
        </p:spPr>
      </p:pic>
      <p:pic>
        <p:nvPicPr>
          <p:cNvPr id="12" name="Grafik 11">
            <a:extLst>
              <a:ext uri="{FF2B5EF4-FFF2-40B4-BE49-F238E27FC236}">
                <a16:creationId xmlns:a16="http://schemas.microsoft.com/office/drawing/2014/main" id="{D448CB3F-E30B-7429-42AC-5726D5BFD053}"/>
              </a:ext>
            </a:extLst>
          </p:cNvPr>
          <p:cNvPicPr>
            <a:picLocks noChangeAspect="1"/>
          </p:cNvPicPr>
          <p:nvPr/>
        </p:nvPicPr>
        <p:blipFill>
          <a:blip r:embed="rId4"/>
          <a:stretch>
            <a:fillRect/>
          </a:stretch>
        </p:blipFill>
        <p:spPr>
          <a:xfrm>
            <a:off x="1050001" y="3918211"/>
            <a:ext cx="3030799" cy="795857"/>
          </a:xfrm>
          <a:prstGeom prst="rect">
            <a:avLst/>
          </a:prstGeom>
        </p:spPr>
      </p:pic>
    </p:spTree>
    <p:extLst>
      <p:ext uri="{BB962C8B-B14F-4D97-AF65-F5344CB8AC3E}">
        <p14:creationId xmlns:p14="http://schemas.microsoft.com/office/powerpoint/2010/main" val="38114069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41EC2-4352-9AA4-C7A2-40FC7908D7AC}"/>
              </a:ext>
            </a:extLst>
          </p:cNvPr>
          <p:cNvSpPr>
            <a:spLocks noGrp="1"/>
          </p:cNvSpPr>
          <p:nvPr>
            <p:ph type="title"/>
          </p:nvPr>
        </p:nvSpPr>
        <p:spPr/>
        <p:txBody>
          <a:bodyPr/>
          <a:lstStyle/>
          <a:p>
            <a:r>
              <a:rPr lang="de-DE" dirty="0"/>
              <a:t>Autoxidation</a:t>
            </a:r>
          </a:p>
        </p:txBody>
      </p:sp>
      <mc:AlternateContent xmlns:mc="http://schemas.openxmlformats.org/markup-compatibility/2006" xmlns:a14="http://schemas.microsoft.com/office/drawing/2010/main">
        <mc:Choice Requires="a14">
          <p:sp>
            <p:nvSpPr>
              <p:cNvPr id="10" name="Textplatzhalter 9">
                <a:extLst>
                  <a:ext uri="{FF2B5EF4-FFF2-40B4-BE49-F238E27FC236}">
                    <a16:creationId xmlns:a16="http://schemas.microsoft.com/office/drawing/2014/main" id="{2D811B6C-F7EC-7098-B946-0C7E9F9459EC}"/>
                  </a:ext>
                </a:extLst>
              </p:cNvPr>
              <p:cNvSpPr>
                <a:spLocks noGrp="1"/>
              </p:cNvSpPr>
              <p:nvPr>
                <p:ph type="body" sz="quarter" idx="13"/>
              </p:nvPr>
            </p:nvSpPr>
            <p:spPr/>
            <p:txBody>
              <a:bodyPr/>
              <a:lstStyle/>
              <a:p>
                <a:r>
                  <a:rPr lang="de-DE" b="1" dirty="0"/>
                  <a:t>Fette </a:t>
                </a:r>
                <a:r>
                  <a:rPr lang="de-DE" dirty="0"/>
                  <a:t>(vor allem ungesättigte) sind </a:t>
                </a:r>
                <a:r>
                  <a:rPr lang="de-DE" b="1" dirty="0"/>
                  <a:t>oxidationsempfindlich</a:t>
                </a:r>
                <a:r>
                  <a:rPr lang="de-DE" dirty="0"/>
                  <a:t>, auch gegenüber Luftsauerstoff. </a:t>
                </a:r>
              </a:p>
              <a:p>
                <a:r>
                  <a:rPr lang="de-DE" dirty="0"/>
                  <a:t>Die Oxidation von Fetten oder Fettsäuren mit Luftsauerstoff verläuft </a:t>
                </a:r>
                <a:r>
                  <a:rPr lang="de-DE" b="1" dirty="0"/>
                  <a:t>radikalisch</a:t>
                </a:r>
                <a:r>
                  <a:rPr lang="de-DE" dirty="0"/>
                  <a:t> und wird als Autoxidation bezeichnet.</a:t>
                </a:r>
              </a:p>
              <a:p>
                <a:r>
                  <a:rPr lang="de-DE" dirty="0"/>
                  <a:t>Besonders </a:t>
                </a:r>
                <a:r>
                  <a:rPr lang="de-DE" b="1" dirty="0"/>
                  <a:t>reaktiv</a:t>
                </a:r>
                <a:r>
                  <a:rPr lang="de-DE" dirty="0"/>
                  <a:t> sind </a:t>
                </a:r>
                <a:r>
                  <a:rPr lang="de-DE" b="1" dirty="0" err="1"/>
                  <a:t>allylische</a:t>
                </a:r>
                <a:r>
                  <a:rPr lang="de-DE" b="1" dirty="0"/>
                  <a:t> Stellungen </a:t>
                </a:r>
                <a:r>
                  <a:rPr lang="de-DE" dirty="0"/>
                  <a:t>zu </a:t>
                </a:r>
                <a:r>
                  <a:rPr lang="de-DE" b="1" dirty="0"/>
                  <a:t>Doppelbindungen</a:t>
                </a:r>
                <a:r>
                  <a:rPr lang="de-DE" dirty="0"/>
                  <a:t>, auch die</a:t>
                </a:r>
                <a:r>
                  <a:rPr lang="de-DE" b="1" dirty="0"/>
                  <a:t> </a:t>
                </a:r>
                <a14:m>
                  <m:oMath xmlns:m="http://schemas.openxmlformats.org/officeDocument/2006/math">
                    <m:r>
                      <a:rPr lang="de-DE" b="1" i="1" smtClean="0">
                        <a:latin typeface="Cambria Math" panose="02040503050406030204" pitchFamily="18" charset="0"/>
                      </a:rPr>
                      <m:t>𝜶</m:t>
                    </m:r>
                  </m:oMath>
                </a14:m>
                <a:r>
                  <a:rPr lang="de-DE" b="1" dirty="0"/>
                  <a:t> – Position </a:t>
                </a:r>
                <a:r>
                  <a:rPr lang="de-DE" dirty="0"/>
                  <a:t>der Carbonsäure ist etwas reaktiver.</a:t>
                </a:r>
              </a:p>
              <a:p>
                <a:r>
                  <a:rPr lang="de-DE" dirty="0"/>
                  <a:t>Die Autoxidation ist die Reaktion, die beim </a:t>
                </a:r>
                <a:r>
                  <a:rPr lang="de-DE" b="1" dirty="0" err="1"/>
                  <a:t>Ranzigwerden</a:t>
                </a:r>
                <a:r>
                  <a:rPr lang="de-DE" dirty="0"/>
                  <a:t> von Fetten abläuft.</a:t>
                </a:r>
              </a:p>
              <a:p>
                <a:endParaRPr lang="de-DE" dirty="0"/>
              </a:p>
              <a:p>
                <a:endParaRPr lang="de-DE" dirty="0"/>
              </a:p>
            </p:txBody>
          </p:sp>
        </mc:Choice>
        <mc:Fallback xmlns="">
          <p:sp>
            <p:nvSpPr>
              <p:cNvPr id="10" name="Textplatzhalter 9">
                <a:extLst>
                  <a:ext uri="{FF2B5EF4-FFF2-40B4-BE49-F238E27FC236}">
                    <a16:creationId xmlns:a16="http://schemas.microsoft.com/office/drawing/2014/main" id="{2D811B6C-F7EC-7098-B946-0C7E9F9459E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1E6F0EA3-54E8-2BD5-6A0B-4F551AFB09D6}"/>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6BE0B5E2-F71A-8D06-266A-24415A5B3DA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5901A25B-21D8-2D7C-4F6A-C7F2804DFDE2}"/>
              </a:ext>
            </a:extLst>
          </p:cNvPr>
          <p:cNvSpPr>
            <a:spLocks noGrp="1"/>
          </p:cNvSpPr>
          <p:nvPr>
            <p:ph type="sldNum" sz="quarter" idx="16"/>
          </p:nvPr>
        </p:nvSpPr>
        <p:spPr/>
        <p:txBody>
          <a:bodyPr/>
          <a:lstStyle/>
          <a:p>
            <a:fld id="{6FBDD224-CFE5-420E-A51B-C49F1872CE04}" type="slidenum">
              <a:rPr lang="de-DE" altLang="de-DE" smtClean="0"/>
              <a:pPr/>
              <a:t>202</a:t>
            </a:fld>
            <a:endParaRPr lang="de-DE" altLang="de-DE"/>
          </a:p>
        </p:txBody>
      </p:sp>
      <p:pic>
        <p:nvPicPr>
          <p:cNvPr id="4" name="Grafik 3" descr="Ein Bild, das Text enthält.&#10;&#10;Automatisch generierte Beschreibung">
            <a:extLst>
              <a:ext uri="{FF2B5EF4-FFF2-40B4-BE49-F238E27FC236}">
                <a16:creationId xmlns:a16="http://schemas.microsoft.com/office/drawing/2014/main" id="{B9C68DB3-F324-8E64-4191-382559F9C565}"/>
              </a:ext>
            </a:extLst>
          </p:cNvPr>
          <p:cNvPicPr>
            <a:picLocks noChangeAspect="1"/>
          </p:cNvPicPr>
          <p:nvPr/>
        </p:nvPicPr>
        <p:blipFill>
          <a:blip r:embed="rId3"/>
          <a:stretch>
            <a:fillRect/>
          </a:stretch>
        </p:blipFill>
        <p:spPr>
          <a:xfrm>
            <a:off x="433621" y="2184078"/>
            <a:ext cx="6040328" cy="1901785"/>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3D070ADF-8A3A-6E2E-89CB-91A3E257EE7B}"/>
              </a:ext>
            </a:extLst>
          </p:cNvPr>
          <p:cNvPicPr>
            <a:picLocks noChangeAspect="1"/>
          </p:cNvPicPr>
          <p:nvPr/>
        </p:nvPicPr>
        <p:blipFill>
          <a:blip r:embed="rId4"/>
          <a:stretch>
            <a:fillRect/>
          </a:stretch>
        </p:blipFill>
        <p:spPr>
          <a:xfrm>
            <a:off x="6508874" y="3806505"/>
            <a:ext cx="5240213" cy="2524728"/>
          </a:xfrm>
          <a:prstGeom prst="rect">
            <a:avLst/>
          </a:prstGeom>
        </p:spPr>
      </p:pic>
      <p:sp>
        <p:nvSpPr>
          <p:cNvPr id="11" name="Textfeld 10">
            <a:extLst>
              <a:ext uri="{FF2B5EF4-FFF2-40B4-BE49-F238E27FC236}">
                <a16:creationId xmlns:a16="http://schemas.microsoft.com/office/drawing/2014/main" id="{E1A93296-3BE4-A966-8036-4F4315C5100F}"/>
              </a:ext>
            </a:extLst>
          </p:cNvPr>
          <p:cNvSpPr txBox="1"/>
          <p:nvPr/>
        </p:nvSpPr>
        <p:spPr>
          <a:xfrm>
            <a:off x="3729897" y="4197045"/>
            <a:ext cx="1698630" cy="300082"/>
          </a:xfrm>
          <a:prstGeom prst="rect">
            <a:avLst/>
          </a:prstGeom>
          <a:noFill/>
        </p:spPr>
        <p:txBody>
          <a:bodyPr wrap="square" rtlCol="0">
            <a:spAutoFit/>
          </a:bodyPr>
          <a:lstStyle/>
          <a:p>
            <a:r>
              <a:rPr lang="de-DE" sz="1350" b="0" dirty="0">
                <a:solidFill>
                  <a:schemeClr val="accent6"/>
                </a:solidFill>
                <a:latin typeface="Avenir Next LT Pro" panose="020B0504020202020204" pitchFamily="34" charset="77"/>
              </a:rPr>
              <a:t>Ein Hydroperoxid</a:t>
            </a:r>
          </a:p>
        </p:txBody>
      </p:sp>
      <p:sp>
        <p:nvSpPr>
          <p:cNvPr id="12" name="Textfeld 11">
            <a:extLst>
              <a:ext uri="{FF2B5EF4-FFF2-40B4-BE49-F238E27FC236}">
                <a16:creationId xmlns:a16="http://schemas.microsoft.com/office/drawing/2014/main" id="{F1263A12-92B2-84B9-7B5E-BFF93683E07A}"/>
              </a:ext>
            </a:extLst>
          </p:cNvPr>
          <p:cNvSpPr txBox="1"/>
          <p:nvPr/>
        </p:nvSpPr>
        <p:spPr>
          <a:xfrm>
            <a:off x="9786632" y="5333293"/>
            <a:ext cx="1698630" cy="300082"/>
          </a:xfrm>
          <a:prstGeom prst="rect">
            <a:avLst/>
          </a:prstGeom>
          <a:noFill/>
        </p:spPr>
        <p:txBody>
          <a:bodyPr wrap="square" rtlCol="0">
            <a:spAutoFit/>
          </a:bodyPr>
          <a:lstStyle/>
          <a:p>
            <a:r>
              <a:rPr lang="de-DE" sz="1350" b="0" dirty="0">
                <a:solidFill>
                  <a:schemeClr val="accent6"/>
                </a:solidFill>
                <a:latin typeface="Avenir Next LT Pro" panose="020B0504020202020204" pitchFamily="34" charset="77"/>
              </a:rPr>
              <a:t>Ein </a:t>
            </a:r>
            <a:r>
              <a:rPr lang="de-DE" sz="1350" b="0" dirty="0" err="1">
                <a:solidFill>
                  <a:schemeClr val="accent6"/>
                </a:solidFill>
                <a:latin typeface="Avenir Next LT Pro" panose="020B0504020202020204" pitchFamily="34" charset="77"/>
              </a:rPr>
              <a:t>Endoperoxid</a:t>
            </a:r>
            <a:endParaRPr lang="de-DE" sz="1350" b="0" dirty="0">
              <a:solidFill>
                <a:schemeClr val="accent6"/>
              </a:solidFill>
              <a:latin typeface="Avenir Next LT Pro" panose="020B0504020202020204" pitchFamily="34" charset="77"/>
            </a:endParaRPr>
          </a:p>
        </p:txBody>
      </p:sp>
    </p:spTree>
    <p:extLst>
      <p:ext uri="{BB962C8B-B14F-4D97-AF65-F5344CB8AC3E}">
        <p14:creationId xmlns:p14="http://schemas.microsoft.com/office/powerpoint/2010/main" val="13007069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B27ED-6BE5-4645-9DF1-55529E7DEDED}"/>
              </a:ext>
            </a:extLst>
          </p:cNvPr>
          <p:cNvSpPr>
            <a:spLocks noGrp="1"/>
          </p:cNvSpPr>
          <p:nvPr>
            <p:ph type="title"/>
          </p:nvPr>
        </p:nvSpPr>
        <p:spPr/>
        <p:txBody>
          <a:bodyPr/>
          <a:lstStyle/>
          <a:p>
            <a:r>
              <a:rPr lang="de-DE" dirty="0" err="1"/>
              <a:t>Amphiphile</a:t>
            </a:r>
            <a:r>
              <a:rPr lang="de-DE" dirty="0"/>
              <a:t>, Tenside, Seifen</a:t>
            </a:r>
          </a:p>
        </p:txBody>
      </p:sp>
      <p:sp>
        <p:nvSpPr>
          <p:cNvPr id="3" name="Inhaltsplatzhalter 2">
            <a:extLst>
              <a:ext uri="{FF2B5EF4-FFF2-40B4-BE49-F238E27FC236}">
                <a16:creationId xmlns:a16="http://schemas.microsoft.com/office/drawing/2014/main" id="{13169AAB-C18D-C84F-A42B-BEE42A1AB592}"/>
              </a:ext>
            </a:extLst>
          </p:cNvPr>
          <p:cNvSpPr>
            <a:spLocks noGrp="1"/>
          </p:cNvSpPr>
          <p:nvPr>
            <p:ph type="body" sz="quarter" idx="13"/>
          </p:nvPr>
        </p:nvSpPr>
        <p:spPr/>
        <p:txBody>
          <a:bodyPr/>
          <a:lstStyle/>
          <a:p>
            <a:r>
              <a:rPr lang="de-DE" dirty="0"/>
              <a:t>Alle </a:t>
            </a:r>
            <a:r>
              <a:rPr lang="de-DE" b="1" dirty="0" err="1"/>
              <a:t>amphiphilen</a:t>
            </a:r>
            <a:r>
              <a:rPr lang="de-DE" b="1" dirty="0"/>
              <a:t> </a:t>
            </a:r>
            <a:r>
              <a:rPr lang="de-DE" dirty="0"/>
              <a:t>Moleküle, also solche die sowohl </a:t>
            </a:r>
            <a:r>
              <a:rPr lang="de-DE" b="1" dirty="0"/>
              <a:t>polare </a:t>
            </a:r>
            <a:r>
              <a:rPr lang="de-DE" dirty="0"/>
              <a:t>als auch </a:t>
            </a:r>
            <a:r>
              <a:rPr lang="de-DE" b="1" dirty="0"/>
              <a:t>unpolare </a:t>
            </a:r>
            <a:r>
              <a:rPr lang="de-DE" dirty="0"/>
              <a:t>Molekülteile haben, kann man als </a:t>
            </a:r>
            <a:r>
              <a:rPr lang="de-DE" b="1" dirty="0"/>
              <a:t>Seife </a:t>
            </a:r>
            <a:r>
              <a:rPr lang="de-DE" dirty="0"/>
              <a:t>nutzen. Man nennt sie auch </a:t>
            </a:r>
            <a:r>
              <a:rPr lang="de-DE" b="1" dirty="0"/>
              <a:t>Tenside</a:t>
            </a:r>
            <a:r>
              <a:rPr lang="de-DE" dirty="0"/>
              <a:t>, da sie die </a:t>
            </a:r>
            <a:r>
              <a:rPr lang="de-DE" b="1" dirty="0"/>
              <a:t>Oberflächenspannung </a:t>
            </a:r>
            <a:r>
              <a:rPr lang="de-DE" dirty="0"/>
              <a:t>(</a:t>
            </a:r>
            <a:r>
              <a:rPr lang="de-DE" dirty="0" err="1"/>
              <a:t>surface</a:t>
            </a:r>
            <a:r>
              <a:rPr lang="de-DE" dirty="0"/>
              <a:t> </a:t>
            </a:r>
            <a:r>
              <a:rPr lang="de-DE" dirty="0" err="1"/>
              <a:t>tension</a:t>
            </a:r>
            <a:r>
              <a:rPr lang="de-DE" dirty="0"/>
              <a:t>) herabsetzen.</a:t>
            </a:r>
          </a:p>
          <a:p>
            <a:r>
              <a:rPr lang="de-DE" dirty="0"/>
              <a:t>Sie sind </a:t>
            </a:r>
            <a:r>
              <a:rPr lang="de-DE" b="1" dirty="0"/>
              <a:t>Lösungsvermittler </a:t>
            </a:r>
            <a:r>
              <a:rPr lang="de-DE" dirty="0"/>
              <a:t>zwischen einer polaren und einer unpolaren Phase.</a:t>
            </a:r>
          </a:p>
          <a:p>
            <a:r>
              <a:rPr lang="de-DE" dirty="0"/>
              <a:t>In Lösung bilden sie </a:t>
            </a:r>
            <a:r>
              <a:rPr lang="de-DE" b="1" dirty="0" err="1"/>
              <a:t>Micellen</a:t>
            </a:r>
            <a:r>
              <a:rPr lang="de-DE" dirty="0"/>
              <a:t>, kugelförmige Gebilde, die Moleküle umschließen können.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b="1" dirty="0"/>
              <a:t>Natriumsalze </a:t>
            </a:r>
            <a:r>
              <a:rPr lang="de-DE" dirty="0"/>
              <a:t>von Fettsäuren bezeichnet man als </a:t>
            </a:r>
            <a:r>
              <a:rPr lang="de-DE" b="1" dirty="0"/>
              <a:t>Kernseifen</a:t>
            </a:r>
            <a:r>
              <a:rPr lang="de-DE" dirty="0"/>
              <a:t>.</a:t>
            </a:r>
          </a:p>
          <a:p>
            <a:r>
              <a:rPr lang="de-DE" b="1" dirty="0"/>
              <a:t>Kaliumsalze </a:t>
            </a:r>
            <a:r>
              <a:rPr lang="de-DE" dirty="0"/>
              <a:t>von Fettsäuren bezeichnet man als </a:t>
            </a:r>
            <a:r>
              <a:rPr lang="de-DE" b="1" dirty="0"/>
              <a:t>Schmierseifen</a:t>
            </a:r>
            <a:r>
              <a:rPr lang="de-DE" dirty="0"/>
              <a:t>.</a:t>
            </a:r>
          </a:p>
          <a:p>
            <a:r>
              <a:rPr lang="de-DE" dirty="0"/>
              <a:t>Seifen mit </a:t>
            </a:r>
            <a:r>
              <a:rPr lang="de-DE" b="1" dirty="0"/>
              <a:t>Ammoniumgruppen </a:t>
            </a:r>
            <a:r>
              <a:rPr lang="de-DE" dirty="0"/>
              <a:t>und </a:t>
            </a:r>
            <a:r>
              <a:rPr lang="de-DE" b="1" dirty="0"/>
              <a:t>negativ </a:t>
            </a:r>
            <a:r>
              <a:rPr lang="de-DE" dirty="0"/>
              <a:t>geladenem </a:t>
            </a:r>
            <a:r>
              <a:rPr lang="de-DE" b="1" dirty="0"/>
              <a:t>Gegenion </a:t>
            </a:r>
            <a:r>
              <a:rPr lang="de-DE" dirty="0"/>
              <a:t>bezeichnet man als </a:t>
            </a:r>
            <a:r>
              <a:rPr lang="de-DE" b="1" dirty="0" err="1"/>
              <a:t>Invertseifen</a:t>
            </a:r>
            <a:r>
              <a:rPr lang="de-DE" dirty="0"/>
              <a:t>.</a:t>
            </a:r>
          </a:p>
        </p:txBody>
      </p:sp>
      <p:sp>
        <p:nvSpPr>
          <p:cNvPr id="9" name="Datumsplatzhalter 8">
            <a:extLst>
              <a:ext uri="{FF2B5EF4-FFF2-40B4-BE49-F238E27FC236}">
                <a16:creationId xmlns:a16="http://schemas.microsoft.com/office/drawing/2014/main" id="{B47FED44-6D5C-6BDB-66BE-6008813618CF}"/>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E1A1D07-11E4-17FE-7253-C3B8C2F90D3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3C83C16A-B85E-4315-E79C-8DE3022DAC61}"/>
              </a:ext>
            </a:extLst>
          </p:cNvPr>
          <p:cNvSpPr>
            <a:spLocks noGrp="1"/>
          </p:cNvSpPr>
          <p:nvPr>
            <p:ph type="sldNum" sz="quarter" idx="16"/>
          </p:nvPr>
        </p:nvSpPr>
        <p:spPr/>
        <p:txBody>
          <a:bodyPr/>
          <a:lstStyle/>
          <a:p>
            <a:fld id="{6FBDD224-CFE5-420E-A51B-C49F1872CE04}" type="slidenum">
              <a:rPr lang="de-DE" altLang="de-DE" smtClean="0"/>
              <a:pPr/>
              <a:t>203</a:t>
            </a:fld>
            <a:endParaRPr lang="de-DE" altLang="de-DE"/>
          </a:p>
        </p:txBody>
      </p:sp>
      <p:pic>
        <p:nvPicPr>
          <p:cNvPr id="7" name="Grafik 6" descr="Ein Bild, das Karte enthält.&#10;&#10;Automatisch generierte Beschreibung">
            <a:extLst>
              <a:ext uri="{FF2B5EF4-FFF2-40B4-BE49-F238E27FC236}">
                <a16:creationId xmlns:a16="http://schemas.microsoft.com/office/drawing/2014/main" id="{1B088C76-BA3B-334D-8A2E-586561BF08D2}"/>
              </a:ext>
            </a:extLst>
          </p:cNvPr>
          <p:cNvPicPr>
            <a:picLocks noChangeAspect="1"/>
          </p:cNvPicPr>
          <p:nvPr/>
        </p:nvPicPr>
        <p:blipFill>
          <a:blip r:embed="rId2"/>
          <a:stretch>
            <a:fillRect/>
          </a:stretch>
        </p:blipFill>
        <p:spPr>
          <a:xfrm>
            <a:off x="4061785" y="2179411"/>
            <a:ext cx="4068430" cy="2499178"/>
          </a:xfrm>
          <a:prstGeom prst="rect">
            <a:avLst/>
          </a:prstGeom>
        </p:spPr>
      </p:pic>
    </p:spTree>
    <p:extLst>
      <p:ext uri="{BB962C8B-B14F-4D97-AF65-F5344CB8AC3E}">
        <p14:creationId xmlns:p14="http://schemas.microsoft.com/office/powerpoint/2010/main" val="353407056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3A3F0-E7C5-794A-35CE-5EF167F71FDE}"/>
              </a:ext>
            </a:extLst>
          </p:cNvPr>
          <p:cNvSpPr>
            <a:spLocks noGrp="1"/>
          </p:cNvSpPr>
          <p:nvPr>
            <p:ph type="title"/>
          </p:nvPr>
        </p:nvSpPr>
        <p:spPr/>
        <p:txBody>
          <a:bodyPr/>
          <a:lstStyle/>
          <a:p>
            <a:r>
              <a:rPr lang="de-DE" dirty="0"/>
              <a:t>Analytik</a:t>
            </a:r>
          </a:p>
        </p:txBody>
      </p:sp>
      <p:sp>
        <p:nvSpPr>
          <p:cNvPr id="3" name="Textplatzhalter 2">
            <a:extLst>
              <a:ext uri="{FF2B5EF4-FFF2-40B4-BE49-F238E27FC236}">
                <a16:creationId xmlns:a16="http://schemas.microsoft.com/office/drawing/2014/main" id="{5F8E86FF-1BD8-A474-4BCF-E894C7FE2F67}"/>
              </a:ext>
            </a:extLst>
          </p:cNvPr>
          <p:cNvSpPr>
            <a:spLocks noGrp="1"/>
          </p:cNvSpPr>
          <p:nvPr>
            <p:ph type="body" idx="1"/>
          </p:nvPr>
        </p:nvSpPr>
        <p:spPr/>
        <p:txBody>
          <a:bodyPr/>
          <a:lstStyle/>
          <a:p>
            <a:r>
              <a:rPr lang="de-DE" dirty="0"/>
              <a:t>Polarimetrie, Photometrie, UV – Vis – Spektroskopie, Chromatographische Methoden,  Dünnschichtchromatographie, Ionenchromatographie</a:t>
            </a:r>
          </a:p>
        </p:txBody>
      </p:sp>
      <p:sp>
        <p:nvSpPr>
          <p:cNvPr id="4" name="Datumsplatzhalter 3">
            <a:extLst>
              <a:ext uri="{FF2B5EF4-FFF2-40B4-BE49-F238E27FC236}">
                <a16:creationId xmlns:a16="http://schemas.microsoft.com/office/drawing/2014/main" id="{7C133A1C-C852-558B-0FA7-499D7CAE30FA}"/>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6923A49-6A6F-8D11-7B5D-2FF7224DC0DB}"/>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A0122E16-B2B1-1443-B6A4-4546D072EBA9}"/>
              </a:ext>
            </a:extLst>
          </p:cNvPr>
          <p:cNvSpPr>
            <a:spLocks noGrp="1"/>
          </p:cNvSpPr>
          <p:nvPr>
            <p:ph type="sldNum" sz="quarter" idx="12"/>
          </p:nvPr>
        </p:nvSpPr>
        <p:spPr/>
        <p:txBody>
          <a:bodyPr/>
          <a:lstStyle/>
          <a:p>
            <a:fld id="{C705F5F1-9457-49D1-866F-BB23D9D6F52D}" type="slidenum">
              <a:rPr lang="de-DE" altLang="de-DE" smtClean="0"/>
              <a:pPr/>
              <a:t>204</a:t>
            </a:fld>
            <a:endParaRPr lang="de-DE" altLang="de-DE"/>
          </a:p>
        </p:txBody>
      </p:sp>
    </p:spTree>
    <p:extLst>
      <p:ext uri="{BB962C8B-B14F-4D97-AF65-F5344CB8AC3E}">
        <p14:creationId xmlns:p14="http://schemas.microsoft.com/office/powerpoint/2010/main" val="82510542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98401-71C7-4EEE-7DA2-C531595E48D3}"/>
              </a:ext>
            </a:extLst>
          </p:cNvPr>
          <p:cNvSpPr>
            <a:spLocks noGrp="1"/>
          </p:cNvSpPr>
          <p:nvPr>
            <p:ph type="title"/>
          </p:nvPr>
        </p:nvSpPr>
        <p:spPr/>
        <p:txBody>
          <a:bodyPr/>
          <a:lstStyle/>
          <a:p>
            <a:r>
              <a:rPr lang="de-DE" dirty="0"/>
              <a:t>Linear polarisiertes Licht</a:t>
            </a:r>
          </a:p>
        </p:txBody>
      </p:sp>
      <p:sp>
        <p:nvSpPr>
          <p:cNvPr id="10" name="Textplatzhalter 9">
            <a:extLst>
              <a:ext uri="{FF2B5EF4-FFF2-40B4-BE49-F238E27FC236}">
                <a16:creationId xmlns:a16="http://schemas.microsoft.com/office/drawing/2014/main" id="{C82BE6BB-734B-EA7B-66AC-27B2B300DB75}"/>
              </a:ext>
            </a:extLst>
          </p:cNvPr>
          <p:cNvSpPr>
            <a:spLocks noGrp="1"/>
          </p:cNvSpPr>
          <p:nvPr>
            <p:ph type="body" sz="quarter" idx="13"/>
          </p:nvPr>
        </p:nvSpPr>
        <p:spPr/>
        <p:txBody>
          <a:bodyPr/>
          <a:lstStyle/>
          <a:p>
            <a:r>
              <a:rPr lang="de-DE" dirty="0"/>
              <a:t>Auch </a:t>
            </a:r>
            <a:r>
              <a:rPr lang="de-DE" b="1" dirty="0"/>
              <a:t>Licht </a:t>
            </a:r>
            <a:r>
              <a:rPr lang="de-DE" dirty="0"/>
              <a:t>kann als eine </a:t>
            </a:r>
            <a:r>
              <a:rPr lang="de-DE" b="1" dirty="0"/>
              <a:t>chirale Umgebung </a:t>
            </a:r>
            <a:r>
              <a:rPr lang="de-DE" dirty="0"/>
              <a:t>aufgefasst werden, mit der chirale Moleküle </a:t>
            </a:r>
            <a:r>
              <a:rPr lang="de-DE" b="1" dirty="0"/>
              <a:t>interagieren </a:t>
            </a:r>
            <a:r>
              <a:rPr lang="de-DE" dirty="0"/>
              <a:t>können.</a:t>
            </a:r>
          </a:p>
          <a:p>
            <a:r>
              <a:rPr lang="de-DE" dirty="0"/>
              <a:t>Licht ist eine Mischung vieler elektromagnetischer Wellen, die normal in vielen einzelnen Schwingungsebenen schwingen. In diesem Zustand bezeichnet man das Licht als </a:t>
            </a:r>
            <a:r>
              <a:rPr lang="de-DE" b="1" dirty="0" err="1"/>
              <a:t>unpolarisiert</a:t>
            </a:r>
            <a:r>
              <a:rPr lang="de-DE" dirty="0"/>
              <a:t>.</a:t>
            </a:r>
          </a:p>
          <a:p>
            <a:endParaRPr lang="de-DE" dirty="0"/>
          </a:p>
          <a:p>
            <a:endParaRPr lang="de-DE" dirty="0"/>
          </a:p>
          <a:p>
            <a:endParaRPr lang="de-DE" dirty="0"/>
          </a:p>
          <a:p>
            <a:endParaRPr lang="de-DE" dirty="0"/>
          </a:p>
          <a:p>
            <a:pPr marL="0" indent="0">
              <a:buNone/>
            </a:pPr>
            <a:endParaRPr lang="de-DE" dirty="0"/>
          </a:p>
          <a:p>
            <a:pPr marL="0" indent="0">
              <a:buNone/>
            </a:pPr>
            <a:endParaRPr lang="de-DE" dirty="0"/>
          </a:p>
          <a:p>
            <a:r>
              <a:rPr lang="de-DE" dirty="0"/>
              <a:t>Mit einem </a:t>
            </a:r>
            <a:r>
              <a:rPr lang="de-DE" b="1" dirty="0"/>
              <a:t>Polarisationsfilter </a:t>
            </a:r>
            <a:r>
              <a:rPr lang="de-DE" dirty="0"/>
              <a:t>kann nun eine </a:t>
            </a:r>
            <a:r>
              <a:rPr lang="de-DE" b="1" dirty="0"/>
              <a:t>einzelne Schwingungsebene </a:t>
            </a:r>
            <a:r>
              <a:rPr lang="de-DE" dirty="0"/>
              <a:t>herausgefiltert werden. Das Licht wurde linear polarisiert</a:t>
            </a:r>
          </a:p>
        </p:txBody>
      </p:sp>
      <p:sp>
        <p:nvSpPr>
          <p:cNvPr id="9" name="Datumsplatzhalter 8">
            <a:extLst>
              <a:ext uri="{FF2B5EF4-FFF2-40B4-BE49-F238E27FC236}">
                <a16:creationId xmlns:a16="http://schemas.microsoft.com/office/drawing/2014/main" id="{59DB314E-7856-4A6E-A127-31654EACCDB3}"/>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A5A33BB8-00F0-140A-8C7F-E58C412B009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CF29A940-0603-B23E-17D6-585D72B17EBE}"/>
              </a:ext>
            </a:extLst>
          </p:cNvPr>
          <p:cNvSpPr>
            <a:spLocks noGrp="1"/>
          </p:cNvSpPr>
          <p:nvPr>
            <p:ph type="sldNum" sz="quarter" idx="16"/>
          </p:nvPr>
        </p:nvSpPr>
        <p:spPr/>
        <p:txBody>
          <a:bodyPr/>
          <a:lstStyle/>
          <a:p>
            <a:fld id="{6FBDD224-CFE5-420E-A51B-C49F1872CE04}" type="slidenum">
              <a:rPr lang="de-DE" altLang="de-DE" smtClean="0"/>
              <a:pPr/>
              <a:t>205</a:t>
            </a:fld>
            <a:endParaRPr lang="de-DE" altLang="de-DE"/>
          </a:p>
        </p:txBody>
      </p:sp>
      <p:pic>
        <p:nvPicPr>
          <p:cNvPr id="12" name="Grafik 11">
            <a:extLst>
              <a:ext uri="{FF2B5EF4-FFF2-40B4-BE49-F238E27FC236}">
                <a16:creationId xmlns:a16="http://schemas.microsoft.com/office/drawing/2014/main" id="{8D2D3325-17D3-DF82-256A-434D3B2FA584}"/>
              </a:ext>
            </a:extLst>
          </p:cNvPr>
          <p:cNvPicPr>
            <a:picLocks noChangeAspect="1"/>
          </p:cNvPicPr>
          <p:nvPr/>
        </p:nvPicPr>
        <p:blipFill>
          <a:blip r:embed="rId2"/>
          <a:stretch>
            <a:fillRect/>
          </a:stretch>
        </p:blipFill>
        <p:spPr>
          <a:xfrm>
            <a:off x="3486493" y="1736204"/>
            <a:ext cx="5219014" cy="1462004"/>
          </a:xfrm>
          <a:prstGeom prst="rect">
            <a:avLst/>
          </a:prstGeom>
        </p:spPr>
      </p:pic>
      <p:pic>
        <p:nvPicPr>
          <p:cNvPr id="14" name="Grafik 13" descr="Ein Bild, das Licht enthält.&#10;&#10;Automatisch generierte Beschreibung">
            <a:extLst>
              <a:ext uri="{FF2B5EF4-FFF2-40B4-BE49-F238E27FC236}">
                <a16:creationId xmlns:a16="http://schemas.microsoft.com/office/drawing/2014/main" id="{184D1630-B824-E1C3-7FA0-00D7EA83395B}"/>
              </a:ext>
            </a:extLst>
          </p:cNvPr>
          <p:cNvPicPr>
            <a:picLocks noChangeAspect="1"/>
          </p:cNvPicPr>
          <p:nvPr/>
        </p:nvPicPr>
        <p:blipFill>
          <a:blip r:embed="rId3"/>
          <a:stretch>
            <a:fillRect/>
          </a:stretch>
        </p:blipFill>
        <p:spPr>
          <a:xfrm>
            <a:off x="3910376" y="3837933"/>
            <a:ext cx="4371248" cy="2034544"/>
          </a:xfrm>
          <a:prstGeom prst="rect">
            <a:avLst/>
          </a:prstGeom>
        </p:spPr>
      </p:pic>
    </p:spTree>
    <p:extLst>
      <p:ext uri="{BB962C8B-B14F-4D97-AF65-F5344CB8AC3E}">
        <p14:creationId xmlns:p14="http://schemas.microsoft.com/office/powerpoint/2010/main" val="276826138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98401-71C7-4EEE-7DA2-C531595E48D3}"/>
              </a:ext>
            </a:extLst>
          </p:cNvPr>
          <p:cNvSpPr>
            <a:spLocks noGrp="1"/>
          </p:cNvSpPr>
          <p:nvPr>
            <p:ph type="title"/>
          </p:nvPr>
        </p:nvSpPr>
        <p:spPr/>
        <p:txBody>
          <a:bodyPr/>
          <a:lstStyle/>
          <a:p>
            <a:r>
              <a:rPr lang="de-DE" dirty="0"/>
              <a:t>Polarimetrie</a:t>
            </a:r>
          </a:p>
        </p:txBody>
      </p:sp>
      <p:sp>
        <p:nvSpPr>
          <p:cNvPr id="10" name="Textplatzhalter 9">
            <a:extLst>
              <a:ext uri="{FF2B5EF4-FFF2-40B4-BE49-F238E27FC236}">
                <a16:creationId xmlns:a16="http://schemas.microsoft.com/office/drawing/2014/main" id="{C82BE6BB-734B-EA7B-66AC-27B2B300DB75}"/>
              </a:ext>
            </a:extLst>
          </p:cNvPr>
          <p:cNvSpPr>
            <a:spLocks noGrp="1"/>
          </p:cNvSpPr>
          <p:nvPr>
            <p:ph type="body" sz="quarter" idx="13"/>
          </p:nvPr>
        </p:nvSpPr>
        <p:spPr/>
        <p:txBody>
          <a:bodyPr/>
          <a:lstStyle/>
          <a:p>
            <a:r>
              <a:rPr lang="de-DE" b="1" dirty="0"/>
              <a:t>Chirale Moleküle</a:t>
            </a:r>
            <a:r>
              <a:rPr lang="de-DE" dirty="0"/>
              <a:t> können mit Lichtstrahlen interagieren und die </a:t>
            </a:r>
            <a:r>
              <a:rPr lang="de-DE" b="1" dirty="0"/>
              <a:t>Schwingungsebene </a:t>
            </a:r>
            <a:r>
              <a:rPr lang="de-DE" dirty="0"/>
              <a:t>einer Welle verändern.</a:t>
            </a:r>
          </a:p>
          <a:p>
            <a:r>
              <a:rPr lang="de-DE" dirty="0"/>
              <a:t>Beobachtbar wird das bei linear polarisiertem Licht. Man sagt, eine Substanz </a:t>
            </a:r>
            <a:r>
              <a:rPr lang="de-DE" b="1" dirty="0"/>
              <a:t>dreht</a:t>
            </a:r>
            <a:r>
              <a:rPr lang="de-DE" dirty="0"/>
              <a:t> linear polarisiertes Licht.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Das </a:t>
            </a:r>
            <a:r>
              <a:rPr lang="de-DE" b="1" dirty="0"/>
              <a:t>Ausmaß</a:t>
            </a:r>
            <a:r>
              <a:rPr lang="de-DE" dirty="0"/>
              <a:t> der Drehung ist (u. a.) abhängig von der </a:t>
            </a:r>
            <a:r>
              <a:rPr lang="de-DE" b="1" dirty="0"/>
              <a:t>Konzentration</a:t>
            </a:r>
            <a:r>
              <a:rPr lang="de-DE" dirty="0"/>
              <a:t> und </a:t>
            </a:r>
            <a:r>
              <a:rPr lang="de-DE" b="1" dirty="0"/>
              <a:t>Art</a:t>
            </a:r>
            <a:r>
              <a:rPr lang="de-DE" dirty="0"/>
              <a:t> der Moleküle sowie der Strecke durch die Moleküllösung (= Länge der Küvette). Jedes Molekül hat einen charakteristischen </a:t>
            </a:r>
            <a:r>
              <a:rPr lang="de-DE" b="1" dirty="0"/>
              <a:t>Drehwert</a:t>
            </a:r>
            <a:r>
              <a:rPr lang="de-DE" dirty="0"/>
              <a:t>, die für eine standardisierte Konzentration und </a:t>
            </a:r>
            <a:r>
              <a:rPr lang="de-DE" dirty="0" err="1"/>
              <a:t>Küvettenlänge</a:t>
            </a:r>
            <a:r>
              <a:rPr lang="de-DE" dirty="0"/>
              <a:t> bestimmt wird. </a:t>
            </a:r>
            <a:r>
              <a:rPr lang="de-DE" sz="1100" dirty="0">
                <a:solidFill>
                  <a:schemeClr val="accent6"/>
                </a:solidFill>
              </a:rPr>
              <a:t>(Polarimetrie kann also auch zur Konzentrationsbestimmung herangezogen werden)</a:t>
            </a:r>
            <a:endParaRPr lang="de-DE" dirty="0"/>
          </a:p>
          <a:p>
            <a:r>
              <a:rPr lang="de-DE" b="1" dirty="0"/>
              <a:t>Enantiomere</a:t>
            </a:r>
            <a:r>
              <a:rPr lang="de-DE" dirty="0"/>
              <a:t> haben einen </a:t>
            </a:r>
            <a:r>
              <a:rPr lang="de-DE" b="1" dirty="0"/>
              <a:t>Drehwert </a:t>
            </a:r>
            <a:r>
              <a:rPr lang="de-DE" dirty="0"/>
              <a:t>mit dem </a:t>
            </a:r>
            <a:r>
              <a:rPr lang="de-DE" b="1" dirty="0"/>
              <a:t>gleichen Betrag</a:t>
            </a:r>
            <a:r>
              <a:rPr lang="de-DE" dirty="0"/>
              <a:t>, aber unterschiedlichem </a:t>
            </a:r>
            <a:r>
              <a:rPr lang="de-DE" b="1" dirty="0"/>
              <a:t>Vorzeichen</a:t>
            </a:r>
            <a:r>
              <a:rPr lang="de-DE" dirty="0"/>
              <a:t>. Das Enantiomer das mit dem Uhrzeigersinn dreht, wird als das (+) – Enantiomer bezeichnet. Das andere ist das (-) – Enantiomer.</a:t>
            </a:r>
          </a:p>
          <a:p>
            <a:r>
              <a:rPr lang="de-DE" b="1" dirty="0"/>
              <a:t>Diastereomere </a:t>
            </a:r>
            <a:r>
              <a:rPr lang="de-DE" dirty="0"/>
              <a:t>haben verschiedene </a:t>
            </a:r>
            <a:r>
              <a:rPr lang="de-DE" b="1" dirty="0"/>
              <a:t>Drehwerte</a:t>
            </a:r>
            <a:r>
              <a:rPr lang="de-DE" dirty="0"/>
              <a:t>.</a:t>
            </a:r>
          </a:p>
          <a:p>
            <a:r>
              <a:rPr lang="de-DE" b="1" dirty="0"/>
              <a:t>Racemate</a:t>
            </a:r>
            <a:r>
              <a:rPr lang="de-DE" dirty="0"/>
              <a:t> drehen polarisiertes Licht in Summe </a:t>
            </a:r>
            <a:r>
              <a:rPr lang="de-DE" b="1" dirty="0"/>
              <a:t>nicht</a:t>
            </a:r>
            <a:r>
              <a:rPr lang="de-DE" dirty="0"/>
              <a:t>, da die Drehwerte der gleich konzentrierten Enantiomere sich genau aufheben.</a:t>
            </a:r>
          </a:p>
          <a:p>
            <a:r>
              <a:rPr lang="de-DE" dirty="0"/>
              <a:t>Mit dem bekannten Drehwert eines reinen Enantiomers und einer </a:t>
            </a:r>
            <a:r>
              <a:rPr lang="de-DE" dirty="0" err="1"/>
              <a:t>polarimetrischen</a:t>
            </a:r>
            <a:r>
              <a:rPr lang="de-DE" dirty="0"/>
              <a:t> Messung kann die </a:t>
            </a:r>
            <a:r>
              <a:rPr lang="de-DE" b="1" dirty="0" err="1"/>
              <a:t>Enantiomerenreinheit</a:t>
            </a:r>
            <a:r>
              <a:rPr lang="de-DE" b="1" dirty="0"/>
              <a:t> </a:t>
            </a:r>
            <a:r>
              <a:rPr lang="de-DE" dirty="0"/>
              <a:t>bestimmt werden.</a:t>
            </a:r>
          </a:p>
        </p:txBody>
      </p:sp>
      <p:sp>
        <p:nvSpPr>
          <p:cNvPr id="9" name="Datumsplatzhalter 8">
            <a:extLst>
              <a:ext uri="{FF2B5EF4-FFF2-40B4-BE49-F238E27FC236}">
                <a16:creationId xmlns:a16="http://schemas.microsoft.com/office/drawing/2014/main" id="{59DB314E-7856-4A6E-A127-31654EACCDB3}"/>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A5A33BB8-00F0-140A-8C7F-E58C412B009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CF29A940-0603-B23E-17D6-585D72B17EBE}"/>
              </a:ext>
            </a:extLst>
          </p:cNvPr>
          <p:cNvSpPr>
            <a:spLocks noGrp="1"/>
          </p:cNvSpPr>
          <p:nvPr>
            <p:ph type="sldNum" sz="quarter" idx="16"/>
          </p:nvPr>
        </p:nvSpPr>
        <p:spPr/>
        <p:txBody>
          <a:bodyPr/>
          <a:lstStyle/>
          <a:p>
            <a:fld id="{6FBDD224-CFE5-420E-A51B-C49F1872CE04}" type="slidenum">
              <a:rPr lang="de-DE" altLang="de-DE" smtClean="0"/>
              <a:pPr/>
              <a:t>206</a:t>
            </a:fld>
            <a:endParaRPr lang="de-DE" altLang="de-DE"/>
          </a:p>
        </p:txBody>
      </p:sp>
      <p:pic>
        <p:nvPicPr>
          <p:cNvPr id="4" name="Grafik 3">
            <a:extLst>
              <a:ext uri="{FF2B5EF4-FFF2-40B4-BE49-F238E27FC236}">
                <a16:creationId xmlns:a16="http://schemas.microsoft.com/office/drawing/2014/main" id="{54A8F1FB-10FD-BCD1-50A3-A4FFA63C6946}"/>
              </a:ext>
            </a:extLst>
          </p:cNvPr>
          <p:cNvPicPr>
            <a:picLocks noChangeAspect="1"/>
          </p:cNvPicPr>
          <p:nvPr/>
        </p:nvPicPr>
        <p:blipFill rotWithShape="1">
          <a:blip r:embed="rId2"/>
          <a:srcRect l="47016" t="39156" r="5807" b="39410"/>
          <a:stretch/>
        </p:blipFill>
        <p:spPr>
          <a:xfrm>
            <a:off x="3875785" y="1544503"/>
            <a:ext cx="4440430" cy="2610810"/>
          </a:xfrm>
          <a:prstGeom prst="rect">
            <a:avLst/>
          </a:prstGeom>
        </p:spPr>
      </p:pic>
      <p:sp>
        <p:nvSpPr>
          <p:cNvPr id="3" name="Textfeld 2">
            <a:extLst>
              <a:ext uri="{FF2B5EF4-FFF2-40B4-BE49-F238E27FC236}">
                <a16:creationId xmlns:a16="http://schemas.microsoft.com/office/drawing/2014/main" id="{67E17166-D2D7-9DB4-8AD1-19D8DAB63370}"/>
              </a:ext>
            </a:extLst>
          </p:cNvPr>
          <p:cNvSpPr txBox="1"/>
          <p:nvPr/>
        </p:nvSpPr>
        <p:spPr>
          <a:xfrm>
            <a:off x="8316215" y="3955258"/>
            <a:ext cx="269779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Beyer/Walter </a:t>
            </a:r>
            <a:r>
              <a:rPr lang="de-DE" sz="700" i="1" dirty="0">
                <a:solidFill>
                  <a:schemeClr val="bg1">
                    <a:lumMod val="50000"/>
                  </a:schemeClr>
                </a:solidFill>
                <a:latin typeface="Avenir Next LT Pro" panose="020B0504020202020204" pitchFamily="34" charset="77"/>
              </a:rPr>
              <a:t>Organische Chemie;</a:t>
            </a:r>
            <a:r>
              <a:rPr lang="de-DE" sz="700" dirty="0">
                <a:solidFill>
                  <a:schemeClr val="bg1">
                    <a:lumMod val="50000"/>
                  </a:schemeClr>
                </a:solidFill>
                <a:latin typeface="Avenir Next LT Pro" panose="020B0504020202020204" pitchFamily="34" charset="77"/>
              </a:rPr>
              <a:t> Hirzel Verlag, 25. Auflage</a:t>
            </a:r>
          </a:p>
        </p:txBody>
      </p:sp>
    </p:spTree>
    <p:extLst>
      <p:ext uri="{BB962C8B-B14F-4D97-AF65-F5344CB8AC3E}">
        <p14:creationId xmlns:p14="http://schemas.microsoft.com/office/powerpoint/2010/main" val="376821863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D0BC0-4913-553A-7B56-B67908000E43}"/>
              </a:ext>
            </a:extLst>
          </p:cNvPr>
          <p:cNvSpPr>
            <a:spLocks noGrp="1"/>
          </p:cNvSpPr>
          <p:nvPr>
            <p:ph type="title"/>
          </p:nvPr>
        </p:nvSpPr>
        <p:spPr/>
        <p:txBody>
          <a:bodyPr/>
          <a:lstStyle/>
          <a:p>
            <a:r>
              <a:rPr lang="de-DE" dirty="0"/>
              <a:t>UV – Vis - Spektroskopie</a:t>
            </a:r>
          </a:p>
        </p:txBody>
      </p:sp>
      <p:sp>
        <p:nvSpPr>
          <p:cNvPr id="10" name="Textplatzhalter 9">
            <a:extLst>
              <a:ext uri="{FF2B5EF4-FFF2-40B4-BE49-F238E27FC236}">
                <a16:creationId xmlns:a16="http://schemas.microsoft.com/office/drawing/2014/main" id="{4B8148DC-FE47-C435-8FEF-EAAA1048DA33}"/>
              </a:ext>
            </a:extLst>
          </p:cNvPr>
          <p:cNvSpPr>
            <a:spLocks noGrp="1"/>
          </p:cNvSpPr>
          <p:nvPr>
            <p:ph type="body" sz="quarter" idx="13"/>
          </p:nvPr>
        </p:nvSpPr>
        <p:spPr/>
        <p:txBody>
          <a:bodyPr/>
          <a:lstStyle/>
          <a:p>
            <a:r>
              <a:rPr lang="de-DE" dirty="0"/>
              <a:t>Die </a:t>
            </a:r>
            <a:r>
              <a:rPr lang="de-DE" b="1" dirty="0"/>
              <a:t>UV – Vis - Spektroskopie</a:t>
            </a:r>
            <a:r>
              <a:rPr lang="de-DE" dirty="0"/>
              <a:t> beschäftigt sich mit der </a:t>
            </a:r>
            <a:r>
              <a:rPr lang="de-DE" b="1" dirty="0"/>
              <a:t>Absorption</a:t>
            </a:r>
            <a:r>
              <a:rPr lang="de-DE" dirty="0"/>
              <a:t> von Licht, das durch eine Probe gestrahlt wird.</a:t>
            </a:r>
          </a:p>
          <a:p>
            <a:r>
              <a:rPr lang="de-DE" dirty="0"/>
              <a:t>Es wird </a:t>
            </a:r>
            <a:r>
              <a:rPr lang="de-DE" b="1" dirty="0"/>
              <a:t>polychromatisches Licht</a:t>
            </a:r>
            <a:r>
              <a:rPr lang="de-DE" dirty="0"/>
              <a:t>, also Licht vieler Wellenlängen eingestrahlt und </a:t>
            </a:r>
            <a:r>
              <a:rPr lang="de-DE" b="1" dirty="0"/>
              <a:t>für jede Wellenlänge </a:t>
            </a:r>
            <a:r>
              <a:rPr lang="de-DE" dirty="0"/>
              <a:t>gemessen, welcher Anteil absorbiert wurde.</a:t>
            </a:r>
          </a:p>
          <a:p>
            <a:r>
              <a:rPr lang="de-DE" dirty="0"/>
              <a:t>Die verschiedenen </a:t>
            </a:r>
            <a:r>
              <a:rPr lang="de-DE" b="1" dirty="0"/>
              <a:t>Wellenlängen </a:t>
            </a:r>
            <a:r>
              <a:rPr lang="de-DE" dirty="0"/>
              <a:t>liegen im </a:t>
            </a:r>
            <a:r>
              <a:rPr lang="de-DE" b="1" dirty="0"/>
              <a:t>UV – Bereich </a:t>
            </a:r>
            <a:r>
              <a:rPr lang="de-DE" dirty="0"/>
              <a:t>(200 – 400 nm) oder im </a:t>
            </a:r>
            <a:r>
              <a:rPr lang="de-DE" b="1" dirty="0"/>
              <a:t>sichtbaren Spektrum </a:t>
            </a:r>
            <a:r>
              <a:rPr lang="de-DE" dirty="0"/>
              <a:t>(400 – 800 nm). Analyten, die im sichtbaren Spektrum absorbieren, sind farbig.</a:t>
            </a:r>
          </a:p>
          <a:p>
            <a:r>
              <a:rPr lang="de-DE" dirty="0"/>
              <a:t>Es wird ein </a:t>
            </a:r>
            <a:r>
              <a:rPr lang="de-DE" b="1" dirty="0"/>
              <a:t>Absorptionsspektrum </a:t>
            </a:r>
            <a:r>
              <a:rPr lang="de-DE" dirty="0"/>
              <a:t>ausgegeben, das für den Analyten charakteristisch ist:</a:t>
            </a:r>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a:p>
            <a:endParaRPr lang="de-DE" dirty="0"/>
          </a:p>
          <a:p>
            <a:r>
              <a:rPr lang="de-DE" dirty="0"/>
              <a:t>Betreibt man dasselbe Verfahren mit Licht des Infrarot – Bereichs, nennt man das </a:t>
            </a:r>
            <a:r>
              <a:rPr lang="de-DE" b="1" dirty="0"/>
              <a:t>IR – Spektroskopie</a:t>
            </a:r>
            <a:r>
              <a:rPr lang="de-DE" dirty="0"/>
              <a:t>. Dieses Verfahren ist eine wichtige Analysemethode, um Strukturen aufzuklären oder die Identität eines Analyten zu bestätigen.</a:t>
            </a:r>
          </a:p>
        </p:txBody>
      </p:sp>
      <p:sp>
        <p:nvSpPr>
          <p:cNvPr id="9" name="Datumsplatzhalter 8">
            <a:extLst>
              <a:ext uri="{FF2B5EF4-FFF2-40B4-BE49-F238E27FC236}">
                <a16:creationId xmlns:a16="http://schemas.microsoft.com/office/drawing/2014/main" id="{E8A719DC-325D-0870-6498-AB3F2881F98E}"/>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773FC6EE-A9BE-B685-BB66-1239ED41AFE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256F704F-CEBD-B075-C9F8-10122B533C84}"/>
              </a:ext>
            </a:extLst>
          </p:cNvPr>
          <p:cNvSpPr>
            <a:spLocks noGrp="1"/>
          </p:cNvSpPr>
          <p:nvPr>
            <p:ph type="sldNum" sz="quarter" idx="16"/>
          </p:nvPr>
        </p:nvSpPr>
        <p:spPr/>
        <p:txBody>
          <a:bodyPr/>
          <a:lstStyle/>
          <a:p>
            <a:fld id="{6FBDD224-CFE5-420E-A51B-C49F1872CE04}" type="slidenum">
              <a:rPr lang="de-DE" altLang="de-DE" smtClean="0"/>
              <a:pPr/>
              <a:t>207</a:t>
            </a:fld>
            <a:endParaRPr lang="de-DE" altLang="de-DE"/>
          </a:p>
        </p:txBody>
      </p:sp>
      <p:pic>
        <p:nvPicPr>
          <p:cNvPr id="4" name="Grafik 3">
            <a:extLst>
              <a:ext uri="{FF2B5EF4-FFF2-40B4-BE49-F238E27FC236}">
                <a16:creationId xmlns:a16="http://schemas.microsoft.com/office/drawing/2014/main" id="{ADB30885-76A0-0999-7AE3-5B3577267451}"/>
              </a:ext>
            </a:extLst>
          </p:cNvPr>
          <p:cNvPicPr>
            <a:picLocks noChangeAspect="1"/>
          </p:cNvPicPr>
          <p:nvPr/>
        </p:nvPicPr>
        <p:blipFill>
          <a:blip r:embed="rId2"/>
          <a:stretch>
            <a:fillRect/>
          </a:stretch>
        </p:blipFill>
        <p:spPr>
          <a:xfrm>
            <a:off x="4051300" y="2489200"/>
            <a:ext cx="4089400" cy="1879600"/>
          </a:xfrm>
          <a:prstGeom prst="rect">
            <a:avLst/>
          </a:prstGeom>
        </p:spPr>
      </p:pic>
    </p:spTree>
    <p:extLst>
      <p:ext uri="{BB962C8B-B14F-4D97-AF65-F5344CB8AC3E}">
        <p14:creationId xmlns:p14="http://schemas.microsoft.com/office/powerpoint/2010/main" val="46427785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F954B-F090-0D41-BECD-72633E80A826}"/>
              </a:ext>
            </a:extLst>
          </p:cNvPr>
          <p:cNvSpPr>
            <a:spLocks noGrp="1"/>
          </p:cNvSpPr>
          <p:nvPr>
            <p:ph type="title"/>
          </p:nvPr>
        </p:nvSpPr>
        <p:spPr/>
        <p:txBody>
          <a:bodyPr/>
          <a:lstStyle/>
          <a:p>
            <a:r>
              <a:rPr lang="de-DE" dirty="0"/>
              <a:t>Lambert - </a:t>
            </a:r>
            <a:r>
              <a:rPr lang="de-DE" dirty="0" err="1"/>
              <a:t>Beer‘sches</a:t>
            </a:r>
            <a:r>
              <a:rPr lang="de-DE" dirty="0"/>
              <a:t> Gesetz / Photometrie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B37383B-9290-D24C-ABCE-E1156E45803D}"/>
                  </a:ext>
                </a:extLst>
              </p:cNvPr>
              <p:cNvSpPr>
                <a:spLocks noGrp="1"/>
              </p:cNvSpPr>
              <p:nvPr>
                <p:ph type="body" sz="quarter" idx="13"/>
              </p:nvPr>
            </p:nvSpPr>
            <p:spPr/>
            <p:txBody>
              <a:bodyPr/>
              <a:lstStyle/>
              <a:p>
                <a:r>
                  <a:rPr lang="de-DE" dirty="0"/>
                  <a:t>Die </a:t>
                </a:r>
                <a:r>
                  <a:rPr lang="de-DE" b="1" dirty="0"/>
                  <a:t>Photometrie</a:t>
                </a:r>
                <a:r>
                  <a:rPr lang="de-DE" dirty="0"/>
                  <a:t> beschäftigt sich mit der </a:t>
                </a:r>
                <a:r>
                  <a:rPr lang="de-DE" b="1" dirty="0"/>
                  <a:t>Konzentrationsbestimmung </a:t>
                </a:r>
                <a:r>
                  <a:rPr lang="de-DE" dirty="0"/>
                  <a:t>durch </a:t>
                </a:r>
                <a:r>
                  <a:rPr lang="de-DE" b="1" dirty="0"/>
                  <a:t>Absorptionsmessungen</a:t>
                </a:r>
                <a:r>
                  <a:rPr lang="de-DE" dirty="0"/>
                  <a:t> von Licht einer Wellenlänge </a:t>
                </a:r>
                <a:r>
                  <a:rPr lang="de-DE" b="1" dirty="0"/>
                  <a:t>(monochromatisches Licht</a:t>
                </a:r>
                <a:r>
                  <a:rPr lang="de-DE" dirty="0"/>
                  <a:t>), das durch eine Probe gestrahlt wird.</a:t>
                </a:r>
              </a:p>
              <a:p>
                <a:r>
                  <a:rPr lang="de-DE" dirty="0"/>
                  <a:t>Wichtige Parameter sind die </a:t>
                </a:r>
                <a:r>
                  <a:rPr lang="de-DE" b="1" dirty="0"/>
                  <a:t>Intensität I</a:t>
                </a:r>
                <a:r>
                  <a:rPr lang="de-DE" b="1" baseline="-25000" dirty="0"/>
                  <a:t>0</a:t>
                </a:r>
                <a:r>
                  <a:rPr lang="de-DE" b="1" dirty="0"/>
                  <a:t> des eingestrahlten Lichts </a:t>
                </a:r>
                <a:r>
                  <a:rPr lang="de-DE" dirty="0"/>
                  <a:t>sowie die nach dem Analyten </a:t>
                </a:r>
                <a:r>
                  <a:rPr lang="de-DE" b="1" dirty="0"/>
                  <a:t>gemessene Intensität I</a:t>
                </a:r>
                <a:r>
                  <a:rPr lang="de-DE" dirty="0"/>
                  <a:t>.</a:t>
                </a:r>
              </a:p>
              <a:p>
                <a:endParaRPr lang="de-DE" dirty="0"/>
              </a:p>
              <a:p>
                <a:endParaRPr lang="de-DE" dirty="0"/>
              </a:p>
              <a:p>
                <a:endParaRPr lang="de-DE" dirty="0"/>
              </a:p>
              <a:p>
                <a:endParaRPr lang="de-DE" dirty="0"/>
              </a:p>
              <a:p>
                <a:r>
                  <a:rPr lang="de-DE" dirty="0"/>
                  <a:t>Die </a:t>
                </a:r>
                <a:r>
                  <a:rPr lang="de-DE" b="1" dirty="0"/>
                  <a:t>Transmission T </a:t>
                </a:r>
                <a:r>
                  <a:rPr lang="de-DE" dirty="0"/>
                  <a:t>ist eine relative Angabe, die definiert ist als </a:t>
                </a:r>
                <a14:m>
                  <m:oMath xmlns:m="http://schemas.openxmlformats.org/officeDocument/2006/math">
                    <m:r>
                      <a:rPr lang="de-DE" b="0" i="1" smtClean="0">
                        <a:latin typeface="Cambria Math" panose="02040503050406030204" pitchFamily="18" charset="0"/>
                      </a:rPr>
                      <m:t>𝑇</m:t>
                    </m:r>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𝐼</m:t>
                        </m:r>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0</m:t>
                            </m:r>
                          </m:sub>
                        </m:sSub>
                      </m:den>
                    </m:f>
                  </m:oMath>
                </a14:m>
                <a:r>
                  <a:rPr lang="de-DE" dirty="0"/>
                  <a:t> und gibt somit den Anteil der nicht resorbierten Intensität.</a:t>
                </a:r>
              </a:p>
              <a:p>
                <a:r>
                  <a:rPr lang="de-DE" dirty="0"/>
                  <a:t>Die </a:t>
                </a:r>
                <a:r>
                  <a:rPr lang="de-DE" b="1" dirty="0"/>
                  <a:t>Absorption</a:t>
                </a:r>
                <a:r>
                  <a:rPr lang="de-DE" dirty="0"/>
                  <a:t> </a:t>
                </a:r>
                <a:r>
                  <a:rPr lang="de-DE" b="1" dirty="0"/>
                  <a:t>A </a:t>
                </a:r>
                <a:r>
                  <a:rPr lang="de-DE" dirty="0"/>
                  <a:t>ist definiert als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𝜆</m:t>
                        </m:r>
                      </m:sub>
                    </m:sSub>
                    <m:r>
                      <a:rPr lang="de-DE" b="0" i="0" smtClean="0">
                        <a:latin typeface="Cambria Math" panose="02040503050406030204" pitchFamily="18" charset="0"/>
                      </a:rPr>
                      <m:t>=</m:t>
                    </m:r>
                    <m:r>
                      <m:rPr>
                        <m:sty m:val="p"/>
                      </m:rPr>
                      <a:rPr lang="de-DE" b="0" i="0" smtClean="0">
                        <a:latin typeface="Cambria Math" panose="02040503050406030204" pitchFamily="18" charset="0"/>
                      </a:rPr>
                      <m:t>lg</m:t>
                    </m:r>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rPr>
                                  <m:t>I</m:t>
                                </m:r>
                              </m:e>
                              <m:sub>
                                <m:r>
                                  <a:rPr lang="de-DE" b="0" i="0" smtClean="0">
                                    <a:latin typeface="Cambria Math" panose="02040503050406030204" pitchFamily="18" charset="0"/>
                                  </a:rPr>
                                  <m:t>0</m:t>
                                </m:r>
                              </m:sub>
                            </m:sSub>
                          </m:num>
                          <m:den>
                            <m:r>
                              <m:rPr>
                                <m:sty m:val="p"/>
                              </m:rPr>
                              <a:rPr lang="de-DE" b="0" i="0" smtClean="0">
                                <a:latin typeface="Cambria Math" panose="02040503050406030204" pitchFamily="18" charset="0"/>
                              </a:rPr>
                              <m:t>I</m:t>
                            </m:r>
                          </m:den>
                        </m:f>
                      </m:e>
                    </m:d>
                    <m:r>
                      <a:rPr lang="de-DE" b="0" i="0" smtClean="0">
                        <a:latin typeface="Cambria Math" panose="02040503050406030204" pitchFamily="18" charset="0"/>
                      </a:rPr>
                      <m:t>=−</m:t>
                    </m:r>
                    <m:r>
                      <m:rPr>
                        <m:sty m:val="p"/>
                      </m:rPr>
                      <a:rPr lang="de-DE" b="0" i="0" smtClean="0">
                        <a:latin typeface="Cambria Math" panose="02040503050406030204" pitchFamily="18" charset="0"/>
                      </a:rPr>
                      <m:t>lg</m:t>
                    </m:r>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m:rPr>
                                <m:sty m:val="p"/>
                              </m:rPr>
                              <a:rPr lang="de-DE" b="0" i="0" smtClean="0">
                                <a:latin typeface="Cambria Math" panose="02040503050406030204" pitchFamily="18" charset="0"/>
                              </a:rPr>
                              <m:t>I</m:t>
                            </m:r>
                          </m:num>
                          <m:den>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rPr>
                                  <m:t>I</m:t>
                                </m:r>
                              </m:e>
                              <m:sub>
                                <m:r>
                                  <a:rPr lang="de-DE" b="0" i="0" smtClean="0">
                                    <a:latin typeface="Cambria Math" panose="02040503050406030204" pitchFamily="18" charset="0"/>
                                  </a:rPr>
                                  <m:t>0</m:t>
                                </m:r>
                              </m:sub>
                            </m:sSub>
                          </m:den>
                        </m:f>
                      </m:e>
                    </m:d>
                  </m:oMath>
                </a14:m>
                <a:r>
                  <a:rPr lang="de-DE" dirty="0"/>
                  <a:t>.</a:t>
                </a:r>
              </a:p>
              <a:p>
                <a:r>
                  <a:rPr lang="de-DE" dirty="0"/>
                  <a:t>Die Absorption ist eine logarithmische Größe, da die Intensität für eine gewisse Strecke x, die sie in der Analyse zurücklegt, immer um denselben </a:t>
                </a:r>
                <a:r>
                  <a:rPr lang="de-DE" b="1" dirty="0"/>
                  <a:t>Anteil</a:t>
                </a:r>
                <a:r>
                  <a:rPr lang="de-DE" dirty="0"/>
                  <a:t> (z. B. die Hälfte) reduziert wird (Multi – Küvetten – Modell: gedankliche Unterteilung der Küvette in viele kleine):</a:t>
                </a:r>
              </a:p>
              <a:p>
                <a:endParaRPr lang="de-DE" dirty="0"/>
              </a:p>
              <a:p>
                <a:r>
                  <a:rPr lang="de-DE" dirty="0"/>
                  <a:t>Zwischen </a:t>
                </a:r>
                <a:r>
                  <a:rPr lang="de-DE" b="1" dirty="0"/>
                  <a:t>Absorption A</a:t>
                </a:r>
                <a:r>
                  <a:rPr lang="de-DE" dirty="0"/>
                  <a:t>, </a:t>
                </a:r>
                <a:r>
                  <a:rPr lang="de-DE" b="1" dirty="0"/>
                  <a:t>Konzentration c </a:t>
                </a:r>
                <a:r>
                  <a:rPr lang="de-DE" dirty="0"/>
                  <a:t>und </a:t>
                </a:r>
                <a:r>
                  <a:rPr lang="de-DE" b="1" dirty="0"/>
                  <a:t>Schichtdicke d </a:t>
                </a:r>
                <a:r>
                  <a:rPr lang="de-DE" dirty="0"/>
                  <a:t>der Küvette besteht über den</a:t>
                </a:r>
                <a:br>
                  <a:rPr lang="de-DE" dirty="0"/>
                </a:br>
                <a:r>
                  <a:rPr lang="de-DE" b="1" dirty="0"/>
                  <a:t>Absorptionskoeffizienten </a:t>
                </a:r>
                <a14:m>
                  <m:oMath xmlns:m="http://schemas.openxmlformats.org/officeDocument/2006/math">
                    <m:r>
                      <a:rPr lang="de-DE" b="1" i="1" smtClean="0">
                        <a:latin typeface="Cambria Math" panose="02040503050406030204" pitchFamily="18" charset="0"/>
                        <a:ea typeface="Cambria Math" panose="02040503050406030204" pitchFamily="18" charset="0"/>
                      </a:rPr>
                      <m:t>𝜺</m:t>
                    </m:r>
                  </m:oMath>
                </a14:m>
                <a:r>
                  <a:rPr lang="de-DE" b="1" dirty="0"/>
                  <a:t> </a:t>
                </a:r>
                <a:r>
                  <a:rPr lang="de-DE" dirty="0"/>
                  <a:t>ein proportionales Verhältnis, der als das </a:t>
                </a:r>
                <a:br>
                  <a:rPr lang="de-DE" dirty="0"/>
                </a:br>
                <a:r>
                  <a:rPr lang="de-DE" b="1" dirty="0" err="1"/>
                  <a:t>Bouguer</a:t>
                </a:r>
                <a:r>
                  <a:rPr lang="de-DE" b="1" dirty="0"/>
                  <a:t>-Lambert-Beer’sche Gesetz </a:t>
                </a:r>
                <a:r>
                  <a:rPr lang="de-DE" dirty="0"/>
                  <a:t>bekannt ist:</a:t>
                </a:r>
                <a:endParaRPr lang="de-DE" b="1" dirty="0"/>
              </a:p>
              <a:p>
                <a:endParaRPr lang="de-DE" b="1" dirty="0"/>
              </a:p>
              <a:p>
                <a:endParaRPr lang="de-DE" b="1" dirty="0"/>
              </a:p>
              <a:p>
                <a:endParaRPr lang="de-DE" b="1" dirty="0"/>
              </a:p>
              <a:p>
                <a:endParaRPr lang="de-DE" b="1" dirty="0"/>
              </a:p>
              <a:p>
                <a:r>
                  <a:rPr lang="de-DE" dirty="0"/>
                  <a:t>Die Absorption und der Absorptionskoeffizient können immer nur für die Messung </a:t>
                </a:r>
                <a:r>
                  <a:rPr lang="de-DE" b="1" dirty="0"/>
                  <a:t>eines bestimmten Analyten bei einer bestimmten Wellenlänge </a:t>
                </a:r>
                <a:r>
                  <a:rPr lang="de-DE" dirty="0"/>
                  <a:t>(oft die Natrium – D – Linie)</a:t>
                </a:r>
                <a:r>
                  <a:rPr lang="de-DE" b="1" dirty="0"/>
                  <a:t> bei einer bestimmten Temperatur </a:t>
                </a:r>
                <a:r>
                  <a:rPr lang="de-DE" dirty="0"/>
                  <a:t>(oft Raumtemperatur) angegeben werden.</a:t>
                </a:r>
              </a:p>
            </p:txBody>
          </p:sp>
        </mc:Choice>
        <mc:Fallback xmlns="">
          <p:sp>
            <p:nvSpPr>
              <p:cNvPr id="3" name="Inhaltsplatzhalter 2">
                <a:extLst>
                  <a:ext uri="{FF2B5EF4-FFF2-40B4-BE49-F238E27FC236}">
                    <a16:creationId xmlns:a16="http://schemas.microsoft.com/office/drawing/2014/main" id="{1B37383B-9290-D24C-ABCE-E1156E45803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b="-3641"/>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6881E6F0-EA5B-9545-3057-B277C26C1E31}"/>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40530F93-BB99-58FE-42A3-08691BCAD3D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21119A58-BA9D-D30B-456B-E07BEF314EBF}"/>
              </a:ext>
            </a:extLst>
          </p:cNvPr>
          <p:cNvSpPr>
            <a:spLocks noGrp="1"/>
          </p:cNvSpPr>
          <p:nvPr>
            <p:ph type="sldNum" sz="quarter" idx="16"/>
          </p:nvPr>
        </p:nvSpPr>
        <p:spPr/>
        <p:txBody>
          <a:bodyPr/>
          <a:lstStyle/>
          <a:p>
            <a:fld id="{6FBDD224-CFE5-420E-A51B-C49F1872CE04}" type="slidenum">
              <a:rPr lang="de-DE" altLang="de-DE" smtClean="0"/>
              <a:pPr/>
              <a:t>208</a:t>
            </a:fld>
            <a:endParaRPr lang="de-DE" altLang="de-DE"/>
          </a:p>
        </p:txBody>
      </p:sp>
      <p:pic>
        <p:nvPicPr>
          <p:cNvPr id="7" name="Grafik 6">
            <a:extLst>
              <a:ext uri="{FF2B5EF4-FFF2-40B4-BE49-F238E27FC236}">
                <a16:creationId xmlns:a16="http://schemas.microsoft.com/office/drawing/2014/main" id="{BD3C62B0-DDEF-A241-8FE9-EBE5CCDDF828}"/>
              </a:ext>
            </a:extLst>
          </p:cNvPr>
          <p:cNvPicPr>
            <a:picLocks noChangeAspect="1"/>
          </p:cNvPicPr>
          <p:nvPr/>
        </p:nvPicPr>
        <p:blipFill>
          <a:blip r:embed="rId3"/>
          <a:stretch>
            <a:fillRect/>
          </a:stretch>
        </p:blipFill>
        <p:spPr>
          <a:xfrm>
            <a:off x="9244800" y="3980291"/>
            <a:ext cx="1726313" cy="1837688"/>
          </a:xfrm>
          <a:prstGeom prst="rect">
            <a:avLst/>
          </a:prstGeom>
        </p:spPr>
      </p:pic>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0D13FC65-D905-D743-B378-AA69BE0317CA}"/>
                  </a:ext>
                </a:extLst>
              </p:cNvPr>
              <p:cNvSpPr txBox="1"/>
              <p:nvPr/>
            </p:nvSpPr>
            <p:spPr>
              <a:xfrm>
                <a:off x="1989655" y="4791159"/>
                <a:ext cx="6480720" cy="102682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sz="1000" i="1" smtClean="0">
                          <a:solidFill>
                            <a:schemeClr val="tx2"/>
                          </a:solidFill>
                          <a:latin typeface="Cambria Math" panose="02040503050406030204" pitchFamily="18" charset="0"/>
                        </a:rPr>
                        <m:t>−</m:t>
                      </m:r>
                      <m:func>
                        <m:funcPr>
                          <m:ctrlPr>
                            <a:rPr lang="de-DE" sz="1000" i="1">
                              <a:solidFill>
                                <a:schemeClr val="tx2"/>
                              </a:solidFill>
                              <a:latin typeface="Cambria Math" panose="02040503050406030204" pitchFamily="18" charset="0"/>
                            </a:rPr>
                          </m:ctrlPr>
                        </m:funcPr>
                        <m:fName>
                          <m:r>
                            <m:rPr>
                              <m:sty m:val="p"/>
                            </m:rPr>
                            <a:rPr lang="de-DE" sz="1000">
                              <a:solidFill>
                                <a:schemeClr val="tx2"/>
                              </a:solidFill>
                              <a:latin typeface="Cambria Math" panose="02040503050406030204" pitchFamily="18" charset="0"/>
                            </a:rPr>
                            <m:t>lg</m:t>
                          </m:r>
                        </m:fName>
                        <m:e>
                          <m:d>
                            <m:dPr>
                              <m:ctrlPr>
                                <a:rPr lang="de-DE" sz="1000" i="1">
                                  <a:solidFill>
                                    <a:schemeClr val="tx2"/>
                                  </a:solidFill>
                                  <a:latin typeface="Cambria Math" panose="02040503050406030204" pitchFamily="18" charset="0"/>
                                </a:rPr>
                              </m:ctrlPr>
                            </m:dPr>
                            <m:e>
                              <m:r>
                                <a:rPr lang="de-DE" sz="1000" i="1">
                                  <a:solidFill>
                                    <a:schemeClr val="tx2"/>
                                  </a:solidFill>
                                  <a:latin typeface="Cambria Math" panose="02040503050406030204" pitchFamily="18" charset="0"/>
                                </a:rPr>
                                <m:t>𝑇</m:t>
                              </m:r>
                            </m:e>
                          </m:d>
                        </m:e>
                      </m:func>
                      <m:r>
                        <a:rPr lang="de-DE" sz="1000" i="1">
                          <a:solidFill>
                            <a:schemeClr val="tx2"/>
                          </a:solidFill>
                          <a:latin typeface="Cambria Math" panose="02040503050406030204" pitchFamily="18" charset="0"/>
                        </a:rPr>
                        <m:t>=</m:t>
                      </m:r>
                      <m:func>
                        <m:funcPr>
                          <m:ctrlPr>
                            <a:rPr lang="de-DE" sz="1000" i="1">
                              <a:solidFill>
                                <a:schemeClr val="tx2"/>
                              </a:solidFill>
                              <a:latin typeface="Cambria Math" panose="02040503050406030204" pitchFamily="18" charset="0"/>
                            </a:rPr>
                          </m:ctrlPr>
                        </m:funcPr>
                        <m:fName>
                          <m:r>
                            <m:rPr>
                              <m:sty m:val="p"/>
                            </m:rPr>
                            <a:rPr lang="de-DE" sz="1000">
                              <a:solidFill>
                                <a:schemeClr val="tx2"/>
                              </a:solidFill>
                              <a:latin typeface="Cambria Math" panose="02040503050406030204" pitchFamily="18" charset="0"/>
                            </a:rPr>
                            <m:t>lg</m:t>
                          </m:r>
                        </m:fName>
                        <m:e>
                          <m:d>
                            <m:dPr>
                              <m:ctrlPr>
                                <a:rPr lang="de-DE" sz="1000" i="1">
                                  <a:solidFill>
                                    <a:schemeClr val="tx2"/>
                                  </a:solidFill>
                                  <a:latin typeface="Cambria Math" panose="02040503050406030204" pitchFamily="18" charset="0"/>
                                </a:rPr>
                              </m:ctrlPr>
                            </m:dPr>
                            <m:e>
                              <m:f>
                                <m:fPr>
                                  <m:ctrlPr>
                                    <a:rPr lang="de-DE" sz="1000" i="1">
                                      <a:solidFill>
                                        <a:schemeClr val="tx2"/>
                                      </a:solidFill>
                                      <a:latin typeface="Cambria Math" panose="02040503050406030204" pitchFamily="18" charset="0"/>
                                    </a:rPr>
                                  </m:ctrlPr>
                                </m:fPr>
                                <m:num>
                                  <m:sSub>
                                    <m:sSubPr>
                                      <m:ctrlPr>
                                        <a:rPr lang="de-DE" sz="1000" i="1">
                                          <a:solidFill>
                                            <a:schemeClr val="tx2"/>
                                          </a:solidFill>
                                          <a:latin typeface="Cambria Math" panose="02040503050406030204" pitchFamily="18" charset="0"/>
                                        </a:rPr>
                                      </m:ctrlPr>
                                    </m:sSubPr>
                                    <m:e>
                                      <m:r>
                                        <a:rPr lang="de-DE" sz="1000" i="1">
                                          <a:solidFill>
                                            <a:schemeClr val="tx2"/>
                                          </a:solidFill>
                                          <a:latin typeface="Cambria Math" panose="02040503050406030204" pitchFamily="18" charset="0"/>
                                        </a:rPr>
                                        <m:t>𝐼</m:t>
                                      </m:r>
                                    </m:e>
                                    <m:sub>
                                      <m:r>
                                        <a:rPr lang="de-DE" sz="1000" i="1">
                                          <a:solidFill>
                                            <a:schemeClr val="tx2"/>
                                          </a:solidFill>
                                          <a:latin typeface="Cambria Math" panose="02040503050406030204" pitchFamily="18" charset="0"/>
                                        </a:rPr>
                                        <m:t>0</m:t>
                                      </m:r>
                                    </m:sub>
                                  </m:sSub>
                                </m:num>
                                <m:den>
                                  <m:r>
                                    <a:rPr lang="de-DE" sz="1000" i="1">
                                      <a:solidFill>
                                        <a:schemeClr val="tx2"/>
                                      </a:solidFill>
                                      <a:latin typeface="Cambria Math" panose="02040503050406030204" pitchFamily="18" charset="0"/>
                                    </a:rPr>
                                    <m:t>𝐼</m:t>
                                  </m:r>
                                </m:den>
                              </m:f>
                            </m:e>
                          </m:d>
                        </m:e>
                      </m:func>
                      <m:r>
                        <a:rPr lang="de-DE" sz="1000" i="1">
                          <a:solidFill>
                            <a:schemeClr val="tx2"/>
                          </a:solidFill>
                          <a:latin typeface="Cambria Math" panose="02040503050406030204" pitchFamily="18" charset="0"/>
                        </a:rPr>
                        <m:t>=</m:t>
                      </m:r>
                      <m:sSubSup>
                        <m:sSubSupPr>
                          <m:ctrlPr>
                            <a:rPr lang="de-DE" sz="1000" i="1">
                              <a:solidFill>
                                <a:schemeClr val="tx2"/>
                              </a:solidFill>
                              <a:latin typeface="Cambria Math" panose="02040503050406030204" pitchFamily="18" charset="0"/>
                            </a:rPr>
                          </m:ctrlPr>
                        </m:sSubSupPr>
                        <m:e>
                          <m:r>
                            <a:rPr lang="de-DE" sz="1000" i="1">
                              <a:solidFill>
                                <a:schemeClr val="tx2"/>
                              </a:solidFill>
                              <a:latin typeface="Cambria Math" panose="02040503050406030204" pitchFamily="18" charset="0"/>
                            </a:rPr>
                            <m:t>𝐴</m:t>
                          </m:r>
                        </m:e>
                        <m:sub>
                          <m:r>
                            <a:rPr lang="de-DE" sz="1000" i="1">
                              <a:solidFill>
                                <a:schemeClr val="tx2"/>
                              </a:solidFill>
                              <a:latin typeface="Cambria Math" panose="02040503050406030204" pitchFamily="18" charset="0"/>
                            </a:rPr>
                            <m:t>𝐷</m:t>
                          </m:r>
                        </m:sub>
                        <m:sup>
                          <m:r>
                            <a:rPr lang="de-DE" sz="1000" i="1">
                              <a:solidFill>
                                <a:schemeClr val="tx2"/>
                              </a:solidFill>
                              <a:latin typeface="Cambria Math" panose="02040503050406030204" pitchFamily="18" charset="0"/>
                            </a:rPr>
                            <m:t>22</m:t>
                          </m:r>
                        </m:sup>
                      </m:sSubSup>
                      <m:r>
                        <a:rPr lang="de-DE" sz="1000" i="1">
                          <a:solidFill>
                            <a:schemeClr val="tx2"/>
                          </a:solidFill>
                          <a:latin typeface="Cambria Math" panose="02040503050406030204" pitchFamily="18" charset="0"/>
                        </a:rPr>
                        <m:t>=</m:t>
                      </m:r>
                      <m:r>
                        <a:rPr lang="de-DE" sz="1000" i="1">
                          <a:solidFill>
                            <a:schemeClr val="tx2"/>
                          </a:solidFill>
                          <a:latin typeface="Cambria Math" panose="02040503050406030204" pitchFamily="18" charset="0"/>
                        </a:rPr>
                        <m:t>𝜀</m:t>
                      </m:r>
                      <m:r>
                        <a:rPr lang="de-DE" sz="1000" i="1">
                          <a:solidFill>
                            <a:schemeClr val="tx2"/>
                          </a:solidFill>
                          <a:latin typeface="Cambria Math" panose="02040503050406030204" pitchFamily="18" charset="0"/>
                        </a:rPr>
                        <m:t>∙</m:t>
                      </m:r>
                      <m:r>
                        <a:rPr lang="de-DE" sz="1000" i="1">
                          <a:solidFill>
                            <a:schemeClr val="tx2"/>
                          </a:solidFill>
                          <a:latin typeface="Cambria Math" panose="02040503050406030204" pitchFamily="18" charset="0"/>
                        </a:rPr>
                        <m:t>𝑐</m:t>
                      </m:r>
                      <m:r>
                        <a:rPr lang="de-DE" sz="1000" i="1">
                          <a:solidFill>
                            <a:schemeClr val="tx2"/>
                          </a:solidFill>
                          <a:latin typeface="Cambria Math" panose="02040503050406030204" pitchFamily="18" charset="0"/>
                        </a:rPr>
                        <m:t>∙</m:t>
                      </m:r>
                      <m:r>
                        <a:rPr lang="de-DE" sz="1000" i="1">
                          <a:solidFill>
                            <a:schemeClr val="tx2"/>
                          </a:solidFill>
                          <a:latin typeface="Cambria Math" panose="02040503050406030204" pitchFamily="18" charset="0"/>
                        </a:rPr>
                        <m:t>𝑑</m:t>
                      </m:r>
                    </m:oMath>
                  </m:oMathPara>
                </a14:m>
                <a:endParaRPr lang="de-DE" sz="1000" dirty="0">
                  <a:solidFill>
                    <a:schemeClr val="tx2"/>
                  </a:solidFill>
                </a:endParaRPr>
              </a:p>
              <a:p>
                <a:pPr algn="ctr"/>
                <a14:m>
                  <m:oMathPara xmlns:m="http://schemas.openxmlformats.org/officeDocument/2006/math">
                    <m:oMathParaPr>
                      <m:jc m:val="centerGroup"/>
                    </m:oMathParaPr>
                    <m:oMath xmlns:m="http://schemas.openxmlformats.org/officeDocument/2006/math">
                      <m:r>
                        <a:rPr lang="de-DE" sz="1000" i="1">
                          <a:solidFill>
                            <a:schemeClr val="tx2"/>
                          </a:solidFill>
                          <a:latin typeface="Cambria Math" panose="02040503050406030204" pitchFamily="18" charset="0"/>
                          <a:ea typeface="Cambria Math" panose="02040503050406030204" pitchFamily="18" charset="0"/>
                        </a:rPr>
                        <m:t>⟺</m:t>
                      </m:r>
                      <m:r>
                        <a:rPr lang="de-DE" sz="1000" i="1">
                          <a:solidFill>
                            <a:schemeClr val="tx2"/>
                          </a:solidFill>
                          <a:latin typeface="Cambria Math" panose="02040503050406030204" pitchFamily="18" charset="0"/>
                          <a:ea typeface="Cambria Math" panose="02040503050406030204" pitchFamily="18" charset="0"/>
                        </a:rPr>
                        <m:t>𝜀</m:t>
                      </m:r>
                      <m:r>
                        <a:rPr lang="de-DE" sz="1000" i="1">
                          <a:solidFill>
                            <a:schemeClr val="tx2"/>
                          </a:solidFill>
                          <a:latin typeface="Cambria Math" panose="02040503050406030204" pitchFamily="18" charset="0"/>
                          <a:ea typeface="Cambria Math" panose="02040503050406030204" pitchFamily="18" charset="0"/>
                        </a:rPr>
                        <m:t>=</m:t>
                      </m:r>
                      <m:f>
                        <m:fPr>
                          <m:ctrlPr>
                            <a:rPr lang="de-DE" sz="1000" i="1">
                              <a:solidFill>
                                <a:schemeClr val="tx2"/>
                              </a:solidFill>
                              <a:latin typeface="Cambria Math" panose="02040503050406030204" pitchFamily="18" charset="0"/>
                              <a:ea typeface="Cambria Math" panose="02040503050406030204" pitchFamily="18" charset="0"/>
                            </a:rPr>
                          </m:ctrlPr>
                        </m:fPr>
                        <m:num>
                          <m:r>
                            <a:rPr lang="de-DE" sz="1000" i="1">
                              <a:solidFill>
                                <a:schemeClr val="tx2"/>
                              </a:solidFill>
                              <a:latin typeface="Cambria Math" panose="02040503050406030204" pitchFamily="18" charset="0"/>
                              <a:ea typeface="Cambria Math" panose="02040503050406030204" pitchFamily="18" charset="0"/>
                            </a:rPr>
                            <m:t>𝐴</m:t>
                          </m:r>
                        </m:num>
                        <m:den>
                          <m:r>
                            <a:rPr lang="de-DE" sz="1000" i="1">
                              <a:solidFill>
                                <a:schemeClr val="tx2"/>
                              </a:solidFill>
                              <a:latin typeface="Cambria Math" panose="02040503050406030204" pitchFamily="18" charset="0"/>
                              <a:ea typeface="Cambria Math" panose="02040503050406030204" pitchFamily="18" charset="0"/>
                            </a:rPr>
                            <m:t>𝑐</m:t>
                          </m:r>
                          <m:r>
                            <a:rPr lang="de-DE" sz="1000" i="1">
                              <a:solidFill>
                                <a:schemeClr val="tx2"/>
                              </a:solidFill>
                              <a:latin typeface="Cambria Math" panose="02040503050406030204" pitchFamily="18" charset="0"/>
                              <a:ea typeface="Cambria Math" panose="02040503050406030204" pitchFamily="18" charset="0"/>
                            </a:rPr>
                            <m:t>∙</m:t>
                          </m:r>
                          <m:r>
                            <a:rPr lang="de-DE" sz="1000" i="1">
                              <a:solidFill>
                                <a:schemeClr val="tx2"/>
                              </a:solidFill>
                              <a:latin typeface="Cambria Math" panose="02040503050406030204" pitchFamily="18" charset="0"/>
                              <a:ea typeface="Cambria Math" panose="02040503050406030204" pitchFamily="18" charset="0"/>
                            </a:rPr>
                            <m:t>𝑑</m:t>
                          </m:r>
                        </m:den>
                      </m:f>
                      <m:r>
                        <a:rPr lang="de-DE" sz="1000" i="1">
                          <a:solidFill>
                            <a:schemeClr val="tx2"/>
                          </a:solidFill>
                          <a:latin typeface="Cambria Math" panose="02040503050406030204" pitchFamily="18" charset="0"/>
                          <a:ea typeface="Cambria Math" panose="02040503050406030204" pitchFamily="18" charset="0"/>
                        </a:rPr>
                        <m:t>⟺</m:t>
                      </m:r>
                      <m:r>
                        <a:rPr lang="de-DE" sz="1000" i="1">
                          <a:solidFill>
                            <a:schemeClr val="tx2"/>
                          </a:solidFill>
                          <a:latin typeface="Cambria Math" panose="02040503050406030204" pitchFamily="18" charset="0"/>
                          <a:ea typeface="Cambria Math" panose="02040503050406030204" pitchFamily="18" charset="0"/>
                        </a:rPr>
                        <m:t>𝑐</m:t>
                      </m:r>
                      <m:r>
                        <a:rPr lang="de-DE" sz="1000" i="1">
                          <a:solidFill>
                            <a:schemeClr val="tx2"/>
                          </a:solidFill>
                          <a:latin typeface="Cambria Math" panose="02040503050406030204" pitchFamily="18" charset="0"/>
                          <a:ea typeface="Cambria Math" panose="02040503050406030204" pitchFamily="18" charset="0"/>
                        </a:rPr>
                        <m:t>=</m:t>
                      </m:r>
                      <m:f>
                        <m:fPr>
                          <m:ctrlPr>
                            <a:rPr lang="de-DE" sz="1000" i="1">
                              <a:solidFill>
                                <a:schemeClr val="tx2"/>
                              </a:solidFill>
                              <a:latin typeface="Cambria Math" panose="02040503050406030204" pitchFamily="18" charset="0"/>
                              <a:ea typeface="Cambria Math" panose="02040503050406030204" pitchFamily="18" charset="0"/>
                            </a:rPr>
                          </m:ctrlPr>
                        </m:fPr>
                        <m:num>
                          <m:r>
                            <a:rPr lang="de-DE" sz="1000" i="1">
                              <a:solidFill>
                                <a:schemeClr val="tx2"/>
                              </a:solidFill>
                              <a:latin typeface="Cambria Math" panose="02040503050406030204" pitchFamily="18" charset="0"/>
                              <a:ea typeface="Cambria Math" panose="02040503050406030204" pitchFamily="18" charset="0"/>
                            </a:rPr>
                            <m:t>𝐴</m:t>
                          </m:r>
                        </m:num>
                        <m:den>
                          <m:r>
                            <a:rPr lang="de-DE" sz="1000" i="1">
                              <a:solidFill>
                                <a:schemeClr val="tx2"/>
                              </a:solidFill>
                              <a:latin typeface="Cambria Math" panose="02040503050406030204" pitchFamily="18" charset="0"/>
                              <a:ea typeface="Cambria Math" panose="02040503050406030204" pitchFamily="18" charset="0"/>
                            </a:rPr>
                            <m:t>𝜀</m:t>
                          </m:r>
                          <m:r>
                            <a:rPr lang="de-DE" sz="1000" i="1">
                              <a:solidFill>
                                <a:schemeClr val="tx2"/>
                              </a:solidFill>
                              <a:latin typeface="Cambria Math" panose="02040503050406030204" pitchFamily="18" charset="0"/>
                              <a:ea typeface="Cambria Math" panose="02040503050406030204" pitchFamily="18" charset="0"/>
                            </a:rPr>
                            <m:t>∙</m:t>
                          </m:r>
                          <m:r>
                            <a:rPr lang="de-DE" sz="1000" i="1">
                              <a:solidFill>
                                <a:schemeClr val="tx2"/>
                              </a:solidFill>
                              <a:latin typeface="Cambria Math" panose="02040503050406030204" pitchFamily="18" charset="0"/>
                              <a:ea typeface="Cambria Math" panose="02040503050406030204" pitchFamily="18" charset="0"/>
                            </a:rPr>
                            <m:t>𝑑</m:t>
                          </m:r>
                        </m:den>
                      </m:f>
                      <m:r>
                        <a:rPr lang="de-DE" sz="1000" i="1">
                          <a:solidFill>
                            <a:schemeClr val="tx2"/>
                          </a:solidFill>
                          <a:latin typeface="Cambria Math" panose="02040503050406030204" pitchFamily="18" charset="0"/>
                          <a:ea typeface="Cambria Math" panose="02040503050406030204" pitchFamily="18" charset="0"/>
                        </a:rPr>
                        <m:t>⟺</m:t>
                      </m:r>
                      <m:r>
                        <a:rPr lang="de-DE" sz="1000" i="1">
                          <a:solidFill>
                            <a:schemeClr val="tx2"/>
                          </a:solidFill>
                          <a:latin typeface="Cambria Math" panose="02040503050406030204" pitchFamily="18" charset="0"/>
                          <a:ea typeface="Cambria Math" panose="02040503050406030204" pitchFamily="18" charset="0"/>
                        </a:rPr>
                        <m:t>𝑑</m:t>
                      </m:r>
                      <m:r>
                        <a:rPr lang="de-DE" sz="1000" i="1">
                          <a:solidFill>
                            <a:schemeClr val="tx2"/>
                          </a:solidFill>
                          <a:latin typeface="Cambria Math" panose="02040503050406030204" pitchFamily="18" charset="0"/>
                          <a:ea typeface="Cambria Math" panose="02040503050406030204" pitchFamily="18" charset="0"/>
                        </a:rPr>
                        <m:t>=</m:t>
                      </m:r>
                      <m:f>
                        <m:fPr>
                          <m:ctrlPr>
                            <a:rPr lang="de-DE" sz="1000" i="1">
                              <a:solidFill>
                                <a:schemeClr val="tx2"/>
                              </a:solidFill>
                              <a:latin typeface="Cambria Math" panose="02040503050406030204" pitchFamily="18" charset="0"/>
                              <a:ea typeface="Cambria Math" panose="02040503050406030204" pitchFamily="18" charset="0"/>
                            </a:rPr>
                          </m:ctrlPr>
                        </m:fPr>
                        <m:num>
                          <m:r>
                            <a:rPr lang="de-DE" sz="1000" i="1">
                              <a:solidFill>
                                <a:schemeClr val="tx2"/>
                              </a:solidFill>
                              <a:latin typeface="Cambria Math" panose="02040503050406030204" pitchFamily="18" charset="0"/>
                              <a:ea typeface="Cambria Math" panose="02040503050406030204" pitchFamily="18" charset="0"/>
                            </a:rPr>
                            <m:t>𝐴</m:t>
                          </m:r>
                        </m:num>
                        <m:den>
                          <m:r>
                            <a:rPr lang="de-DE" sz="1000" i="1">
                              <a:solidFill>
                                <a:schemeClr val="tx2"/>
                              </a:solidFill>
                              <a:latin typeface="Cambria Math" panose="02040503050406030204" pitchFamily="18" charset="0"/>
                              <a:ea typeface="Cambria Math" panose="02040503050406030204" pitchFamily="18" charset="0"/>
                            </a:rPr>
                            <m:t>𝜀</m:t>
                          </m:r>
                          <m:r>
                            <a:rPr lang="de-DE" sz="1000" i="1">
                              <a:solidFill>
                                <a:schemeClr val="tx2"/>
                              </a:solidFill>
                              <a:latin typeface="Cambria Math" panose="02040503050406030204" pitchFamily="18" charset="0"/>
                              <a:ea typeface="Cambria Math" panose="02040503050406030204" pitchFamily="18" charset="0"/>
                            </a:rPr>
                            <m:t>∙</m:t>
                          </m:r>
                          <m:r>
                            <a:rPr lang="de-DE" sz="1000" i="1">
                              <a:solidFill>
                                <a:schemeClr val="tx2"/>
                              </a:solidFill>
                              <a:latin typeface="Cambria Math" panose="02040503050406030204" pitchFamily="18" charset="0"/>
                              <a:ea typeface="Cambria Math" panose="02040503050406030204" pitchFamily="18" charset="0"/>
                            </a:rPr>
                            <m:t>𝑐</m:t>
                          </m:r>
                        </m:den>
                      </m:f>
                    </m:oMath>
                  </m:oMathPara>
                </a14:m>
                <a:endParaRPr lang="de-DE" sz="1000" dirty="0">
                  <a:solidFill>
                    <a:schemeClr val="tx2"/>
                  </a:solidFill>
                  <a:ea typeface="Cambria Math" panose="02040503050406030204" pitchFamily="18" charset="0"/>
                </a:endParaRPr>
              </a:p>
              <a:p>
                <a:pPr algn="ctr"/>
                <a:endParaRPr lang="de-DE" sz="1000" dirty="0">
                  <a:solidFill>
                    <a:schemeClr val="tx2"/>
                  </a:solidFill>
                </a:endParaRPr>
              </a:p>
              <a:p>
                <a:pPr algn="ctr"/>
                <a14:m>
                  <m:oMathPara xmlns:m="http://schemas.openxmlformats.org/officeDocument/2006/math">
                    <m:oMathParaPr>
                      <m:jc m:val="centerGroup"/>
                    </m:oMathParaPr>
                    <m:oMath xmlns:m="http://schemas.openxmlformats.org/officeDocument/2006/math">
                      <m:d>
                        <m:dPr>
                          <m:begChr m:val="["/>
                          <m:endChr m:val="]"/>
                          <m:ctrlPr>
                            <a:rPr lang="de-DE" sz="1000" i="1">
                              <a:solidFill>
                                <a:schemeClr val="tx2"/>
                              </a:solidFill>
                              <a:latin typeface="Cambria Math" panose="02040503050406030204" pitchFamily="18" charset="0"/>
                            </a:rPr>
                          </m:ctrlPr>
                        </m:dPr>
                        <m:e>
                          <m:r>
                            <a:rPr lang="de-DE" sz="1000" i="1">
                              <a:solidFill>
                                <a:schemeClr val="tx2"/>
                              </a:solidFill>
                              <a:latin typeface="Cambria Math" panose="02040503050406030204" pitchFamily="18" charset="0"/>
                            </a:rPr>
                            <m:t>𝜀</m:t>
                          </m:r>
                        </m:e>
                      </m:d>
                      <m:r>
                        <a:rPr lang="de-DE" sz="1000" i="1">
                          <a:solidFill>
                            <a:schemeClr val="tx2"/>
                          </a:solidFill>
                          <a:latin typeface="Cambria Math" panose="02040503050406030204" pitchFamily="18" charset="0"/>
                        </a:rPr>
                        <m:t>=</m:t>
                      </m:r>
                      <m:f>
                        <m:fPr>
                          <m:ctrlPr>
                            <a:rPr lang="de-DE" sz="1000" i="1">
                              <a:solidFill>
                                <a:schemeClr val="tx2"/>
                              </a:solidFill>
                              <a:latin typeface="Cambria Math" panose="02040503050406030204" pitchFamily="18" charset="0"/>
                            </a:rPr>
                          </m:ctrlPr>
                        </m:fPr>
                        <m:num>
                          <m:r>
                            <a:rPr lang="de-DE" sz="1000" i="1">
                              <a:solidFill>
                                <a:schemeClr val="tx2"/>
                              </a:solidFill>
                              <a:latin typeface="Cambria Math" panose="02040503050406030204" pitchFamily="18" charset="0"/>
                            </a:rPr>
                            <m:t>𝐿</m:t>
                          </m:r>
                        </m:num>
                        <m:den>
                          <m:r>
                            <a:rPr lang="de-DE" sz="1000" i="1">
                              <a:solidFill>
                                <a:schemeClr val="tx2"/>
                              </a:solidFill>
                              <a:latin typeface="Cambria Math" panose="02040503050406030204" pitchFamily="18" charset="0"/>
                            </a:rPr>
                            <m:t>𝑚𝑜𝑙</m:t>
                          </m:r>
                          <m:r>
                            <a:rPr lang="de-DE" sz="1000" i="1">
                              <a:solidFill>
                                <a:schemeClr val="tx2"/>
                              </a:solidFill>
                              <a:latin typeface="Cambria Math" panose="02040503050406030204" pitchFamily="18" charset="0"/>
                            </a:rPr>
                            <m:t>∙</m:t>
                          </m:r>
                          <m:r>
                            <a:rPr lang="de-DE" sz="1000" i="1">
                              <a:solidFill>
                                <a:schemeClr val="tx2"/>
                              </a:solidFill>
                              <a:latin typeface="Cambria Math" panose="02040503050406030204" pitchFamily="18" charset="0"/>
                            </a:rPr>
                            <m:t>𝑐𝑚</m:t>
                          </m:r>
                        </m:den>
                      </m:f>
                      <m:r>
                        <a:rPr lang="de-DE" sz="1000" i="1">
                          <a:solidFill>
                            <a:schemeClr val="tx2"/>
                          </a:solidFill>
                          <a:latin typeface="Cambria Math" panose="02040503050406030204" pitchFamily="18" charset="0"/>
                        </a:rPr>
                        <m:t>;</m:t>
                      </m:r>
                      <m:d>
                        <m:dPr>
                          <m:begChr m:val="["/>
                          <m:endChr m:val="]"/>
                          <m:ctrlPr>
                            <a:rPr lang="de-DE" sz="1000" i="1">
                              <a:solidFill>
                                <a:schemeClr val="tx2"/>
                              </a:solidFill>
                              <a:latin typeface="Cambria Math" panose="02040503050406030204" pitchFamily="18" charset="0"/>
                            </a:rPr>
                          </m:ctrlPr>
                        </m:dPr>
                        <m:e>
                          <m:r>
                            <a:rPr lang="de-DE" sz="1000" i="1">
                              <a:solidFill>
                                <a:schemeClr val="tx2"/>
                              </a:solidFill>
                              <a:latin typeface="Cambria Math" panose="02040503050406030204" pitchFamily="18" charset="0"/>
                            </a:rPr>
                            <m:t>𝑐</m:t>
                          </m:r>
                        </m:e>
                      </m:d>
                      <m:r>
                        <a:rPr lang="de-DE" sz="1000" i="1">
                          <a:solidFill>
                            <a:schemeClr val="tx2"/>
                          </a:solidFill>
                          <a:latin typeface="Cambria Math" panose="02040503050406030204" pitchFamily="18" charset="0"/>
                        </a:rPr>
                        <m:t>=</m:t>
                      </m:r>
                      <m:f>
                        <m:fPr>
                          <m:ctrlPr>
                            <a:rPr lang="de-DE" sz="1000" i="1">
                              <a:solidFill>
                                <a:schemeClr val="tx2"/>
                              </a:solidFill>
                              <a:latin typeface="Cambria Math" panose="02040503050406030204" pitchFamily="18" charset="0"/>
                            </a:rPr>
                          </m:ctrlPr>
                        </m:fPr>
                        <m:num>
                          <m:r>
                            <a:rPr lang="de-DE" sz="1000" i="1">
                              <a:solidFill>
                                <a:schemeClr val="tx2"/>
                              </a:solidFill>
                              <a:latin typeface="Cambria Math" panose="02040503050406030204" pitchFamily="18" charset="0"/>
                            </a:rPr>
                            <m:t>𝑚𝑜𝑙</m:t>
                          </m:r>
                        </m:num>
                        <m:den>
                          <m:r>
                            <a:rPr lang="de-DE" sz="1000" i="1">
                              <a:solidFill>
                                <a:schemeClr val="tx2"/>
                              </a:solidFill>
                              <a:latin typeface="Cambria Math" panose="02040503050406030204" pitchFamily="18" charset="0"/>
                            </a:rPr>
                            <m:t>𝐿</m:t>
                          </m:r>
                        </m:den>
                      </m:f>
                      <m:r>
                        <a:rPr lang="de-DE" sz="1000" i="1">
                          <a:solidFill>
                            <a:schemeClr val="tx2"/>
                          </a:solidFill>
                          <a:latin typeface="Cambria Math" panose="02040503050406030204" pitchFamily="18" charset="0"/>
                        </a:rPr>
                        <m:t>;</m:t>
                      </m:r>
                      <m:d>
                        <m:dPr>
                          <m:begChr m:val="["/>
                          <m:endChr m:val="]"/>
                          <m:ctrlPr>
                            <a:rPr lang="de-DE" sz="1000" i="1">
                              <a:solidFill>
                                <a:schemeClr val="tx2"/>
                              </a:solidFill>
                              <a:latin typeface="Cambria Math" panose="02040503050406030204" pitchFamily="18" charset="0"/>
                            </a:rPr>
                          </m:ctrlPr>
                        </m:dPr>
                        <m:e>
                          <m:r>
                            <a:rPr lang="de-DE" sz="1000" i="1">
                              <a:solidFill>
                                <a:schemeClr val="tx2"/>
                              </a:solidFill>
                              <a:latin typeface="Cambria Math" panose="02040503050406030204" pitchFamily="18" charset="0"/>
                            </a:rPr>
                            <m:t>𝑑</m:t>
                          </m:r>
                        </m:e>
                      </m:d>
                      <m:r>
                        <a:rPr lang="de-DE" sz="1000" i="1">
                          <a:solidFill>
                            <a:schemeClr val="tx2"/>
                          </a:solidFill>
                          <a:latin typeface="Cambria Math" panose="02040503050406030204" pitchFamily="18" charset="0"/>
                        </a:rPr>
                        <m:t>=</m:t>
                      </m:r>
                      <m:r>
                        <a:rPr lang="de-DE" sz="1000" i="1">
                          <a:solidFill>
                            <a:schemeClr val="tx2"/>
                          </a:solidFill>
                          <a:latin typeface="Cambria Math" panose="02040503050406030204" pitchFamily="18" charset="0"/>
                        </a:rPr>
                        <m:t>𝑐𝑚</m:t>
                      </m:r>
                    </m:oMath>
                  </m:oMathPara>
                </a14:m>
                <a:endParaRPr lang="de-DE" sz="1000" dirty="0">
                  <a:solidFill>
                    <a:schemeClr val="tx2"/>
                  </a:solidFill>
                </a:endParaRPr>
              </a:p>
            </p:txBody>
          </p:sp>
        </mc:Choice>
        <mc:Fallback xmlns="">
          <p:sp>
            <p:nvSpPr>
              <p:cNvPr id="8" name="Textfeld 7">
                <a:extLst>
                  <a:ext uri="{FF2B5EF4-FFF2-40B4-BE49-F238E27FC236}">
                    <a16:creationId xmlns:a16="http://schemas.microsoft.com/office/drawing/2014/main" id="{0D13FC65-D905-D743-B378-AA69BE0317CA}"/>
                  </a:ext>
                </a:extLst>
              </p:cNvPr>
              <p:cNvSpPr txBox="1">
                <a:spLocks noRot="1" noChangeAspect="1" noMove="1" noResize="1" noEditPoints="1" noAdjustHandles="1" noChangeArrowheads="1" noChangeShapeType="1" noTextEdit="1"/>
              </p:cNvSpPr>
              <p:nvPr/>
            </p:nvSpPr>
            <p:spPr>
              <a:xfrm>
                <a:off x="1989655" y="4791159"/>
                <a:ext cx="6480720" cy="1026820"/>
              </a:xfrm>
              <a:prstGeom prst="rect">
                <a:avLst/>
              </a:prstGeom>
              <a:blipFill>
                <a:blip r:embed="rId4"/>
                <a:stretch>
                  <a:fillRect t="-1235" b="-3704"/>
                </a:stretch>
              </a:blipFill>
            </p:spPr>
            <p:txBody>
              <a:bodyPr/>
              <a:lstStyle/>
              <a:p>
                <a:r>
                  <a:rPr lang="de-DE">
                    <a:noFill/>
                  </a:rPr>
                  <a:t> </a:t>
                </a:r>
              </a:p>
            </p:txBody>
          </p:sp>
        </mc:Fallback>
      </mc:AlternateContent>
      <p:pic>
        <p:nvPicPr>
          <p:cNvPr id="9" name="Grafik 8" descr="Ein Bild, das Pfeil enthält.&#10;&#10;Automatisch generierte Beschreibung">
            <a:extLst>
              <a:ext uri="{FF2B5EF4-FFF2-40B4-BE49-F238E27FC236}">
                <a16:creationId xmlns:a16="http://schemas.microsoft.com/office/drawing/2014/main" id="{3C06ED97-45F4-F41C-99EF-53721E8238A8}"/>
              </a:ext>
            </a:extLst>
          </p:cNvPr>
          <p:cNvPicPr>
            <a:picLocks noChangeAspect="1"/>
          </p:cNvPicPr>
          <p:nvPr/>
        </p:nvPicPr>
        <p:blipFill>
          <a:blip r:embed="rId5"/>
          <a:stretch>
            <a:fillRect/>
          </a:stretch>
        </p:blipFill>
        <p:spPr>
          <a:xfrm>
            <a:off x="3913226" y="1737053"/>
            <a:ext cx="2623204" cy="1026820"/>
          </a:xfrm>
          <a:prstGeom prst="rect">
            <a:avLst/>
          </a:prstGeom>
        </p:spPr>
      </p:pic>
    </p:spTree>
    <p:extLst>
      <p:ext uri="{BB962C8B-B14F-4D97-AF65-F5344CB8AC3E}">
        <p14:creationId xmlns:p14="http://schemas.microsoft.com/office/powerpoint/2010/main" val="1394391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CA007-1AEC-15BD-3E2C-F191B625A7DE}"/>
              </a:ext>
            </a:extLst>
          </p:cNvPr>
          <p:cNvSpPr>
            <a:spLocks noGrp="1"/>
          </p:cNvSpPr>
          <p:nvPr>
            <p:ph type="title"/>
          </p:nvPr>
        </p:nvSpPr>
        <p:spPr/>
        <p:txBody>
          <a:bodyPr/>
          <a:lstStyle/>
          <a:p>
            <a:r>
              <a:rPr lang="de-DE" dirty="0"/>
              <a:t>Bindungsarten</a:t>
            </a:r>
          </a:p>
        </p:txBody>
      </p:sp>
      <p:sp>
        <p:nvSpPr>
          <p:cNvPr id="3" name="Textplatzhalter 2">
            <a:extLst>
              <a:ext uri="{FF2B5EF4-FFF2-40B4-BE49-F238E27FC236}">
                <a16:creationId xmlns:a16="http://schemas.microsoft.com/office/drawing/2014/main" id="{2CB85710-0E8D-08EE-2CDC-9161735BF6CB}"/>
              </a:ext>
            </a:extLst>
          </p:cNvPr>
          <p:cNvSpPr>
            <a:spLocks noGrp="1"/>
          </p:cNvSpPr>
          <p:nvPr>
            <p:ph type="body" idx="1"/>
          </p:nvPr>
        </p:nvSpPr>
        <p:spPr/>
        <p:txBody>
          <a:bodyPr/>
          <a:lstStyle/>
          <a:p>
            <a:r>
              <a:rPr lang="de-DE" dirty="0"/>
              <a:t>Wechselwirkungen, Salze, kovalente Bindungen, Wasserstoffbrücken, Komplexe</a:t>
            </a:r>
          </a:p>
        </p:txBody>
      </p:sp>
      <p:sp>
        <p:nvSpPr>
          <p:cNvPr id="4" name="Datumsplatzhalter 3">
            <a:extLst>
              <a:ext uri="{FF2B5EF4-FFF2-40B4-BE49-F238E27FC236}">
                <a16:creationId xmlns:a16="http://schemas.microsoft.com/office/drawing/2014/main" id="{9D0B8F98-5446-80AA-23C5-787CF1370D49}"/>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407282F-91A3-4E66-FC82-82CD362D043E}"/>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97EFAF6C-F685-ECC0-A68E-0E85D3B3CE3D}"/>
              </a:ext>
            </a:extLst>
          </p:cNvPr>
          <p:cNvSpPr>
            <a:spLocks noGrp="1"/>
          </p:cNvSpPr>
          <p:nvPr>
            <p:ph type="sldNum" sz="quarter" idx="12"/>
          </p:nvPr>
        </p:nvSpPr>
        <p:spPr/>
        <p:txBody>
          <a:bodyPr/>
          <a:lstStyle/>
          <a:p>
            <a:fld id="{C705F5F1-9457-49D1-866F-BB23D9D6F52D}" type="slidenum">
              <a:rPr lang="de-DE" altLang="de-DE" smtClean="0"/>
              <a:pPr/>
              <a:t>20</a:t>
            </a:fld>
            <a:endParaRPr lang="de-DE" altLang="de-DE"/>
          </a:p>
        </p:txBody>
      </p:sp>
    </p:spTree>
    <p:extLst>
      <p:ext uri="{BB962C8B-B14F-4D97-AF65-F5344CB8AC3E}">
        <p14:creationId xmlns:p14="http://schemas.microsoft.com/office/powerpoint/2010/main" val="4389189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859CA-29C7-802F-9A29-C2135B2D4C9C}"/>
              </a:ext>
            </a:extLst>
          </p:cNvPr>
          <p:cNvSpPr>
            <a:spLocks noGrp="1"/>
          </p:cNvSpPr>
          <p:nvPr>
            <p:ph type="title"/>
          </p:nvPr>
        </p:nvSpPr>
        <p:spPr/>
        <p:txBody>
          <a:bodyPr/>
          <a:lstStyle/>
          <a:p>
            <a:r>
              <a:rPr lang="de-DE" dirty="0"/>
              <a:t>Chromatographische Methoden</a:t>
            </a:r>
          </a:p>
        </p:txBody>
      </p:sp>
      <p:sp>
        <p:nvSpPr>
          <p:cNvPr id="10" name="Textplatzhalter 9">
            <a:extLst>
              <a:ext uri="{FF2B5EF4-FFF2-40B4-BE49-F238E27FC236}">
                <a16:creationId xmlns:a16="http://schemas.microsoft.com/office/drawing/2014/main" id="{8F9822AB-1985-0E73-E395-8A26E522B7DD}"/>
              </a:ext>
            </a:extLst>
          </p:cNvPr>
          <p:cNvSpPr>
            <a:spLocks noGrp="1"/>
          </p:cNvSpPr>
          <p:nvPr>
            <p:ph type="body" sz="quarter" idx="13"/>
          </p:nvPr>
        </p:nvSpPr>
        <p:spPr/>
        <p:txBody>
          <a:bodyPr/>
          <a:lstStyle/>
          <a:p>
            <a:r>
              <a:rPr lang="de-DE" dirty="0"/>
              <a:t>Chromatographische Methoden dienen dazu, </a:t>
            </a:r>
            <a:r>
              <a:rPr lang="de-DE" b="1" dirty="0"/>
              <a:t>Gemische aufzutrennen</a:t>
            </a:r>
            <a:r>
              <a:rPr lang="de-DE" dirty="0"/>
              <a:t>.</a:t>
            </a:r>
          </a:p>
          <a:p>
            <a:r>
              <a:rPr lang="de-DE" dirty="0"/>
              <a:t>Sie werden verwendet, um nach </a:t>
            </a:r>
            <a:r>
              <a:rPr lang="de-DE" b="1" dirty="0"/>
              <a:t>Synthesen</a:t>
            </a:r>
            <a:r>
              <a:rPr lang="de-DE" dirty="0"/>
              <a:t> Nebenprodukte, Lösungsmittel, … abzurennen: </a:t>
            </a:r>
            <a:r>
              <a:rPr lang="de-DE" b="1" dirty="0"/>
              <a:t>Präparativer Maßstab</a:t>
            </a:r>
            <a:endParaRPr lang="de-DE" dirty="0"/>
          </a:p>
          <a:p>
            <a:r>
              <a:rPr lang="de-DE" dirty="0"/>
              <a:t>Außerdem werden kleine Proben aufgetrennt, um sie zu </a:t>
            </a:r>
            <a:r>
              <a:rPr lang="de-DE" b="1" dirty="0"/>
              <a:t>Analysieren</a:t>
            </a:r>
            <a:r>
              <a:rPr lang="de-DE" dirty="0"/>
              <a:t>, z. B. auf Identität und Reinheit: </a:t>
            </a:r>
            <a:r>
              <a:rPr lang="de-DE" b="1" dirty="0"/>
              <a:t>Analytischer Maßstab</a:t>
            </a:r>
          </a:p>
          <a:p>
            <a:endParaRPr lang="de-DE" b="1" dirty="0"/>
          </a:p>
          <a:p>
            <a:r>
              <a:rPr lang="de-DE" dirty="0"/>
              <a:t>Chromatographische Methoden beruhen auf </a:t>
            </a:r>
            <a:r>
              <a:rPr lang="de-DE" b="1" dirty="0"/>
              <a:t>unterschiedlich starken Wechselwirkungen </a:t>
            </a:r>
            <a:r>
              <a:rPr lang="de-DE" dirty="0"/>
              <a:t>zwischen verschiedenen Analyten und Bestandteilen des apparativen Aufbaus.</a:t>
            </a:r>
          </a:p>
          <a:p>
            <a:r>
              <a:rPr lang="de-DE" dirty="0"/>
              <a:t>Die Bestandteile des Aufbaus, mit denen die Analyten wechselwirken können, sind eine </a:t>
            </a:r>
            <a:r>
              <a:rPr lang="de-DE" b="1" dirty="0"/>
              <a:t>stationäre Phase</a:t>
            </a:r>
            <a:r>
              <a:rPr lang="de-DE" dirty="0"/>
              <a:t>, ein fixierter Feststoff, und eine </a:t>
            </a:r>
            <a:r>
              <a:rPr lang="de-DE" b="1" dirty="0"/>
              <a:t>mobile Phase</a:t>
            </a:r>
            <a:r>
              <a:rPr lang="de-DE" dirty="0"/>
              <a:t>, ein Lösungsmittel(</a:t>
            </a:r>
            <a:r>
              <a:rPr lang="de-DE" dirty="0" err="1"/>
              <a:t>gemisch</a:t>
            </a:r>
            <a:r>
              <a:rPr lang="de-DE" dirty="0"/>
              <a:t>).</a:t>
            </a:r>
          </a:p>
          <a:p>
            <a:r>
              <a:rPr lang="de-DE" dirty="0"/>
              <a:t>Es gibt verschiedene Arten der Chromatographie:</a:t>
            </a:r>
          </a:p>
          <a:p>
            <a:pPr lvl="2"/>
            <a:r>
              <a:rPr lang="de-DE" b="1" dirty="0"/>
              <a:t>Säulenchromatographie</a:t>
            </a:r>
            <a:r>
              <a:rPr lang="de-DE" dirty="0"/>
              <a:t>: Das Analysengemisch wird in eine  mobile Phase gegeben und das Gemisch wird auf eine „Röhre“ aufgetragen. Darin befindet sich die stationäre Phase in Form kleiner Partikel („gepackte Säule“) oder auf die Wände aufgetragen. Am unteren Ende der Säule befindet sich ein Auslass, aus dem die Analyten wieder aufgefangen werden können. </a:t>
            </a:r>
          </a:p>
          <a:p>
            <a:pPr lvl="2"/>
            <a:r>
              <a:rPr lang="de-DE" b="1" dirty="0" err="1"/>
              <a:t>Planarchromatographie</a:t>
            </a:r>
            <a:r>
              <a:rPr lang="de-DE" dirty="0"/>
              <a:t>: Der Analyt wird auf die stationäre Phase in Form einer Platte aufgetragen. Diese Platte wird dann in die mobile Phase gestellt.</a:t>
            </a:r>
            <a:endParaRPr lang="de-DE" b="1" dirty="0"/>
          </a:p>
        </p:txBody>
      </p:sp>
      <p:sp>
        <p:nvSpPr>
          <p:cNvPr id="9" name="Datumsplatzhalter 8">
            <a:extLst>
              <a:ext uri="{FF2B5EF4-FFF2-40B4-BE49-F238E27FC236}">
                <a16:creationId xmlns:a16="http://schemas.microsoft.com/office/drawing/2014/main" id="{A330F00D-EDCB-E586-5791-3EDE71FA1C40}"/>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678D7367-1F12-2FC3-0B9F-7D7558A094F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E960EA96-AA1E-435D-BE26-CF510DB12316}"/>
              </a:ext>
            </a:extLst>
          </p:cNvPr>
          <p:cNvSpPr>
            <a:spLocks noGrp="1"/>
          </p:cNvSpPr>
          <p:nvPr>
            <p:ph type="sldNum" sz="quarter" idx="16"/>
          </p:nvPr>
        </p:nvSpPr>
        <p:spPr/>
        <p:txBody>
          <a:bodyPr/>
          <a:lstStyle/>
          <a:p>
            <a:fld id="{6FBDD224-CFE5-420E-A51B-C49F1872CE04}" type="slidenum">
              <a:rPr lang="de-DE" altLang="de-DE" smtClean="0"/>
              <a:pPr/>
              <a:t>209</a:t>
            </a:fld>
            <a:endParaRPr lang="de-DE" altLang="de-DE"/>
          </a:p>
        </p:txBody>
      </p:sp>
      <p:pic>
        <p:nvPicPr>
          <p:cNvPr id="1026" name="Picture 2" descr="undefined">
            <a:extLst>
              <a:ext uri="{FF2B5EF4-FFF2-40B4-BE49-F238E27FC236}">
                <a16:creationId xmlns:a16="http://schemas.microsoft.com/office/drawing/2014/main" id="{70D2A41D-7912-E8CD-9D40-CB65E2DC9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678" y="4312052"/>
            <a:ext cx="1158950" cy="206460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21D76BF2-D34A-52FA-FDBE-F5D841B7E524}"/>
              </a:ext>
            </a:extLst>
          </p:cNvPr>
          <p:cNvSpPr txBox="1"/>
          <p:nvPr/>
        </p:nvSpPr>
        <p:spPr>
          <a:xfrm rot="16200000">
            <a:off x="1142543" y="5152041"/>
            <a:ext cx="2095477" cy="415498"/>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By </a:t>
            </a:r>
            <a:r>
              <a:rPr lang="de-DE" sz="700" dirty="0" err="1">
                <a:solidFill>
                  <a:schemeClr val="bg1">
                    <a:lumMod val="50000"/>
                  </a:schemeClr>
                </a:solidFill>
                <a:latin typeface="Avenir Next LT Pro" panose="020B0504020202020204" pitchFamily="34" charset="77"/>
              </a:rPr>
              <a:t>Pdcook</a:t>
            </a:r>
            <a:r>
              <a:rPr lang="de-DE" sz="700" dirty="0">
                <a:solidFill>
                  <a:schemeClr val="bg1">
                    <a:lumMod val="50000"/>
                  </a:schemeClr>
                </a:solidFill>
                <a:latin typeface="Avenir Next LT Pro" panose="020B0504020202020204" pitchFamily="34" charset="77"/>
              </a:rPr>
              <a:t>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=19311180</a:t>
            </a:r>
          </a:p>
        </p:txBody>
      </p:sp>
      <p:pic>
        <p:nvPicPr>
          <p:cNvPr id="1028" name="Picture 4" descr="Sie kostet wenig Zeit und Aufwand und ist überdies eine der aussagekräftigsten Prüfungen in der Apotheke: die Dünnschichtchromatographie. / Foto: Science Photo Library/Trevor Clifford Photography">
            <a:extLst>
              <a:ext uri="{FF2B5EF4-FFF2-40B4-BE49-F238E27FC236}">
                <a16:creationId xmlns:a16="http://schemas.microsoft.com/office/drawing/2014/main" id="{32E15FFE-D4CF-DB48-DC21-BA48AF94E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220" y="4312051"/>
            <a:ext cx="3100102" cy="2072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7DBCBA6-A77B-97BE-18DE-CE561B18950A}"/>
              </a:ext>
            </a:extLst>
          </p:cNvPr>
          <p:cNvSpPr txBox="1"/>
          <p:nvPr/>
        </p:nvSpPr>
        <p:spPr>
          <a:xfrm rot="16200000">
            <a:off x="5407398" y="5179729"/>
            <a:ext cx="2150854" cy="415498"/>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ptaforum.pharmazeutische-zeitung.de</a:t>
            </a:r>
            <a:r>
              <a:rPr lang="de-DE" sz="700" dirty="0">
                <a:solidFill>
                  <a:schemeClr val="bg1">
                    <a:lumMod val="50000"/>
                  </a:schemeClr>
                </a:solidFill>
                <a:latin typeface="Avenir Next LT Pro" panose="020B0504020202020204" pitchFamily="34" charset="77"/>
              </a:rPr>
              <a:t>/fingerspitzengefuehl-gefragt-111629/</a:t>
            </a:r>
          </a:p>
        </p:txBody>
      </p:sp>
    </p:spTree>
    <p:extLst>
      <p:ext uri="{BB962C8B-B14F-4D97-AF65-F5344CB8AC3E}">
        <p14:creationId xmlns:p14="http://schemas.microsoft.com/office/powerpoint/2010/main" val="63070473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DB1F6-BF82-68CE-0744-BFFCD3CCA340}"/>
              </a:ext>
            </a:extLst>
          </p:cNvPr>
          <p:cNvSpPr>
            <a:spLocks noGrp="1"/>
          </p:cNvSpPr>
          <p:nvPr>
            <p:ph type="title"/>
          </p:nvPr>
        </p:nvSpPr>
        <p:spPr/>
        <p:txBody>
          <a:bodyPr/>
          <a:lstStyle/>
          <a:p>
            <a:r>
              <a:rPr lang="de-DE" dirty="0"/>
              <a:t>Dünnschichtchromatographie (DC): Grundlagen</a:t>
            </a:r>
          </a:p>
        </p:txBody>
      </p:sp>
      <mc:AlternateContent xmlns:mc="http://schemas.openxmlformats.org/markup-compatibility/2006" xmlns:a14="http://schemas.microsoft.com/office/drawing/2010/main">
        <mc:Choice Requires="a14">
          <p:sp>
            <p:nvSpPr>
              <p:cNvPr id="11" name="Textplatzhalter 10">
                <a:extLst>
                  <a:ext uri="{FF2B5EF4-FFF2-40B4-BE49-F238E27FC236}">
                    <a16:creationId xmlns:a16="http://schemas.microsoft.com/office/drawing/2014/main" id="{D7D249A7-8BA0-D62E-4AFD-5738681B9C90}"/>
                  </a:ext>
                </a:extLst>
              </p:cNvPr>
              <p:cNvSpPr>
                <a:spLocks noGrp="1"/>
              </p:cNvSpPr>
              <p:nvPr>
                <p:ph type="body" sz="quarter" idx="13"/>
              </p:nvPr>
            </p:nvSpPr>
            <p:spPr/>
            <p:txBody>
              <a:bodyPr/>
              <a:lstStyle/>
              <a:p>
                <a:r>
                  <a:rPr lang="de-DE" dirty="0"/>
                  <a:t>Die </a:t>
                </a:r>
                <a:r>
                  <a:rPr lang="de-DE" b="1" dirty="0"/>
                  <a:t>Dünnschichtchromatographie </a:t>
                </a:r>
                <a:r>
                  <a:rPr lang="de-DE" dirty="0"/>
                  <a:t>beruht auf polaren Wechselwirkungen von Analyten mit einer </a:t>
                </a:r>
                <a:r>
                  <a:rPr lang="de-DE" b="1" dirty="0"/>
                  <a:t>planaren</a:t>
                </a:r>
                <a:r>
                  <a:rPr lang="de-DE" dirty="0"/>
                  <a:t> stationären Phase (</a:t>
                </a:r>
                <a14:m>
                  <m:oMath xmlns:m="http://schemas.openxmlformats.org/officeDocument/2006/math">
                    <m:r>
                      <a:rPr lang="de-DE" i="1" dirty="0" smtClean="0">
                        <a:latin typeface="Cambria Math" panose="02040503050406030204" pitchFamily="18" charset="0"/>
                        <a:ea typeface="Cambria Math" panose="02040503050406030204" pitchFamily="18" charset="0"/>
                      </a:rPr>
                      <m:t>≈</m:t>
                    </m:r>
                  </m:oMath>
                </a14:m>
                <a:r>
                  <a:rPr lang="de-DE" b="1" dirty="0"/>
                  <a:t> Platte</a:t>
                </a:r>
                <a:r>
                  <a:rPr lang="de-DE" dirty="0"/>
                  <a:t>) und mit der mobilen Phase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 </a:t>
                </a:r>
                <a:r>
                  <a:rPr lang="de-DE" b="1" dirty="0"/>
                  <a:t>Fließmittel</a:t>
                </a:r>
                <a:r>
                  <a:rPr lang="de-DE" dirty="0"/>
                  <a:t>). </a:t>
                </a:r>
              </a:p>
              <a:p>
                <a:r>
                  <a:rPr lang="de-DE" dirty="0"/>
                  <a:t>Der Analyt wird auf die Platte aufgetragen, die Platte wird dann in eine DC – </a:t>
                </a:r>
                <a:r>
                  <a:rPr lang="de-DE" b="1" dirty="0"/>
                  <a:t>Kammer</a:t>
                </a:r>
                <a:r>
                  <a:rPr lang="de-DE" dirty="0"/>
                  <a:t> gestellt, die mit der mobilen Phase befüllt wurde:</a:t>
                </a:r>
              </a:p>
              <a:p>
                <a:pPr lvl="2"/>
                <a:r>
                  <a:rPr lang="de-DE" dirty="0"/>
                  <a:t>Die stationäre Phase kann polar (z. B. </a:t>
                </a:r>
                <a:r>
                  <a:rPr lang="de-DE" b="1" dirty="0"/>
                  <a:t>Kieselgel</a:t>
                </a:r>
                <a:r>
                  <a:rPr lang="de-DE" dirty="0"/>
                  <a:t>, Cellulose) oder unpolar (z. B. Alkyliertes Kieselgel) sein.</a:t>
                </a:r>
              </a:p>
              <a:p>
                <a:pPr lvl="2"/>
                <a:r>
                  <a:rPr lang="de-DE" dirty="0"/>
                  <a:t>Ist die stationäre Phase unpolar, spricht man von der Umkehrphasen- / </a:t>
                </a:r>
                <a:r>
                  <a:rPr lang="de-DE" b="1" dirty="0"/>
                  <a:t>reverse </a:t>
                </a:r>
                <a:r>
                  <a:rPr lang="de-DE" b="1" dirty="0" err="1"/>
                  <a:t>phase</a:t>
                </a:r>
                <a:r>
                  <a:rPr lang="de-DE" b="1" dirty="0"/>
                  <a:t> </a:t>
                </a:r>
                <a:r>
                  <a:rPr lang="de-DE" dirty="0"/>
                  <a:t>(RP)</a:t>
                </a:r>
                <a:r>
                  <a:rPr lang="de-DE" b="1" dirty="0"/>
                  <a:t> – Chromatographie</a:t>
                </a:r>
              </a:p>
              <a:p>
                <a:pPr lvl="2"/>
                <a:r>
                  <a:rPr lang="de-DE" dirty="0"/>
                  <a:t>Die mobile Phase ist von umgekehrter Polarität. Das Fließmittel ist meist ein </a:t>
                </a:r>
                <a:r>
                  <a:rPr lang="de-DE" b="1" dirty="0"/>
                  <a:t>Lösungsmittelgemisch</a:t>
                </a:r>
              </a:p>
              <a:p>
                <a:pPr lvl="2"/>
                <a:r>
                  <a:rPr lang="de-DE" dirty="0"/>
                  <a:t>Das Fließmittel zieht über </a:t>
                </a:r>
                <a:r>
                  <a:rPr lang="de-DE" b="1" dirty="0"/>
                  <a:t>Kapillarkräfte</a:t>
                </a:r>
                <a:r>
                  <a:rPr lang="de-DE" dirty="0"/>
                  <a:t> die Platte nach oben und Transportiert dabei den Analyten.</a:t>
                </a:r>
              </a:p>
              <a:p>
                <a:endParaRPr lang="de-DE" dirty="0"/>
              </a:p>
              <a:p>
                <a:r>
                  <a:rPr lang="de-DE" dirty="0"/>
                  <a:t>Auf eine DC – Platte werden meist </a:t>
                </a:r>
                <a:r>
                  <a:rPr lang="de-DE" b="1" dirty="0"/>
                  <a:t>Probengemische</a:t>
                </a:r>
                <a:r>
                  <a:rPr lang="de-DE" dirty="0"/>
                  <a:t> aufgetragen.</a:t>
                </a:r>
              </a:p>
              <a:p>
                <a:r>
                  <a:rPr lang="de-DE" dirty="0"/>
                  <a:t>Ein </a:t>
                </a:r>
                <a:r>
                  <a:rPr lang="de-DE" b="1" dirty="0"/>
                  <a:t>Vorteil</a:t>
                </a:r>
                <a:r>
                  <a:rPr lang="de-DE" dirty="0"/>
                  <a:t> der DC ist, dass man mehrere Gemische </a:t>
                </a:r>
                <a:r>
                  <a:rPr lang="de-DE" b="1" dirty="0"/>
                  <a:t>parallel </a:t>
                </a:r>
                <a:r>
                  <a:rPr lang="de-DE" dirty="0"/>
                  <a:t>unter </a:t>
                </a:r>
                <a:r>
                  <a:rPr lang="de-DE" b="1" dirty="0"/>
                  <a:t>gleichen Bedingungen</a:t>
                </a:r>
                <a:r>
                  <a:rPr lang="de-DE" dirty="0"/>
                  <a:t> trennen kann.</a:t>
                </a:r>
              </a:p>
              <a:p>
                <a:r>
                  <a:rPr lang="de-DE" dirty="0"/>
                  <a:t>Meist werden </a:t>
                </a:r>
                <a:r>
                  <a:rPr lang="de-DE" b="1" dirty="0"/>
                  <a:t>definierte Referenzsubstanzen</a:t>
                </a:r>
                <a:r>
                  <a:rPr lang="de-DE" dirty="0"/>
                  <a:t> aufgetragen.</a:t>
                </a:r>
              </a:p>
              <a:p>
                <a:endParaRPr lang="de-DE" dirty="0"/>
              </a:p>
              <a:p>
                <a:r>
                  <a:rPr lang="de-DE" dirty="0"/>
                  <a:t>Man erhält sogenannte </a:t>
                </a:r>
                <a:r>
                  <a:rPr lang="de-DE" b="1" dirty="0"/>
                  <a:t>Banden</a:t>
                </a:r>
                <a:r>
                  <a:rPr lang="de-DE" dirty="0"/>
                  <a:t>, die einem Bestandteil entsprechen. Die Banden können von</a:t>
                </a:r>
                <a:br>
                  <a:rPr lang="de-DE" dirty="0"/>
                </a:br>
                <a:r>
                  <a:rPr lang="de-DE" dirty="0"/>
                  <a:t>Natur aus farbig sein, meist werden sie jedoch mit Reagenzien </a:t>
                </a:r>
                <a:r>
                  <a:rPr lang="de-DE" dirty="0" err="1"/>
                  <a:t>derivatisiert</a:t>
                </a:r>
                <a:r>
                  <a:rPr lang="de-DE" dirty="0"/>
                  <a:t>, sodass sie farbig </a:t>
                </a:r>
                <a:br>
                  <a:rPr lang="de-DE" dirty="0"/>
                </a:br>
                <a:r>
                  <a:rPr lang="de-DE" dirty="0"/>
                  <a:t>werden oder unter </a:t>
                </a:r>
                <a:r>
                  <a:rPr lang="de-DE" b="1" dirty="0"/>
                  <a:t>UV – Licht </a:t>
                </a:r>
                <a:r>
                  <a:rPr lang="de-DE" dirty="0"/>
                  <a:t>sichtbar sind (Fall rechts).</a:t>
                </a:r>
              </a:p>
              <a:p>
                <a:r>
                  <a:rPr lang="de-DE" dirty="0"/>
                  <a:t>Messwert in der DC ist vor allem der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𝑹</m:t>
                        </m:r>
                      </m:e>
                      <m:sub>
                        <m:r>
                          <a:rPr lang="de-DE" b="1" i="1" smtClean="0">
                            <a:latin typeface="Cambria Math" panose="02040503050406030204" pitchFamily="18" charset="0"/>
                          </a:rPr>
                          <m:t>𝒇</m:t>
                        </m:r>
                      </m:sub>
                    </m:sSub>
                  </m:oMath>
                </a14:m>
                <a:r>
                  <a:rPr lang="de-DE" b="1" dirty="0"/>
                  <a:t> - Wert</a:t>
                </a:r>
                <a:r>
                  <a:rPr lang="de-DE" dirty="0"/>
                  <a:t>. Er ist definiert als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𝑓</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𝐴𝑛𝑎</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𝐹𝑀</m:t>
                            </m:r>
                          </m:sub>
                        </m:sSub>
                      </m:den>
                    </m:f>
                  </m:oMath>
                </a14:m>
                <a:r>
                  <a:rPr lang="de-DE" dirty="0"/>
                  <a:t>, also die Strecke,</a:t>
                </a:r>
                <a:br>
                  <a:rPr lang="de-DE" dirty="0"/>
                </a:br>
                <a:r>
                  <a:rPr lang="de-DE" dirty="0"/>
                  <a:t>die eine Bande „gewandert“ ist in Relation zu der Strecke, die das Fließmittel gelaufen ist </a:t>
                </a:r>
                <a:br>
                  <a:rPr lang="de-DE" dirty="0"/>
                </a:br>
                <a:r>
                  <a:rPr lang="de-DE" dirty="0"/>
                  <a:t>(</a:t>
                </a:r>
                <a14:m>
                  <m:oMath xmlns:m="http://schemas.openxmlformats.org/officeDocument/2006/math">
                    <m:r>
                      <a:rPr lang="de-DE" b="0" i="1" smtClean="0">
                        <a:latin typeface="Cambria Math" panose="02040503050406030204" pitchFamily="18" charset="0"/>
                      </a:rPr>
                      <m:t>→</m:t>
                    </m:r>
                  </m:oMath>
                </a14:m>
                <a:r>
                  <a:rPr lang="de-DE" dirty="0"/>
                  <a:t> </a:t>
                </a:r>
                <a:r>
                  <a:rPr lang="de-DE" b="1" dirty="0"/>
                  <a:t>Fließmittelfront</a:t>
                </a:r>
                <a:r>
                  <a:rPr lang="de-DE" dirty="0"/>
                  <a:t>). </a:t>
                </a:r>
                <a:r>
                  <a:rPr lang="de-DE" b="1" dirty="0"/>
                  <a:t>Kleine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𝑹</m:t>
                        </m:r>
                      </m:e>
                      <m:sub>
                        <m:r>
                          <a:rPr lang="de-DE" b="1" i="1" smtClean="0">
                            <a:latin typeface="Cambria Math" panose="02040503050406030204" pitchFamily="18" charset="0"/>
                          </a:rPr>
                          <m:t>𝒇</m:t>
                        </m:r>
                      </m:sub>
                    </m:sSub>
                  </m:oMath>
                </a14:m>
                <a:r>
                  <a:rPr lang="de-DE" b="1" dirty="0"/>
                  <a:t> </a:t>
                </a:r>
                <a:r>
                  <a:rPr lang="de-DE" dirty="0"/>
                  <a:t>- Werte bedeuten also eine </a:t>
                </a:r>
                <a:r>
                  <a:rPr lang="de-DE" b="1" dirty="0"/>
                  <a:t>kleine Laufstrecke</a:t>
                </a:r>
                <a:r>
                  <a:rPr lang="de-DE" dirty="0"/>
                  <a:t>. Der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𝑓</m:t>
                        </m:r>
                      </m:sub>
                    </m:sSub>
                  </m:oMath>
                </a14:m>
                <a:r>
                  <a:rPr lang="de-DE" b="1" dirty="0"/>
                  <a:t> </a:t>
                </a:r>
                <a:r>
                  <a:rPr lang="de-DE" dirty="0"/>
                  <a:t>- Wert </a:t>
                </a:r>
                <a:br>
                  <a:rPr lang="de-DE" dirty="0"/>
                </a:br>
                <a:r>
                  <a:rPr lang="de-DE" dirty="0"/>
                  <a:t>kann Werte zwischen 0 und 1 annehmen.</a:t>
                </a:r>
                <a:r>
                  <a:rPr lang="de-DE" b="1" dirty="0"/>
                  <a:t> </a:t>
                </a:r>
              </a:p>
              <a:p>
                <a:endParaRPr lang="de-DE" dirty="0"/>
              </a:p>
              <a:p>
                <a:endParaRPr lang="de-DE" dirty="0"/>
              </a:p>
            </p:txBody>
          </p:sp>
        </mc:Choice>
        <mc:Fallback xmlns="">
          <p:sp>
            <p:nvSpPr>
              <p:cNvPr id="11" name="Textplatzhalter 10">
                <a:extLst>
                  <a:ext uri="{FF2B5EF4-FFF2-40B4-BE49-F238E27FC236}">
                    <a16:creationId xmlns:a16="http://schemas.microsoft.com/office/drawing/2014/main" id="{D7D249A7-8BA0-D62E-4AFD-5738681B9C9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2C7F2B15-94B7-1517-B336-5D13997BC97B}"/>
              </a:ext>
            </a:extLst>
          </p:cNvPr>
          <p:cNvSpPr>
            <a:spLocks noGrp="1"/>
          </p:cNvSpPr>
          <p:nvPr>
            <p:ph type="dt" sz="half" idx="14"/>
          </p:nvPr>
        </p:nvSpPr>
        <p:spPr/>
        <p:txBody>
          <a:bodyPr/>
          <a:lstStyle/>
          <a:p>
            <a:r>
              <a:rPr lang="de-DE"/>
              <a:t>WiSe 2023 / 2024</a:t>
            </a:r>
            <a:endParaRPr lang="de-DE" dirty="0"/>
          </a:p>
        </p:txBody>
      </p:sp>
      <p:sp>
        <p:nvSpPr>
          <p:cNvPr id="8" name="Fußzeilenplatzhalter 7">
            <a:extLst>
              <a:ext uri="{FF2B5EF4-FFF2-40B4-BE49-F238E27FC236}">
                <a16:creationId xmlns:a16="http://schemas.microsoft.com/office/drawing/2014/main" id="{B8EBEFC5-134E-77F2-0403-F44F5B9732D3}"/>
              </a:ext>
            </a:extLst>
          </p:cNvPr>
          <p:cNvSpPr>
            <a:spLocks noGrp="1"/>
          </p:cNvSpPr>
          <p:nvPr>
            <p:ph type="ftr" sz="quarter" idx="15"/>
          </p:nvPr>
        </p:nvSpPr>
        <p:spPr/>
        <p:txBody>
          <a:bodyPr/>
          <a:lstStyle/>
          <a:p>
            <a:r>
              <a:rPr lang="de-DE" altLang="de-DE" dirty="0"/>
              <a:t>Materialsammlung zum Praktikum Chemie 			Robin Gundert		</a:t>
            </a:r>
          </a:p>
        </p:txBody>
      </p:sp>
      <p:sp>
        <p:nvSpPr>
          <p:cNvPr id="5" name="Foliennummernplatzhalter 4">
            <a:extLst>
              <a:ext uri="{FF2B5EF4-FFF2-40B4-BE49-F238E27FC236}">
                <a16:creationId xmlns:a16="http://schemas.microsoft.com/office/drawing/2014/main" id="{12B61657-A80C-4214-FD10-220AB2EEED7F}"/>
              </a:ext>
            </a:extLst>
          </p:cNvPr>
          <p:cNvSpPr>
            <a:spLocks noGrp="1"/>
          </p:cNvSpPr>
          <p:nvPr>
            <p:ph type="sldNum" sz="quarter" idx="16"/>
          </p:nvPr>
        </p:nvSpPr>
        <p:spPr/>
        <p:txBody>
          <a:bodyPr/>
          <a:lstStyle/>
          <a:p>
            <a:fld id="{6FBDD224-CFE5-420E-A51B-C49F1872CE04}" type="slidenum">
              <a:rPr lang="de-DE" altLang="de-DE" smtClean="0"/>
              <a:pPr/>
              <a:t>210</a:t>
            </a:fld>
            <a:endParaRPr lang="de-DE" altLang="de-DE"/>
          </a:p>
        </p:txBody>
      </p:sp>
      <p:sp>
        <p:nvSpPr>
          <p:cNvPr id="6" name="Textfeld 5">
            <a:extLst>
              <a:ext uri="{FF2B5EF4-FFF2-40B4-BE49-F238E27FC236}">
                <a16:creationId xmlns:a16="http://schemas.microsoft.com/office/drawing/2014/main" id="{47690408-8F49-CA50-D4B9-FE04339DAD92}"/>
              </a:ext>
            </a:extLst>
          </p:cNvPr>
          <p:cNvSpPr txBox="1"/>
          <p:nvPr/>
        </p:nvSpPr>
        <p:spPr>
          <a:xfrm>
            <a:off x="5638801" y="2971800"/>
            <a:ext cx="65" cy="184666"/>
          </a:xfrm>
          <a:prstGeom prst="rect">
            <a:avLst/>
          </a:prstGeom>
          <a:noFill/>
        </p:spPr>
        <p:txBody>
          <a:bodyPr wrap="none" lIns="0" tIns="0" rIns="0" bIns="0" rtlCol="0">
            <a:spAutoFit/>
          </a:bodyPr>
          <a:lstStyle/>
          <a:p>
            <a:pPr algn="l"/>
            <a:endParaRPr lang="de-DE" sz="1200" dirty="0">
              <a:latin typeface="Avenir Next" panose="020B0503020202020204" pitchFamily="34" charset="0"/>
            </a:endParaRPr>
          </a:p>
        </p:txBody>
      </p:sp>
      <p:pic>
        <p:nvPicPr>
          <p:cNvPr id="4" name="Grafik 3" descr="Ein Bild, das Text enthält.&#10;&#10;Automatisch generierte Beschreibung">
            <a:extLst>
              <a:ext uri="{FF2B5EF4-FFF2-40B4-BE49-F238E27FC236}">
                <a16:creationId xmlns:a16="http://schemas.microsoft.com/office/drawing/2014/main" id="{90E7302F-BF75-4F86-8A48-2506B4143EB8}"/>
              </a:ext>
            </a:extLst>
          </p:cNvPr>
          <p:cNvPicPr>
            <a:picLocks noChangeAspect="1"/>
          </p:cNvPicPr>
          <p:nvPr/>
        </p:nvPicPr>
        <p:blipFill>
          <a:blip r:embed="rId3"/>
          <a:stretch>
            <a:fillRect/>
          </a:stretch>
        </p:blipFill>
        <p:spPr>
          <a:xfrm>
            <a:off x="9802431" y="1721358"/>
            <a:ext cx="2032000" cy="2171700"/>
          </a:xfrm>
          <a:prstGeom prst="rect">
            <a:avLst/>
          </a:prstGeom>
        </p:spPr>
      </p:pic>
      <p:pic>
        <p:nvPicPr>
          <p:cNvPr id="13" name="Grafik 12" descr="Ein Bild, das drinnen enthält.&#10;&#10;Automatisch generierte Beschreibung">
            <a:extLst>
              <a:ext uri="{FF2B5EF4-FFF2-40B4-BE49-F238E27FC236}">
                <a16:creationId xmlns:a16="http://schemas.microsoft.com/office/drawing/2014/main" id="{81F7A2A5-6B85-934A-839E-7382ACFE1029}"/>
              </a:ext>
            </a:extLst>
          </p:cNvPr>
          <p:cNvPicPr>
            <a:picLocks noChangeAspect="1"/>
          </p:cNvPicPr>
          <p:nvPr/>
        </p:nvPicPr>
        <p:blipFill rotWithShape="1">
          <a:blip r:embed="rId4"/>
          <a:srcRect l="11214" r="37247"/>
          <a:stretch/>
        </p:blipFill>
        <p:spPr>
          <a:xfrm>
            <a:off x="8065869" y="3965066"/>
            <a:ext cx="2424461" cy="2051595"/>
          </a:xfrm>
          <a:prstGeom prst="rect">
            <a:avLst/>
          </a:prstGeom>
        </p:spPr>
      </p:pic>
      <p:pic>
        <p:nvPicPr>
          <p:cNvPr id="15" name="Grafik 14">
            <a:extLst>
              <a:ext uri="{FF2B5EF4-FFF2-40B4-BE49-F238E27FC236}">
                <a16:creationId xmlns:a16="http://schemas.microsoft.com/office/drawing/2014/main" id="{AF9F2364-DFBC-630C-221D-9CCE147B4416}"/>
              </a:ext>
            </a:extLst>
          </p:cNvPr>
          <p:cNvPicPr>
            <a:picLocks noChangeAspect="1"/>
          </p:cNvPicPr>
          <p:nvPr/>
        </p:nvPicPr>
        <p:blipFill>
          <a:blip r:embed="rId5"/>
          <a:stretch>
            <a:fillRect/>
          </a:stretch>
        </p:blipFill>
        <p:spPr>
          <a:xfrm>
            <a:off x="10555877" y="4154282"/>
            <a:ext cx="665018" cy="1862380"/>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84D517CC-CCAF-EE79-DE80-35F22AD4F6FC}"/>
              </a:ext>
            </a:extLst>
          </p:cNvPr>
          <p:cNvPicPr>
            <a:picLocks noChangeAspect="1"/>
          </p:cNvPicPr>
          <p:nvPr/>
        </p:nvPicPr>
        <p:blipFill>
          <a:blip r:embed="rId6"/>
          <a:stretch>
            <a:fillRect/>
          </a:stretch>
        </p:blipFill>
        <p:spPr>
          <a:xfrm>
            <a:off x="8224291" y="3652613"/>
            <a:ext cx="1527499" cy="552898"/>
          </a:xfrm>
          <a:prstGeom prst="rect">
            <a:avLst/>
          </a:prstGeom>
        </p:spPr>
      </p:pic>
      <p:pic>
        <p:nvPicPr>
          <p:cNvPr id="21" name="Grafik 20">
            <a:extLst>
              <a:ext uri="{FF2B5EF4-FFF2-40B4-BE49-F238E27FC236}">
                <a16:creationId xmlns:a16="http://schemas.microsoft.com/office/drawing/2014/main" id="{2736CB1D-132E-1374-62EF-D2C7E961BDAC}"/>
              </a:ext>
            </a:extLst>
          </p:cNvPr>
          <p:cNvPicPr>
            <a:picLocks noChangeAspect="1"/>
          </p:cNvPicPr>
          <p:nvPr/>
        </p:nvPicPr>
        <p:blipFill>
          <a:blip r:embed="rId7"/>
          <a:stretch>
            <a:fillRect/>
          </a:stretch>
        </p:blipFill>
        <p:spPr>
          <a:xfrm>
            <a:off x="8065869" y="6064235"/>
            <a:ext cx="869026" cy="228600"/>
          </a:xfrm>
          <a:prstGeom prst="rect">
            <a:avLst/>
          </a:prstGeom>
        </p:spPr>
      </p:pic>
      <p:pic>
        <p:nvPicPr>
          <p:cNvPr id="22" name="Grafik 21">
            <a:extLst>
              <a:ext uri="{FF2B5EF4-FFF2-40B4-BE49-F238E27FC236}">
                <a16:creationId xmlns:a16="http://schemas.microsoft.com/office/drawing/2014/main" id="{96462DE0-7E43-02C8-C769-70514F71767D}"/>
              </a:ext>
            </a:extLst>
          </p:cNvPr>
          <p:cNvPicPr>
            <a:picLocks noChangeAspect="1"/>
          </p:cNvPicPr>
          <p:nvPr/>
        </p:nvPicPr>
        <p:blipFill>
          <a:blip r:embed="rId7"/>
          <a:stretch>
            <a:fillRect/>
          </a:stretch>
        </p:blipFill>
        <p:spPr>
          <a:xfrm flipH="1">
            <a:off x="8934894" y="6064235"/>
            <a:ext cx="1555435" cy="228600"/>
          </a:xfrm>
          <a:prstGeom prst="rect">
            <a:avLst/>
          </a:prstGeom>
        </p:spPr>
      </p:pic>
      <p:pic>
        <p:nvPicPr>
          <p:cNvPr id="24" name="Grafik 23">
            <a:extLst>
              <a:ext uri="{FF2B5EF4-FFF2-40B4-BE49-F238E27FC236}">
                <a16:creationId xmlns:a16="http://schemas.microsoft.com/office/drawing/2014/main" id="{F75BB659-8CB8-7CE5-7AD7-0EBA23392C18}"/>
              </a:ext>
            </a:extLst>
          </p:cNvPr>
          <p:cNvPicPr>
            <a:picLocks noChangeAspect="1"/>
          </p:cNvPicPr>
          <p:nvPr/>
        </p:nvPicPr>
        <p:blipFill>
          <a:blip r:embed="rId8"/>
          <a:stretch>
            <a:fillRect/>
          </a:stretch>
        </p:blipFill>
        <p:spPr>
          <a:xfrm>
            <a:off x="8120053" y="6272424"/>
            <a:ext cx="876300" cy="139700"/>
          </a:xfrm>
          <a:prstGeom prst="rect">
            <a:avLst/>
          </a:prstGeom>
        </p:spPr>
      </p:pic>
      <p:pic>
        <p:nvPicPr>
          <p:cNvPr id="26" name="Grafik 25">
            <a:extLst>
              <a:ext uri="{FF2B5EF4-FFF2-40B4-BE49-F238E27FC236}">
                <a16:creationId xmlns:a16="http://schemas.microsoft.com/office/drawing/2014/main" id="{8F8E2471-6E4D-A5D6-136D-A79F23A49D54}"/>
              </a:ext>
            </a:extLst>
          </p:cNvPr>
          <p:cNvPicPr>
            <a:picLocks noChangeAspect="1"/>
          </p:cNvPicPr>
          <p:nvPr/>
        </p:nvPicPr>
        <p:blipFill>
          <a:blip r:embed="rId9"/>
          <a:stretch>
            <a:fillRect/>
          </a:stretch>
        </p:blipFill>
        <p:spPr>
          <a:xfrm>
            <a:off x="9156949" y="6309632"/>
            <a:ext cx="838200" cy="146050"/>
          </a:xfrm>
          <a:prstGeom prst="rect">
            <a:avLst/>
          </a:prstGeom>
        </p:spPr>
      </p:pic>
      <p:sp>
        <p:nvSpPr>
          <p:cNvPr id="27" name="Textfeld 26">
            <a:extLst>
              <a:ext uri="{FF2B5EF4-FFF2-40B4-BE49-F238E27FC236}">
                <a16:creationId xmlns:a16="http://schemas.microsoft.com/office/drawing/2014/main" id="{581963DA-BB40-3E39-F295-16EBA27BD6CD}"/>
              </a:ext>
            </a:extLst>
          </p:cNvPr>
          <p:cNvSpPr txBox="1"/>
          <p:nvPr/>
        </p:nvSpPr>
        <p:spPr>
          <a:xfrm rot="16200000">
            <a:off x="6890415" y="4848407"/>
            <a:ext cx="2150854"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Privat</a:t>
            </a:r>
          </a:p>
        </p:txBody>
      </p:sp>
    </p:spTree>
    <p:extLst>
      <p:ext uri="{BB962C8B-B14F-4D97-AF65-F5344CB8AC3E}">
        <p14:creationId xmlns:p14="http://schemas.microsoft.com/office/powerpoint/2010/main" val="123635538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DB1F6-BF82-68CE-0744-BFFCD3CCA340}"/>
              </a:ext>
            </a:extLst>
          </p:cNvPr>
          <p:cNvSpPr>
            <a:spLocks noGrp="1"/>
          </p:cNvSpPr>
          <p:nvPr>
            <p:ph type="title"/>
          </p:nvPr>
        </p:nvSpPr>
        <p:spPr/>
        <p:txBody>
          <a:bodyPr/>
          <a:lstStyle/>
          <a:p>
            <a:r>
              <a:rPr lang="de-DE" dirty="0"/>
              <a:t>Dünnschichtchromatographie (DC): Auswertung</a:t>
            </a:r>
          </a:p>
        </p:txBody>
      </p:sp>
      <p:sp>
        <p:nvSpPr>
          <p:cNvPr id="11" name="Textplatzhalter 10">
            <a:extLst>
              <a:ext uri="{FF2B5EF4-FFF2-40B4-BE49-F238E27FC236}">
                <a16:creationId xmlns:a16="http://schemas.microsoft.com/office/drawing/2014/main" id="{D7D249A7-8BA0-D62E-4AFD-5738681B9C90}"/>
              </a:ext>
            </a:extLst>
          </p:cNvPr>
          <p:cNvSpPr>
            <a:spLocks noGrp="1"/>
          </p:cNvSpPr>
          <p:nvPr>
            <p:ph type="body" sz="quarter" idx="13"/>
          </p:nvPr>
        </p:nvSpPr>
        <p:spPr/>
        <p:txBody>
          <a:bodyPr/>
          <a:lstStyle/>
          <a:p>
            <a:r>
              <a:rPr lang="de-DE" dirty="0"/>
              <a:t>Polares interagiert stark mit Polarem. Daher sind folgende Fälle denkbar:</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a:p>
            <a:r>
              <a:rPr lang="de-DE" dirty="0"/>
              <a:t>Ein Analysengemisch hat eine charakteristische </a:t>
            </a:r>
            <a:r>
              <a:rPr lang="de-DE" b="1" dirty="0"/>
              <a:t>Retentionsreihenfolge</a:t>
            </a:r>
            <a:r>
              <a:rPr lang="de-DE" dirty="0"/>
              <a:t>. Werden die Polaritäten von mobiler und stationärer Phase vertauscht, wird die Reihenfolge </a:t>
            </a:r>
            <a:r>
              <a:rPr lang="de-DE" b="1" dirty="0"/>
              <a:t>umgekehrt</a:t>
            </a:r>
            <a:r>
              <a:rPr lang="de-DE" dirty="0"/>
              <a:t>.</a:t>
            </a:r>
          </a:p>
        </p:txBody>
      </p:sp>
      <p:sp>
        <p:nvSpPr>
          <p:cNvPr id="10" name="Datumsplatzhalter 9">
            <a:extLst>
              <a:ext uri="{FF2B5EF4-FFF2-40B4-BE49-F238E27FC236}">
                <a16:creationId xmlns:a16="http://schemas.microsoft.com/office/drawing/2014/main" id="{2C7F2B15-94B7-1517-B336-5D13997BC97B}"/>
              </a:ext>
            </a:extLst>
          </p:cNvPr>
          <p:cNvSpPr>
            <a:spLocks noGrp="1"/>
          </p:cNvSpPr>
          <p:nvPr>
            <p:ph type="dt" sz="half" idx="14"/>
          </p:nvPr>
        </p:nvSpPr>
        <p:spPr/>
        <p:txBody>
          <a:bodyPr/>
          <a:lstStyle/>
          <a:p>
            <a:r>
              <a:rPr lang="de-DE"/>
              <a:t>WiSe 2023 / 2024</a:t>
            </a:r>
            <a:endParaRPr lang="de-DE" dirty="0"/>
          </a:p>
        </p:txBody>
      </p:sp>
      <p:sp>
        <p:nvSpPr>
          <p:cNvPr id="8" name="Fußzeilenplatzhalter 7">
            <a:extLst>
              <a:ext uri="{FF2B5EF4-FFF2-40B4-BE49-F238E27FC236}">
                <a16:creationId xmlns:a16="http://schemas.microsoft.com/office/drawing/2014/main" id="{B8EBEFC5-134E-77F2-0403-F44F5B9732D3}"/>
              </a:ext>
            </a:extLst>
          </p:cNvPr>
          <p:cNvSpPr>
            <a:spLocks noGrp="1"/>
          </p:cNvSpPr>
          <p:nvPr>
            <p:ph type="ftr" sz="quarter" idx="15"/>
          </p:nvPr>
        </p:nvSpPr>
        <p:spPr/>
        <p:txBody>
          <a:bodyPr/>
          <a:lstStyle/>
          <a:p>
            <a:r>
              <a:rPr lang="de-DE" altLang="de-DE" dirty="0"/>
              <a:t>Materialsammlung zum Praktikum Chemie 			Robin Gundert		</a:t>
            </a:r>
          </a:p>
        </p:txBody>
      </p:sp>
      <p:sp>
        <p:nvSpPr>
          <p:cNvPr id="5" name="Foliennummernplatzhalter 4">
            <a:extLst>
              <a:ext uri="{FF2B5EF4-FFF2-40B4-BE49-F238E27FC236}">
                <a16:creationId xmlns:a16="http://schemas.microsoft.com/office/drawing/2014/main" id="{12B61657-A80C-4214-FD10-220AB2EEED7F}"/>
              </a:ext>
            </a:extLst>
          </p:cNvPr>
          <p:cNvSpPr>
            <a:spLocks noGrp="1"/>
          </p:cNvSpPr>
          <p:nvPr>
            <p:ph type="sldNum" sz="quarter" idx="16"/>
          </p:nvPr>
        </p:nvSpPr>
        <p:spPr/>
        <p:txBody>
          <a:bodyPr/>
          <a:lstStyle/>
          <a:p>
            <a:fld id="{6FBDD224-CFE5-420E-A51B-C49F1872CE04}" type="slidenum">
              <a:rPr lang="de-DE" altLang="de-DE" smtClean="0"/>
              <a:pPr/>
              <a:t>211</a:t>
            </a:fld>
            <a:endParaRPr lang="de-DE" altLang="de-DE"/>
          </a:p>
        </p:txBody>
      </p:sp>
      <p:sp>
        <p:nvSpPr>
          <p:cNvPr id="6" name="Textfeld 5">
            <a:extLst>
              <a:ext uri="{FF2B5EF4-FFF2-40B4-BE49-F238E27FC236}">
                <a16:creationId xmlns:a16="http://schemas.microsoft.com/office/drawing/2014/main" id="{47690408-8F49-CA50-D4B9-FE04339DAD92}"/>
              </a:ext>
            </a:extLst>
          </p:cNvPr>
          <p:cNvSpPr txBox="1"/>
          <p:nvPr/>
        </p:nvSpPr>
        <p:spPr>
          <a:xfrm>
            <a:off x="5638801" y="2971800"/>
            <a:ext cx="65" cy="184666"/>
          </a:xfrm>
          <a:prstGeom prst="rect">
            <a:avLst/>
          </a:prstGeom>
          <a:noFill/>
        </p:spPr>
        <p:txBody>
          <a:bodyPr wrap="none" lIns="0" tIns="0" rIns="0" bIns="0" rtlCol="0">
            <a:spAutoFit/>
          </a:bodyPr>
          <a:lstStyle/>
          <a:p>
            <a:pPr algn="l"/>
            <a:endParaRPr lang="de-DE" sz="1200" dirty="0">
              <a:latin typeface="Avenir Next" panose="020B0503020202020204" pitchFamily="34" charset="0"/>
            </a:endParaRPr>
          </a:p>
        </p:txBody>
      </p:sp>
      <mc:AlternateContent xmlns:mc="http://schemas.openxmlformats.org/markup-compatibility/2006" xmlns:a14="http://schemas.microsoft.com/office/drawing/2010/main">
        <mc:Choice Requires="a14">
          <p:graphicFrame>
            <p:nvGraphicFramePr>
              <p:cNvPr id="7" name="Tabelle 8">
                <a:extLst>
                  <a:ext uri="{FF2B5EF4-FFF2-40B4-BE49-F238E27FC236}">
                    <a16:creationId xmlns:a16="http://schemas.microsoft.com/office/drawing/2014/main" id="{F66CB46E-3B7A-9941-0676-FE23EF39648D}"/>
                  </a:ext>
                </a:extLst>
              </p:cNvPr>
              <p:cNvGraphicFramePr>
                <a:graphicFrameLocks noGrp="1"/>
              </p:cNvGraphicFramePr>
              <p:nvPr>
                <p:extLst>
                  <p:ext uri="{D42A27DB-BD31-4B8C-83A1-F6EECF244321}">
                    <p14:modId xmlns:p14="http://schemas.microsoft.com/office/powerpoint/2010/main" val="3907633229"/>
                  </p:ext>
                </p:extLst>
              </p:nvPr>
            </p:nvGraphicFramePr>
            <p:xfrm>
              <a:off x="425450" y="1211643"/>
              <a:ext cx="11341099" cy="2707514"/>
            </p:xfrm>
            <a:graphic>
              <a:graphicData uri="http://schemas.openxmlformats.org/drawingml/2006/table">
                <a:tbl>
                  <a:tblPr firstRow="1" bandRow="1">
                    <a:tableStyleId>{2D5ABB26-0587-4C30-8999-92F81FD0307C}</a:tableStyleId>
                  </a:tblPr>
                  <a:tblGrid>
                    <a:gridCol w="2072585">
                      <a:extLst>
                        <a:ext uri="{9D8B030D-6E8A-4147-A177-3AD203B41FA5}">
                          <a16:colId xmlns:a16="http://schemas.microsoft.com/office/drawing/2014/main" val="2586299354"/>
                        </a:ext>
                      </a:extLst>
                    </a:gridCol>
                    <a:gridCol w="4634257">
                      <a:extLst>
                        <a:ext uri="{9D8B030D-6E8A-4147-A177-3AD203B41FA5}">
                          <a16:colId xmlns:a16="http://schemas.microsoft.com/office/drawing/2014/main" val="3669490280"/>
                        </a:ext>
                      </a:extLst>
                    </a:gridCol>
                    <a:gridCol w="4634257">
                      <a:extLst>
                        <a:ext uri="{9D8B030D-6E8A-4147-A177-3AD203B41FA5}">
                          <a16:colId xmlns:a16="http://schemas.microsoft.com/office/drawing/2014/main" val="1849814504"/>
                        </a:ext>
                      </a:extLst>
                    </a:gridCol>
                  </a:tblGrid>
                  <a:tr h="370840">
                    <a:tc>
                      <a:txBody>
                        <a:bodyPr/>
                        <a:lstStyle/>
                        <a:p>
                          <a:endParaRPr lang="de-DE" dirty="0">
                            <a:latin typeface="Avenir Next LT Pro" panose="020B0504020202020204" pitchFamily="34" charset="77"/>
                          </a:endParaRPr>
                        </a:p>
                      </a:txBody>
                      <a:tcPr marL="137160" marR="137160" marT="137160" marB="137160"/>
                    </a:tc>
                    <a:tc>
                      <a:txBody>
                        <a:bodyPr/>
                        <a:lstStyle/>
                        <a:p>
                          <a:pPr algn="ctr"/>
                          <a:r>
                            <a:rPr lang="de-DE" dirty="0">
                              <a:latin typeface="Avenir Next LT Pro" panose="020B0504020202020204" pitchFamily="34" charset="77"/>
                            </a:rPr>
                            <a:t>Unpolare stationäre Phase</a:t>
                          </a:r>
                        </a:p>
                        <a:p>
                          <a:pPr algn="ctr"/>
                          <a:r>
                            <a:rPr lang="de-DE" dirty="0">
                              <a:latin typeface="Avenir Next LT Pro" panose="020B0504020202020204" pitchFamily="34" charset="77"/>
                            </a:rPr>
                            <a:t>Polare mobile Phase</a:t>
                          </a:r>
                        </a:p>
                      </a:txBody>
                      <a:tcPr marL="137160" marR="137160" marT="137160" marB="137160"/>
                    </a:tc>
                    <a:tc>
                      <a:txBody>
                        <a:bodyPr/>
                        <a:lstStyle/>
                        <a:p>
                          <a:pPr algn="ctr"/>
                          <a:r>
                            <a:rPr lang="de-DE" dirty="0">
                              <a:latin typeface="Avenir Next LT Pro" panose="020B0504020202020204" pitchFamily="34" charset="77"/>
                            </a:rPr>
                            <a:t>Polare stationäre Phase</a:t>
                          </a:r>
                        </a:p>
                        <a:p>
                          <a:pPr algn="ctr"/>
                          <a:r>
                            <a:rPr lang="de-DE" dirty="0">
                              <a:latin typeface="Avenir Next LT Pro" panose="020B0504020202020204" pitchFamily="34" charset="77"/>
                            </a:rPr>
                            <a:t>Unpolare mobile Phase</a:t>
                          </a:r>
                        </a:p>
                      </a:txBody>
                      <a:tcPr marL="137160" marR="137160" marT="137160" marB="137160"/>
                    </a:tc>
                    <a:extLst>
                      <a:ext uri="{0D108BD9-81ED-4DB2-BD59-A6C34878D82A}">
                        <a16:rowId xmlns:a16="http://schemas.microsoft.com/office/drawing/2014/main" val="696679696"/>
                      </a:ext>
                    </a:extLst>
                  </a:tr>
                  <a:tr h="370840">
                    <a:tc>
                      <a:txBody>
                        <a:bodyPr/>
                        <a:lstStyle/>
                        <a:p>
                          <a:pPr algn="r"/>
                          <a:r>
                            <a:rPr lang="de-DE" dirty="0">
                              <a:latin typeface="Avenir Next LT Pro" panose="020B0504020202020204" pitchFamily="34" charset="77"/>
                            </a:rPr>
                            <a:t>Polarer Analyt</a:t>
                          </a:r>
                        </a:p>
                        <a:p>
                          <a:pPr algn="r"/>
                          <a:r>
                            <a:rPr lang="de-DE" dirty="0">
                              <a:solidFill>
                                <a:srgbClr val="FF0000"/>
                              </a:solidFill>
                              <a:latin typeface="Avenir Next LT Pro" panose="020B0504020202020204" pitchFamily="34" charset="77"/>
                            </a:rPr>
                            <a:t>(B)</a:t>
                          </a:r>
                        </a:p>
                      </a:txBody>
                      <a:tcPr marL="137160" marR="137160" marT="137160" marB="137160" anchor="ctr"/>
                    </a:tc>
                    <a:tc>
                      <a:txBody>
                        <a:bodyPr/>
                        <a:lstStyle/>
                        <a:p>
                          <a:pPr algn="just"/>
                          <a:r>
                            <a:rPr lang="de-DE" dirty="0">
                              <a:solidFill>
                                <a:schemeClr val="tx2"/>
                              </a:solidFill>
                              <a:latin typeface="Avenir Next LT Pro" panose="020B0504020202020204" pitchFamily="34" charset="77"/>
                            </a:rPr>
                            <a:t>Der Analyt interagiert stark mit der mobilen Phase, wird also mit dem Fließmittel „mitgerissen“. Er wandert die Platte weit nach oben, der </a:t>
                          </a:r>
                          <a14:m>
                            <m:oMath xmlns:m="http://schemas.openxmlformats.org/officeDocument/2006/math">
                              <m:sSub>
                                <m:sSubPr>
                                  <m:ctrlPr>
                                    <a:rPr lang="de-DE" b="0" i="1" smtClean="0">
                                      <a:solidFill>
                                        <a:schemeClr val="tx2"/>
                                      </a:solidFill>
                                      <a:latin typeface="Cambria Math" panose="02040503050406030204" pitchFamily="18" charset="0"/>
                                    </a:rPr>
                                  </m:ctrlPr>
                                </m:sSubPr>
                                <m:e>
                                  <m:r>
                                    <a:rPr lang="de-DE" b="0" i="1" smtClean="0">
                                      <a:solidFill>
                                        <a:schemeClr val="tx2"/>
                                      </a:solidFill>
                                      <a:latin typeface="Cambria Math" panose="02040503050406030204" pitchFamily="18" charset="0"/>
                                    </a:rPr>
                                    <m:t>𝑅</m:t>
                                  </m:r>
                                </m:e>
                                <m:sub>
                                  <m:r>
                                    <a:rPr lang="de-DE" b="0" i="1" smtClean="0">
                                      <a:solidFill>
                                        <a:schemeClr val="tx2"/>
                                      </a:solidFill>
                                      <a:latin typeface="Cambria Math" panose="02040503050406030204" pitchFamily="18" charset="0"/>
                                    </a:rPr>
                                    <m:t>𝑓</m:t>
                                  </m:r>
                                </m:sub>
                              </m:sSub>
                            </m:oMath>
                          </a14:m>
                          <a:r>
                            <a:rPr lang="de-DE" dirty="0">
                              <a:solidFill>
                                <a:schemeClr val="tx2"/>
                              </a:solidFill>
                              <a:latin typeface="Avenir Next LT Pro" panose="020B0504020202020204" pitchFamily="34" charset="77"/>
                            </a:rPr>
                            <a:t> ist nahe 1</a:t>
                          </a:r>
                        </a:p>
                      </a:txBody>
                      <a:tcPr marL="137160" marR="137160" marT="137160" marB="137160"/>
                    </a:tc>
                    <a:tc>
                      <a:txBody>
                        <a:bodyPr/>
                        <a:lstStyle/>
                        <a:p>
                          <a:r>
                            <a:rPr lang="de-DE" dirty="0">
                              <a:solidFill>
                                <a:schemeClr val="tx2"/>
                              </a:solidFill>
                              <a:latin typeface="Avenir Next LT Pro" panose="020B0504020202020204" pitchFamily="34" charset="77"/>
                            </a:rPr>
                            <a:t>Der Analyt interagiert stark mit der stationären Phase, wird also „festgehalten“ (= </a:t>
                          </a:r>
                          <a:r>
                            <a:rPr lang="de-DE" b="1" dirty="0">
                              <a:solidFill>
                                <a:schemeClr val="tx2"/>
                              </a:solidFill>
                              <a:latin typeface="Avenir Next LT Pro" panose="020B0504020202020204" pitchFamily="34" charset="77"/>
                            </a:rPr>
                            <a:t>Retention</a:t>
                          </a:r>
                          <a:r>
                            <a:rPr lang="de-DE" b="0" dirty="0">
                              <a:solidFill>
                                <a:schemeClr val="tx2"/>
                              </a:solidFill>
                              <a:latin typeface="Avenir Next LT Pro" panose="020B0504020202020204" pitchFamily="34" charset="77"/>
                            </a:rPr>
                            <a:t>). Er wird</a:t>
                          </a:r>
                          <a:r>
                            <a:rPr lang="de-DE" b="0" baseline="0" dirty="0">
                              <a:solidFill>
                                <a:schemeClr val="tx2"/>
                              </a:solidFill>
                              <a:latin typeface="Avenir Next LT Pro" panose="020B0504020202020204" pitchFamily="34" charset="77"/>
                            </a:rPr>
                            <a:t> weniger mit dem Fließmittel mittransportiert, d</a:t>
                          </a:r>
                          <a:r>
                            <a:rPr lang="de-DE" b="0" dirty="0">
                              <a:solidFill>
                                <a:schemeClr val="tx2"/>
                              </a:solidFill>
                              <a:latin typeface="Avenir Next LT Pro" panose="020B0504020202020204" pitchFamily="34" charset="77"/>
                            </a:rPr>
                            <a:t>er </a:t>
                          </a:r>
                          <a14:m>
                            <m:oMath xmlns:m="http://schemas.openxmlformats.org/officeDocument/2006/math">
                              <m:sSub>
                                <m:sSubPr>
                                  <m:ctrlPr>
                                    <a:rPr lang="de-DE" b="0" i="1" smtClean="0">
                                      <a:solidFill>
                                        <a:schemeClr val="tx2"/>
                                      </a:solidFill>
                                      <a:latin typeface="Cambria Math" panose="02040503050406030204" pitchFamily="18" charset="0"/>
                                    </a:rPr>
                                  </m:ctrlPr>
                                </m:sSubPr>
                                <m:e>
                                  <m:r>
                                    <a:rPr lang="de-DE" b="0" i="1" smtClean="0">
                                      <a:solidFill>
                                        <a:schemeClr val="tx2"/>
                                      </a:solidFill>
                                      <a:latin typeface="Cambria Math" panose="02040503050406030204" pitchFamily="18" charset="0"/>
                                    </a:rPr>
                                    <m:t>𝑅</m:t>
                                  </m:r>
                                </m:e>
                                <m:sub>
                                  <m:r>
                                    <a:rPr lang="de-DE" b="0" i="1" smtClean="0">
                                      <a:solidFill>
                                        <a:schemeClr val="tx2"/>
                                      </a:solidFill>
                                      <a:latin typeface="Cambria Math" panose="02040503050406030204" pitchFamily="18" charset="0"/>
                                    </a:rPr>
                                    <m:t>𝑓</m:t>
                                  </m:r>
                                </m:sub>
                              </m:sSub>
                            </m:oMath>
                          </a14:m>
                          <a:r>
                            <a:rPr lang="de-DE" dirty="0">
                              <a:solidFill>
                                <a:schemeClr val="tx2"/>
                              </a:solidFill>
                              <a:latin typeface="Avenir Next LT Pro" panose="020B0504020202020204" pitchFamily="34" charset="77"/>
                            </a:rPr>
                            <a:t> ist klein.</a:t>
                          </a:r>
                        </a:p>
                      </a:txBody>
                      <a:tcPr marL="137160" marR="137160" marT="137160" marB="137160"/>
                    </a:tc>
                    <a:extLst>
                      <a:ext uri="{0D108BD9-81ED-4DB2-BD59-A6C34878D82A}">
                        <a16:rowId xmlns:a16="http://schemas.microsoft.com/office/drawing/2014/main" val="2691770692"/>
                      </a:ext>
                    </a:extLst>
                  </a:tr>
                  <a:tr h="370840">
                    <a:tc>
                      <a:txBody>
                        <a:bodyPr/>
                        <a:lstStyle/>
                        <a:p>
                          <a:pPr algn="r"/>
                          <a:r>
                            <a:rPr lang="de-DE" dirty="0">
                              <a:latin typeface="Avenir Next LT Pro" panose="020B0504020202020204" pitchFamily="34" charset="77"/>
                            </a:rPr>
                            <a:t>Unpolarer Analyt</a:t>
                          </a:r>
                        </a:p>
                        <a:p>
                          <a:pPr algn="r"/>
                          <a:r>
                            <a:rPr lang="de-DE" dirty="0">
                              <a:solidFill>
                                <a:srgbClr val="0099FF"/>
                              </a:solidFill>
                              <a:latin typeface="Avenir Next LT Pro" panose="020B0504020202020204" pitchFamily="34" charset="77"/>
                            </a:rPr>
                            <a:t>(A)</a:t>
                          </a:r>
                        </a:p>
                      </a:txBody>
                      <a:tcPr marL="137160" marR="137160" marT="137160" marB="137160" anchor="ctr"/>
                    </a:tc>
                    <a:tc>
                      <a:txBody>
                        <a:bodyPr/>
                        <a:lstStyle/>
                        <a:p>
                          <a:r>
                            <a:rPr lang="de-DE" dirty="0">
                              <a:solidFill>
                                <a:schemeClr val="tx2"/>
                              </a:solidFill>
                              <a:latin typeface="Avenir Next LT Pro" panose="020B0504020202020204" pitchFamily="34" charset="77"/>
                            </a:rPr>
                            <a:t>Der Analyt interagiert kaum mit der mobilen Phase und wird wenig mittransportiert. Die Laufstrecke und der </a:t>
                          </a:r>
                          <a14:m>
                            <m:oMath xmlns:m="http://schemas.openxmlformats.org/officeDocument/2006/math">
                              <m:sSub>
                                <m:sSubPr>
                                  <m:ctrlPr>
                                    <a:rPr lang="de-DE" b="0" i="1" smtClean="0">
                                      <a:solidFill>
                                        <a:schemeClr val="tx2"/>
                                      </a:solidFill>
                                      <a:latin typeface="Cambria Math" panose="02040503050406030204" pitchFamily="18" charset="0"/>
                                    </a:rPr>
                                  </m:ctrlPr>
                                </m:sSubPr>
                                <m:e>
                                  <m:r>
                                    <a:rPr lang="de-DE" b="0" i="1" smtClean="0">
                                      <a:solidFill>
                                        <a:schemeClr val="tx2"/>
                                      </a:solidFill>
                                      <a:latin typeface="Cambria Math" panose="02040503050406030204" pitchFamily="18" charset="0"/>
                                    </a:rPr>
                                    <m:t>𝑅</m:t>
                                  </m:r>
                                </m:e>
                                <m:sub>
                                  <m:r>
                                    <a:rPr lang="de-DE" b="0" i="1" smtClean="0">
                                      <a:solidFill>
                                        <a:schemeClr val="tx2"/>
                                      </a:solidFill>
                                      <a:latin typeface="Cambria Math" panose="02040503050406030204" pitchFamily="18" charset="0"/>
                                    </a:rPr>
                                    <m:t>𝑓</m:t>
                                  </m:r>
                                </m:sub>
                              </m:sSub>
                            </m:oMath>
                          </a14:m>
                          <a:r>
                            <a:rPr lang="de-DE" dirty="0">
                              <a:solidFill>
                                <a:schemeClr val="tx2"/>
                              </a:solidFill>
                              <a:latin typeface="Avenir Next LT Pro" panose="020B0504020202020204" pitchFamily="34" charset="77"/>
                            </a:rPr>
                            <a:t> sind klein.</a:t>
                          </a:r>
                        </a:p>
                      </a:txBody>
                      <a:tcPr marL="137160" marR="137160" marT="137160" marB="137160"/>
                    </a:tc>
                    <a:tc>
                      <a:txBody>
                        <a:bodyPr/>
                        <a:lstStyle/>
                        <a:p>
                          <a:r>
                            <a:rPr lang="de-DE" dirty="0">
                              <a:solidFill>
                                <a:schemeClr val="tx2"/>
                              </a:solidFill>
                              <a:latin typeface="Avenir Next LT Pro" panose="020B0504020202020204" pitchFamily="34" charset="77"/>
                            </a:rPr>
                            <a:t>Der Analyt interagiert weniger mit der stationären Phase, wird also kaum </a:t>
                          </a:r>
                          <a:r>
                            <a:rPr lang="de-DE" dirty="0" err="1">
                              <a:solidFill>
                                <a:schemeClr val="tx2"/>
                              </a:solidFill>
                              <a:latin typeface="Avenir Next LT Pro" panose="020B0504020202020204" pitchFamily="34" charset="77"/>
                            </a:rPr>
                            <a:t>retendiert</a:t>
                          </a:r>
                          <a:r>
                            <a:rPr lang="de-DE" dirty="0">
                              <a:solidFill>
                                <a:schemeClr val="tx2"/>
                              </a:solidFill>
                              <a:latin typeface="Avenir Next LT Pro" panose="020B0504020202020204" pitchFamily="34" charset="77"/>
                            </a:rPr>
                            <a:t>. Er wird mit dem Fließmittel transportiert und läuft weiter nach oben. Der </a:t>
                          </a:r>
                          <a14:m>
                            <m:oMath xmlns:m="http://schemas.openxmlformats.org/officeDocument/2006/math">
                              <m:sSub>
                                <m:sSubPr>
                                  <m:ctrlPr>
                                    <a:rPr lang="de-DE" b="0" i="1" smtClean="0">
                                      <a:solidFill>
                                        <a:schemeClr val="tx2"/>
                                      </a:solidFill>
                                      <a:latin typeface="Cambria Math" panose="02040503050406030204" pitchFamily="18" charset="0"/>
                                    </a:rPr>
                                  </m:ctrlPr>
                                </m:sSubPr>
                                <m:e>
                                  <m:r>
                                    <a:rPr lang="de-DE" b="0" i="1" smtClean="0">
                                      <a:solidFill>
                                        <a:schemeClr val="tx2"/>
                                      </a:solidFill>
                                      <a:latin typeface="Cambria Math" panose="02040503050406030204" pitchFamily="18" charset="0"/>
                                    </a:rPr>
                                    <m:t>𝑅</m:t>
                                  </m:r>
                                </m:e>
                                <m:sub>
                                  <m:r>
                                    <a:rPr lang="de-DE" b="0" i="1" smtClean="0">
                                      <a:solidFill>
                                        <a:schemeClr val="tx2"/>
                                      </a:solidFill>
                                      <a:latin typeface="Cambria Math" panose="02040503050406030204" pitchFamily="18" charset="0"/>
                                    </a:rPr>
                                    <m:t>𝑓</m:t>
                                  </m:r>
                                </m:sub>
                              </m:sSub>
                            </m:oMath>
                          </a14:m>
                          <a:r>
                            <a:rPr lang="de-DE" dirty="0">
                              <a:solidFill>
                                <a:schemeClr val="tx2"/>
                              </a:solidFill>
                              <a:latin typeface="Avenir Next LT Pro" panose="020B0504020202020204" pitchFamily="34" charset="77"/>
                            </a:rPr>
                            <a:t> ist größer.</a:t>
                          </a:r>
                        </a:p>
                      </a:txBody>
                      <a:tcPr marL="137160" marR="137160" marT="137160" marB="137160"/>
                    </a:tc>
                    <a:extLst>
                      <a:ext uri="{0D108BD9-81ED-4DB2-BD59-A6C34878D82A}">
                        <a16:rowId xmlns:a16="http://schemas.microsoft.com/office/drawing/2014/main" val="929435194"/>
                      </a:ext>
                    </a:extLst>
                  </a:tr>
                </a:tbl>
              </a:graphicData>
            </a:graphic>
          </p:graphicFrame>
        </mc:Choice>
        <mc:Fallback xmlns="">
          <p:graphicFrame>
            <p:nvGraphicFramePr>
              <p:cNvPr id="7" name="Tabelle 8">
                <a:extLst>
                  <a:ext uri="{FF2B5EF4-FFF2-40B4-BE49-F238E27FC236}">
                    <a16:creationId xmlns:a16="http://schemas.microsoft.com/office/drawing/2014/main" id="{F66CB46E-3B7A-9941-0676-FE23EF39648D}"/>
                  </a:ext>
                </a:extLst>
              </p:cNvPr>
              <p:cNvGraphicFramePr>
                <a:graphicFrameLocks noGrp="1"/>
              </p:cNvGraphicFramePr>
              <p:nvPr>
                <p:extLst>
                  <p:ext uri="{D42A27DB-BD31-4B8C-83A1-F6EECF244321}">
                    <p14:modId xmlns:p14="http://schemas.microsoft.com/office/powerpoint/2010/main" val="3907633229"/>
                  </p:ext>
                </p:extLst>
              </p:nvPr>
            </p:nvGraphicFramePr>
            <p:xfrm>
              <a:off x="425450" y="1211643"/>
              <a:ext cx="11341099" cy="2707514"/>
            </p:xfrm>
            <a:graphic>
              <a:graphicData uri="http://schemas.openxmlformats.org/drawingml/2006/table">
                <a:tbl>
                  <a:tblPr firstRow="1" bandRow="1">
                    <a:tableStyleId>{2D5ABB26-0587-4C30-8999-92F81FD0307C}</a:tableStyleId>
                  </a:tblPr>
                  <a:tblGrid>
                    <a:gridCol w="2072585">
                      <a:extLst>
                        <a:ext uri="{9D8B030D-6E8A-4147-A177-3AD203B41FA5}">
                          <a16:colId xmlns:a16="http://schemas.microsoft.com/office/drawing/2014/main" val="2586299354"/>
                        </a:ext>
                      </a:extLst>
                    </a:gridCol>
                    <a:gridCol w="4634257">
                      <a:extLst>
                        <a:ext uri="{9D8B030D-6E8A-4147-A177-3AD203B41FA5}">
                          <a16:colId xmlns:a16="http://schemas.microsoft.com/office/drawing/2014/main" val="3669490280"/>
                        </a:ext>
                      </a:extLst>
                    </a:gridCol>
                    <a:gridCol w="4634257">
                      <a:extLst>
                        <a:ext uri="{9D8B030D-6E8A-4147-A177-3AD203B41FA5}">
                          <a16:colId xmlns:a16="http://schemas.microsoft.com/office/drawing/2014/main" val="1849814504"/>
                        </a:ext>
                      </a:extLst>
                    </a:gridCol>
                  </a:tblGrid>
                  <a:tr h="685800">
                    <a:tc>
                      <a:txBody>
                        <a:bodyPr/>
                        <a:lstStyle/>
                        <a:p>
                          <a:endParaRPr lang="de-DE" dirty="0">
                            <a:latin typeface="Avenir Next LT Pro" panose="020B0504020202020204" pitchFamily="34" charset="77"/>
                          </a:endParaRPr>
                        </a:p>
                      </a:txBody>
                      <a:tcPr marL="137160" marR="137160" marT="137160" marB="137160"/>
                    </a:tc>
                    <a:tc>
                      <a:txBody>
                        <a:bodyPr/>
                        <a:lstStyle/>
                        <a:p>
                          <a:pPr algn="ctr"/>
                          <a:r>
                            <a:rPr lang="de-DE" dirty="0">
                              <a:latin typeface="Avenir Next LT Pro" panose="020B0504020202020204" pitchFamily="34" charset="77"/>
                            </a:rPr>
                            <a:t>Unpolare stationäre Phase</a:t>
                          </a:r>
                        </a:p>
                        <a:p>
                          <a:pPr algn="ctr"/>
                          <a:r>
                            <a:rPr lang="de-DE" dirty="0">
                              <a:latin typeface="Avenir Next LT Pro" panose="020B0504020202020204" pitchFamily="34" charset="77"/>
                            </a:rPr>
                            <a:t>Polare mobile Phase</a:t>
                          </a:r>
                        </a:p>
                      </a:txBody>
                      <a:tcPr marL="137160" marR="137160" marT="137160" marB="137160"/>
                    </a:tc>
                    <a:tc>
                      <a:txBody>
                        <a:bodyPr/>
                        <a:lstStyle/>
                        <a:p>
                          <a:pPr algn="ctr"/>
                          <a:r>
                            <a:rPr lang="de-DE" dirty="0">
                              <a:latin typeface="Avenir Next LT Pro" panose="020B0504020202020204" pitchFamily="34" charset="77"/>
                            </a:rPr>
                            <a:t>Polare stationäre Phase</a:t>
                          </a:r>
                        </a:p>
                        <a:p>
                          <a:pPr algn="ctr"/>
                          <a:r>
                            <a:rPr lang="de-DE" dirty="0">
                              <a:latin typeface="Avenir Next LT Pro" panose="020B0504020202020204" pitchFamily="34" charset="77"/>
                            </a:rPr>
                            <a:t>Unpolare mobile Phase</a:t>
                          </a:r>
                        </a:p>
                      </a:txBody>
                      <a:tcPr marL="137160" marR="137160" marT="137160" marB="137160"/>
                    </a:tc>
                    <a:extLst>
                      <a:ext uri="{0D108BD9-81ED-4DB2-BD59-A6C34878D82A}">
                        <a16:rowId xmlns:a16="http://schemas.microsoft.com/office/drawing/2014/main" val="696679696"/>
                      </a:ext>
                    </a:extLst>
                  </a:tr>
                  <a:tr h="907987">
                    <a:tc>
                      <a:txBody>
                        <a:bodyPr/>
                        <a:lstStyle/>
                        <a:p>
                          <a:pPr algn="r"/>
                          <a:r>
                            <a:rPr lang="de-DE" dirty="0">
                              <a:latin typeface="Avenir Next LT Pro" panose="020B0504020202020204" pitchFamily="34" charset="77"/>
                            </a:rPr>
                            <a:t>Polarer Analyt</a:t>
                          </a:r>
                        </a:p>
                        <a:p>
                          <a:pPr algn="r"/>
                          <a:r>
                            <a:rPr lang="de-DE" dirty="0">
                              <a:solidFill>
                                <a:srgbClr val="FF0000"/>
                              </a:solidFill>
                              <a:latin typeface="Avenir Next LT Pro" panose="020B0504020202020204" pitchFamily="34" charset="77"/>
                            </a:rPr>
                            <a:t>(B)</a:t>
                          </a:r>
                        </a:p>
                      </a:txBody>
                      <a:tcPr marL="137160" marR="137160" marT="137160" marB="137160" anchor="ctr"/>
                    </a:tc>
                    <a:tc>
                      <a:txBody>
                        <a:bodyPr/>
                        <a:lstStyle/>
                        <a:p>
                          <a:endParaRPr lang="de-DE"/>
                        </a:p>
                      </a:txBody>
                      <a:tcPr marL="137160" marR="137160" marT="137160" marB="137160">
                        <a:blipFill>
                          <a:blip r:embed="rId2"/>
                          <a:stretch>
                            <a:fillRect l="-44536" t="-75000" r="-99727" b="-122222"/>
                          </a:stretch>
                        </a:blipFill>
                      </a:tcPr>
                    </a:tc>
                    <a:tc>
                      <a:txBody>
                        <a:bodyPr/>
                        <a:lstStyle/>
                        <a:p>
                          <a:endParaRPr lang="de-DE"/>
                        </a:p>
                      </a:txBody>
                      <a:tcPr marL="137160" marR="137160" marT="137160" marB="137160">
                        <a:blipFill>
                          <a:blip r:embed="rId2"/>
                          <a:stretch>
                            <a:fillRect l="-144932" t="-75000" b="-122222"/>
                          </a:stretch>
                        </a:blipFill>
                      </a:tcPr>
                    </a:tc>
                    <a:extLst>
                      <a:ext uri="{0D108BD9-81ED-4DB2-BD59-A6C34878D82A}">
                        <a16:rowId xmlns:a16="http://schemas.microsoft.com/office/drawing/2014/main" val="2691770692"/>
                      </a:ext>
                    </a:extLst>
                  </a:tr>
                  <a:tr h="1113727">
                    <a:tc>
                      <a:txBody>
                        <a:bodyPr/>
                        <a:lstStyle/>
                        <a:p>
                          <a:pPr algn="r"/>
                          <a:r>
                            <a:rPr lang="de-DE" dirty="0">
                              <a:latin typeface="Avenir Next LT Pro" panose="020B0504020202020204" pitchFamily="34" charset="77"/>
                            </a:rPr>
                            <a:t>Unpolarer Analyt</a:t>
                          </a:r>
                        </a:p>
                        <a:p>
                          <a:pPr algn="r"/>
                          <a:r>
                            <a:rPr lang="de-DE" dirty="0">
                              <a:solidFill>
                                <a:srgbClr val="0099FF"/>
                              </a:solidFill>
                              <a:latin typeface="Avenir Next LT Pro" panose="020B0504020202020204" pitchFamily="34" charset="77"/>
                            </a:rPr>
                            <a:t>(A)</a:t>
                          </a:r>
                        </a:p>
                      </a:txBody>
                      <a:tcPr marL="137160" marR="137160" marT="137160" marB="137160" anchor="ctr"/>
                    </a:tc>
                    <a:tc>
                      <a:txBody>
                        <a:bodyPr/>
                        <a:lstStyle/>
                        <a:p>
                          <a:endParaRPr lang="de-DE"/>
                        </a:p>
                      </a:txBody>
                      <a:tcPr marL="137160" marR="137160" marT="137160" marB="137160">
                        <a:blipFill>
                          <a:blip r:embed="rId2"/>
                          <a:stretch>
                            <a:fillRect l="-44536" t="-143182" r="-99727"/>
                          </a:stretch>
                        </a:blipFill>
                      </a:tcPr>
                    </a:tc>
                    <a:tc>
                      <a:txBody>
                        <a:bodyPr/>
                        <a:lstStyle/>
                        <a:p>
                          <a:endParaRPr lang="de-DE"/>
                        </a:p>
                      </a:txBody>
                      <a:tcPr marL="137160" marR="137160" marT="137160" marB="137160">
                        <a:blipFill>
                          <a:blip r:embed="rId2"/>
                          <a:stretch>
                            <a:fillRect l="-144932" t="-143182"/>
                          </a:stretch>
                        </a:blipFill>
                      </a:tcPr>
                    </a:tc>
                    <a:extLst>
                      <a:ext uri="{0D108BD9-81ED-4DB2-BD59-A6C34878D82A}">
                        <a16:rowId xmlns:a16="http://schemas.microsoft.com/office/drawing/2014/main" val="929435194"/>
                      </a:ext>
                    </a:extLst>
                  </a:tr>
                </a:tbl>
              </a:graphicData>
            </a:graphic>
          </p:graphicFrame>
        </mc:Fallback>
      </mc:AlternateContent>
      <p:pic>
        <p:nvPicPr>
          <p:cNvPr id="9" name="Grafik 8" descr="Ein Bild, das Nachthimmel enthält.&#10;&#10;Automatisch generierte Beschreibung">
            <a:extLst>
              <a:ext uri="{FF2B5EF4-FFF2-40B4-BE49-F238E27FC236}">
                <a16:creationId xmlns:a16="http://schemas.microsoft.com/office/drawing/2014/main" id="{ACB4FF80-49BE-202B-26E7-586BBC25F3A7}"/>
              </a:ext>
            </a:extLst>
          </p:cNvPr>
          <p:cNvPicPr>
            <a:picLocks noChangeAspect="1"/>
          </p:cNvPicPr>
          <p:nvPr/>
        </p:nvPicPr>
        <p:blipFill>
          <a:blip r:embed="rId3"/>
          <a:stretch>
            <a:fillRect/>
          </a:stretch>
        </p:blipFill>
        <p:spPr>
          <a:xfrm>
            <a:off x="4253818" y="4359311"/>
            <a:ext cx="2578100" cy="1936545"/>
          </a:xfrm>
          <a:prstGeom prst="rect">
            <a:avLst/>
          </a:prstGeom>
        </p:spPr>
      </p:pic>
      <p:pic>
        <p:nvPicPr>
          <p:cNvPr id="14" name="Grafik 13" descr="Ein Bild, das Nachthimmel enthält.&#10;&#10;Automatisch generierte Beschreibung">
            <a:extLst>
              <a:ext uri="{FF2B5EF4-FFF2-40B4-BE49-F238E27FC236}">
                <a16:creationId xmlns:a16="http://schemas.microsoft.com/office/drawing/2014/main" id="{AD4084A4-3CB8-DE27-5970-991BF69A2F70}"/>
              </a:ext>
            </a:extLst>
          </p:cNvPr>
          <p:cNvPicPr>
            <a:picLocks noChangeAspect="1"/>
          </p:cNvPicPr>
          <p:nvPr/>
        </p:nvPicPr>
        <p:blipFill>
          <a:blip r:embed="rId3"/>
          <a:stretch>
            <a:fillRect/>
          </a:stretch>
        </p:blipFill>
        <p:spPr>
          <a:xfrm>
            <a:off x="8845913" y="4383247"/>
            <a:ext cx="2578100" cy="1936545"/>
          </a:xfrm>
          <a:prstGeom prst="rect">
            <a:avLst/>
          </a:prstGeom>
        </p:spPr>
      </p:pic>
      <p:pic>
        <p:nvPicPr>
          <p:cNvPr id="15" name="Grafik 14" descr="Ein Bild, das Nachthimmel enthält.&#10;&#10;Automatisch generierte Beschreibung">
            <a:extLst>
              <a:ext uri="{FF2B5EF4-FFF2-40B4-BE49-F238E27FC236}">
                <a16:creationId xmlns:a16="http://schemas.microsoft.com/office/drawing/2014/main" id="{E08D68AD-21A2-9317-BD06-DD5185F7936E}"/>
              </a:ext>
            </a:extLst>
          </p:cNvPr>
          <p:cNvPicPr>
            <a:picLocks noChangeAspect="1"/>
          </p:cNvPicPr>
          <p:nvPr/>
        </p:nvPicPr>
        <p:blipFill rotWithShape="1">
          <a:blip r:embed="rId3"/>
          <a:srcRect l="35129" t="23524" r="49898" b="64411"/>
          <a:stretch/>
        </p:blipFill>
        <p:spPr>
          <a:xfrm>
            <a:off x="9684013" y="5649283"/>
            <a:ext cx="386018" cy="233642"/>
          </a:xfrm>
          <a:prstGeom prst="rect">
            <a:avLst/>
          </a:prstGeom>
        </p:spPr>
      </p:pic>
      <p:pic>
        <p:nvPicPr>
          <p:cNvPr id="16" name="Grafik 15" descr="Ein Bild, das Nachthimmel enthält.&#10;&#10;Automatisch generierte Beschreibung">
            <a:extLst>
              <a:ext uri="{FF2B5EF4-FFF2-40B4-BE49-F238E27FC236}">
                <a16:creationId xmlns:a16="http://schemas.microsoft.com/office/drawing/2014/main" id="{A6D8B7CE-6A0E-37F5-D74C-607E5264E5CE}"/>
              </a:ext>
            </a:extLst>
          </p:cNvPr>
          <p:cNvPicPr>
            <a:picLocks noChangeAspect="1"/>
          </p:cNvPicPr>
          <p:nvPr/>
        </p:nvPicPr>
        <p:blipFill rotWithShape="1">
          <a:blip r:embed="rId3"/>
          <a:srcRect l="9492" t="61330" r="75535" b="26605"/>
          <a:stretch/>
        </p:blipFill>
        <p:spPr>
          <a:xfrm>
            <a:off x="9069139" y="5212136"/>
            <a:ext cx="386018" cy="233642"/>
          </a:xfrm>
          <a:prstGeom prst="rect">
            <a:avLst/>
          </a:prstGeom>
        </p:spPr>
      </p:pic>
      <p:sp>
        <p:nvSpPr>
          <p:cNvPr id="17" name="Rechteck 16">
            <a:extLst>
              <a:ext uri="{FF2B5EF4-FFF2-40B4-BE49-F238E27FC236}">
                <a16:creationId xmlns:a16="http://schemas.microsoft.com/office/drawing/2014/main" id="{60B5A7DB-0928-A3B7-D196-9E018AF6E3C6}"/>
              </a:ext>
            </a:extLst>
          </p:cNvPr>
          <p:cNvSpPr/>
          <p:nvPr/>
        </p:nvSpPr>
        <p:spPr>
          <a:xfrm>
            <a:off x="9041217" y="5468985"/>
            <a:ext cx="497760" cy="3268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A62158D9-77F7-18CB-6EE4-400C0599138F}"/>
              </a:ext>
            </a:extLst>
          </p:cNvPr>
          <p:cNvSpPr/>
          <p:nvPr/>
        </p:nvSpPr>
        <p:spPr>
          <a:xfrm>
            <a:off x="9517568" y="4843749"/>
            <a:ext cx="497760" cy="53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0223709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5BCF0-7CBA-CDCB-153A-9FC6B4D3F380}"/>
              </a:ext>
            </a:extLst>
          </p:cNvPr>
          <p:cNvSpPr>
            <a:spLocks noGrp="1"/>
          </p:cNvSpPr>
          <p:nvPr>
            <p:ph type="title"/>
          </p:nvPr>
        </p:nvSpPr>
        <p:spPr/>
        <p:txBody>
          <a:bodyPr/>
          <a:lstStyle/>
          <a:p>
            <a:r>
              <a:rPr lang="de-DE" dirty="0"/>
              <a:t>Ionenchromatographie</a:t>
            </a:r>
          </a:p>
        </p:txBody>
      </p:sp>
      <p:sp>
        <p:nvSpPr>
          <p:cNvPr id="10" name="Textplatzhalter 9">
            <a:extLst>
              <a:ext uri="{FF2B5EF4-FFF2-40B4-BE49-F238E27FC236}">
                <a16:creationId xmlns:a16="http://schemas.microsoft.com/office/drawing/2014/main" id="{941F125D-C9C1-B1D6-CEFF-803226B67658}"/>
              </a:ext>
            </a:extLst>
          </p:cNvPr>
          <p:cNvSpPr>
            <a:spLocks noGrp="1"/>
          </p:cNvSpPr>
          <p:nvPr>
            <p:ph type="body" sz="quarter" idx="13"/>
          </p:nvPr>
        </p:nvSpPr>
        <p:spPr/>
        <p:txBody>
          <a:bodyPr/>
          <a:lstStyle/>
          <a:p>
            <a:r>
              <a:rPr lang="de-DE" dirty="0"/>
              <a:t>Die Ionenchromatographie beruht auf Anziehungskräften zwischen </a:t>
            </a:r>
            <a:r>
              <a:rPr lang="de-DE" b="1" dirty="0"/>
              <a:t>Anionen </a:t>
            </a:r>
            <a:r>
              <a:rPr lang="de-DE" dirty="0"/>
              <a:t>und </a:t>
            </a:r>
            <a:r>
              <a:rPr lang="de-DE" b="1" dirty="0"/>
              <a:t>Kationen</a:t>
            </a:r>
            <a:r>
              <a:rPr lang="de-DE" dirty="0"/>
              <a:t>.</a:t>
            </a:r>
          </a:p>
          <a:p>
            <a:r>
              <a:rPr lang="de-DE" dirty="0"/>
              <a:t>Als Säulenmaterial werden </a:t>
            </a:r>
            <a:r>
              <a:rPr lang="de-DE" b="1" dirty="0"/>
              <a:t>organische Anionen</a:t>
            </a:r>
            <a:r>
              <a:rPr lang="de-DE" dirty="0"/>
              <a:t> (z. B. Sulfonate) oder </a:t>
            </a:r>
            <a:r>
              <a:rPr lang="de-DE" b="1" dirty="0"/>
              <a:t>Kationen </a:t>
            </a:r>
            <a:r>
              <a:rPr lang="de-DE" dirty="0"/>
              <a:t>(z. B. permanent quaternäre Ammoniumverbindungen) verwendet.</a:t>
            </a:r>
          </a:p>
          <a:p>
            <a:r>
              <a:rPr lang="de-DE" dirty="0"/>
              <a:t>Im Ausgangszustand haben die Anionen </a:t>
            </a:r>
            <a:r>
              <a:rPr lang="de-DE" b="1" dirty="0"/>
              <a:t>Protonen </a:t>
            </a:r>
            <a:r>
              <a:rPr lang="de-DE" dirty="0"/>
              <a:t>als </a:t>
            </a:r>
            <a:r>
              <a:rPr lang="de-DE" b="1" dirty="0" err="1"/>
              <a:t>Gegenionen</a:t>
            </a:r>
            <a:r>
              <a:rPr lang="de-DE" dirty="0"/>
              <a:t>, die Kationen</a:t>
            </a:r>
            <a:r>
              <a:rPr lang="de-DE" b="1" dirty="0"/>
              <a:t> Hydroxid</a:t>
            </a:r>
            <a:r>
              <a:rPr lang="de-DE" dirty="0"/>
              <a:t>.</a:t>
            </a:r>
          </a:p>
          <a:p>
            <a:endParaRPr lang="de-DE" dirty="0"/>
          </a:p>
          <a:p>
            <a:endParaRPr lang="de-DE" dirty="0"/>
          </a:p>
          <a:p>
            <a:endParaRPr lang="de-DE" dirty="0"/>
          </a:p>
          <a:p>
            <a:endParaRPr lang="de-DE" dirty="0"/>
          </a:p>
          <a:p>
            <a:endParaRPr lang="de-DE" dirty="0"/>
          </a:p>
          <a:p>
            <a:r>
              <a:rPr lang="de-DE" dirty="0"/>
              <a:t>Die Säulen funktionieren als </a:t>
            </a:r>
            <a:r>
              <a:rPr lang="de-DE" b="1" dirty="0"/>
              <a:t>Ionenaustauscher</a:t>
            </a:r>
            <a:endParaRPr lang="de-DE" dirty="0"/>
          </a:p>
          <a:p>
            <a:pPr lvl="2"/>
            <a:r>
              <a:rPr lang="de-DE" dirty="0"/>
              <a:t>Wird ein Salz auf einen Kationenaustauscher gegeben, wird das Proton freigesetzt und das Kation </a:t>
            </a:r>
            <a:r>
              <a:rPr lang="de-DE" dirty="0" err="1"/>
              <a:t>retendiert</a:t>
            </a:r>
            <a:endParaRPr lang="de-DE" dirty="0"/>
          </a:p>
          <a:p>
            <a:pPr lvl="2"/>
            <a:endParaRPr lang="de-DE" dirty="0"/>
          </a:p>
          <a:p>
            <a:pPr lvl="2"/>
            <a:endParaRPr lang="de-DE" dirty="0"/>
          </a:p>
          <a:p>
            <a:pPr marL="513000" lvl="2" indent="0">
              <a:buNone/>
            </a:pPr>
            <a:endParaRPr lang="de-DE" dirty="0"/>
          </a:p>
          <a:p>
            <a:pPr lvl="2"/>
            <a:r>
              <a:rPr lang="de-DE" dirty="0"/>
              <a:t>Wird ein Salz auf einen </a:t>
            </a:r>
            <a:r>
              <a:rPr lang="de-DE" dirty="0" err="1"/>
              <a:t>Anionenaustauscher</a:t>
            </a:r>
            <a:r>
              <a:rPr lang="de-DE" dirty="0"/>
              <a:t> gegeben, wird das Hydroxid freigesetzt und das Anion </a:t>
            </a:r>
            <a:r>
              <a:rPr lang="de-DE" dirty="0" err="1"/>
              <a:t>retendiert</a:t>
            </a:r>
            <a:endParaRPr lang="de-DE" dirty="0"/>
          </a:p>
          <a:p>
            <a:pPr lvl="2"/>
            <a:endParaRPr lang="de-DE" dirty="0"/>
          </a:p>
          <a:p>
            <a:pPr marL="513000" lvl="2" indent="0">
              <a:buNone/>
            </a:pPr>
            <a:endParaRPr lang="de-DE" sz="2000" dirty="0"/>
          </a:p>
          <a:p>
            <a:r>
              <a:rPr lang="de-DE" dirty="0"/>
              <a:t>Nach Verwendung können die Säulen </a:t>
            </a:r>
            <a:r>
              <a:rPr lang="de-DE" b="1" dirty="0"/>
              <a:t>regeneriert</a:t>
            </a:r>
            <a:r>
              <a:rPr lang="de-DE" dirty="0"/>
              <a:t> werden, indem starke </a:t>
            </a:r>
            <a:r>
              <a:rPr lang="de-DE" b="1" dirty="0"/>
              <a:t>Säuren</a:t>
            </a:r>
            <a:r>
              <a:rPr lang="de-DE" dirty="0"/>
              <a:t> (Kationenaustauscher) oder </a:t>
            </a:r>
            <a:r>
              <a:rPr lang="de-DE" b="1" dirty="0"/>
              <a:t>Basen</a:t>
            </a:r>
            <a:r>
              <a:rPr lang="de-DE" dirty="0"/>
              <a:t> (</a:t>
            </a:r>
            <a:r>
              <a:rPr lang="de-DE" dirty="0" err="1"/>
              <a:t>Anionenaustauscher</a:t>
            </a:r>
            <a:r>
              <a:rPr lang="de-DE" dirty="0"/>
              <a:t>) auf sie gegeben werden</a:t>
            </a:r>
          </a:p>
          <a:p>
            <a:r>
              <a:rPr lang="de-DE" dirty="0"/>
              <a:t>Die Austauschvorgänge sind Gleichgewichte, sodass sie über die </a:t>
            </a:r>
            <a:r>
              <a:rPr lang="de-DE" b="1" dirty="0"/>
              <a:t>Konzentration gesteuert</a:t>
            </a:r>
            <a:r>
              <a:rPr lang="de-DE" dirty="0"/>
              <a:t> werden können.</a:t>
            </a:r>
          </a:p>
          <a:p>
            <a:pPr lvl="2"/>
            <a:endParaRPr lang="de-DE" dirty="0"/>
          </a:p>
        </p:txBody>
      </p:sp>
      <p:sp>
        <p:nvSpPr>
          <p:cNvPr id="9" name="Datumsplatzhalter 8">
            <a:extLst>
              <a:ext uri="{FF2B5EF4-FFF2-40B4-BE49-F238E27FC236}">
                <a16:creationId xmlns:a16="http://schemas.microsoft.com/office/drawing/2014/main" id="{E0DC1145-0D3F-8060-4D3E-ACA03D51BAAE}"/>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FED93511-BDBE-EE2F-F1FF-5ED23E45A7F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57D88FAD-444C-855E-FF29-DB7845337225}"/>
              </a:ext>
            </a:extLst>
          </p:cNvPr>
          <p:cNvSpPr>
            <a:spLocks noGrp="1"/>
          </p:cNvSpPr>
          <p:nvPr>
            <p:ph type="sldNum" sz="quarter" idx="16"/>
          </p:nvPr>
        </p:nvSpPr>
        <p:spPr/>
        <p:txBody>
          <a:bodyPr/>
          <a:lstStyle/>
          <a:p>
            <a:fld id="{6FBDD224-CFE5-420E-A51B-C49F1872CE04}" type="slidenum">
              <a:rPr lang="de-DE" altLang="de-DE" smtClean="0"/>
              <a:pPr/>
              <a:t>212</a:t>
            </a:fld>
            <a:endParaRPr lang="de-DE" altLang="de-DE"/>
          </a:p>
        </p:txBody>
      </p:sp>
      <p:pic>
        <p:nvPicPr>
          <p:cNvPr id="4" name="Grafik 3">
            <a:extLst>
              <a:ext uri="{FF2B5EF4-FFF2-40B4-BE49-F238E27FC236}">
                <a16:creationId xmlns:a16="http://schemas.microsoft.com/office/drawing/2014/main" id="{CE34A5FC-06EC-8D00-7BA1-43DC973A0744}"/>
              </a:ext>
            </a:extLst>
          </p:cNvPr>
          <p:cNvPicPr>
            <a:picLocks noChangeAspect="1"/>
          </p:cNvPicPr>
          <p:nvPr/>
        </p:nvPicPr>
        <p:blipFill>
          <a:blip r:embed="rId2"/>
          <a:stretch>
            <a:fillRect/>
          </a:stretch>
        </p:blipFill>
        <p:spPr>
          <a:xfrm>
            <a:off x="4061750" y="2054755"/>
            <a:ext cx="4102100" cy="1092200"/>
          </a:xfrm>
          <a:prstGeom prst="rect">
            <a:avLst/>
          </a:prstGeom>
        </p:spPr>
      </p:pic>
      <p:pic>
        <p:nvPicPr>
          <p:cNvPr id="8" name="Grafik 7">
            <a:extLst>
              <a:ext uri="{FF2B5EF4-FFF2-40B4-BE49-F238E27FC236}">
                <a16:creationId xmlns:a16="http://schemas.microsoft.com/office/drawing/2014/main" id="{12CAEBFF-2B00-2391-A5F1-9DC25A5EB735}"/>
              </a:ext>
            </a:extLst>
          </p:cNvPr>
          <p:cNvPicPr>
            <a:picLocks noChangeAspect="1"/>
          </p:cNvPicPr>
          <p:nvPr/>
        </p:nvPicPr>
        <p:blipFill>
          <a:blip r:embed="rId3"/>
          <a:stretch>
            <a:fillRect/>
          </a:stretch>
        </p:blipFill>
        <p:spPr>
          <a:xfrm>
            <a:off x="3306100" y="3726586"/>
            <a:ext cx="5613400" cy="749300"/>
          </a:xfrm>
          <a:prstGeom prst="rect">
            <a:avLst/>
          </a:prstGeom>
        </p:spPr>
      </p:pic>
      <p:pic>
        <p:nvPicPr>
          <p:cNvPr id="12" name="Grafik 11">
            <a:extLst>
              <a:ext uri="{FF2B5EF4-FFF2-40B4-BE49-F238E27FC236}">
                <a16:creationId xmlns:a16="http://schemas.microsoft.com/office/drawing/2014/main" id="{EEC6FA9F-2F19-B720-6F6D-9B9C8E7BA573}"/>
              </a:ext>
            </a:extLst>
          </p:cNvPr>
          <p:cNvPicPr>
            <a:picLocks noChangeAspect="1"/>
          </p:cNvPicPr>
          <p:nvPr/>
        </p:nvPicPr>
        <p:blipFill>
          <a:blip r:embed="rId4"/>
          <a:stretch>
            <a:fillRect/>
          </a:stretch>
        </p:blipFill>
        <p:spPr>
          <a:xfrm>
            <a:off x="3610900" y="4767742"/>
            <a:ext cx="5003800" cy="558800"/>
          </a:xfrm>
          <a:prstGeom prst="rect">
            <a:avLst/>
          </a:prstGeom>
        </p:spPr>
      </p:pic>
    </p:spTree>
    <p:extLst>
      <p:ext uri="{BB962C8B-B14F-4D97-AF65-F5344CB8AC3E}">
        <p14:creationId xmlns:p14="http://schemas.microsoft.com/office/powerpoint/2010/main" val="24130611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A5324-6C47-2EEE-6C19-F40D293CAE9F}"/>
              </a:ext>
            </a:extLst>
          </p:cNvPr>
          <p:cNvSpPr>
            <a:spLocks noGrp="1"/>
          </p:cNvSpPr>
          <p:nvPr>
            <p:ph type="title"/>
          </p:nvPr>
        </p:nvSpPr>
        <p:spPr/>
        <p:txBody>
          <a:bodyPr/>
          <a:lstStyle/>
          <a:p>
            <a:r>
              <a:rPr lang="de-DE" dirty="0"/>
              <a:t>Biochemie, Toxikologie und angewandte pharmazeutische und medizinische Chemie</a:t>
            </a:r>
          </a:p>
        </p:txBody>
      </p:sp>
      <p:sp>
        <p:nvSpPr>
          <p:cNvPr id="3" name="Textplatzhalter 2">
            <a:extLst>
              <a:ext uri="{FF2B5EF4-FFF2-40B4-BE49-F238E27FC236}">
                <a16:creationId xmlns:a16="http://schemas.microsoft.com/office/drawing/2014/main" id="{18037137-1E10-CF0E-4FD0-76D24DE91FE9}"/>
              </a:ext>
            </a:extLst>
          </p:cNvPr>
          <p:cNvSpPr>
            <a:spLocks noGrp="1"/>
          </p:cNvSpPr>
          <p:nvPr>
            <p:ph type="body" idx="1"/>
          </p:nvPr>
        </p:nvSpPr>
        <p:spPr/>
        <p:txBody>
          <a:bodyPr/>
          <a:lstStyle/>
          <a:p>
            <a:r>
              <a:rPr lang="de-DE" dirty="0"/>
              <a:t>Biochemische Reaktionen, Metabolismus, Toxikologie, Umweltaspekte, evidenzbasierte Wissenschaft</a:t>
            </a:r>
          </a:p>
        </p:txBody>
      </p:sp>
      <p:sp>
        <p:nvSpPr>
          <p:cNvPr id="4" name="Datumsplatzhalter 3">
            <a:extLst>
              <a:ext uri="{FF2B5EF4-FFF2-40B4-BE49-F238E27FC236}">
                <a16:creationId xmlns:a16="http://schemas.microsoft.com/office/drawing/2014/main" id="{5D1E4EC1-DC1F-8DB3-DFF0-3666914B7BCD}"/>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DE2D282E-0C4C-ED19-F420-0E89C8D7CE09}"/>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A5210BB1-606E-5102-9FB5-CD7F9E06093D}"/>
              </a:ext>
            </a:extLst>
          </p:cNvPr>
          <p:cNvSpPr>
            <a:spLocks noGrp="1"/>
          </p:cNvSpPr>
          <p:nvPr>
            <p:ph type="sldNum" sz="quarter" idx="12"/>
          </p:nvPr>
        </p:nvSpPr>
        <p:spPr/>
        <p:txBody>
          <a:bodyPr/>
          <a:lstStyle/>
          <a:p>
            <a:fld id="{C705F5F1-9457-49D1-866F-BB23D9D6F52D}" type="slidenum">
              <a:rPr lang="de-DE" altLang="de-DE" smtClean="0"/>
              <a:pPr/>
              <a:t>213</a:t>
            </a:fld>
            <a:endParaRPr lang="de-DE" altLang="de-DE"/>
          </a:p>
        </p:txBody>
      </p:sp>
    </p:spTree>
    <p:extLst>
      <p:ext uri="{BB962C8B-B14F-4D97-AF65-F5344CB8AC3E}">
        <p14:creationId xmlns:p14="http://schemas.microsoft.com/office/powerpoint/2010/main" val="333424433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CBF5E-0EFC-1F4E-87D3-ACAD3D6F15B3}"/>
              </a:ext>
            </a:extLst>
          </p:cNvPr>
          <p:cNvSpPr>
            <a:spLocks noGrp="1"/>
          </p:cNvSpPr>
          <p:nvPr>
            <p:ph type="title"/>
          </p:nvPr>
        </p:nvSpPr>
        <p:spPr/>
        <p:txBody>
          <a:bodyPr/>
          <a:lstStyle/>
          <a:p>
            <a:r>
              <a:rPr lang="de-DE" dirty="0"/>
              <a:t>Sammlung Biochemischer Reaktionen aus Altaufgaben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85B977A-71A6-F64F-8138-98469FA777D4}"/>
                  </a:ext>
                </a:extLst>
              </p:cNvPr>
              <p:cNvSpPr>
                <a:spLocks noGrp="1"/>
              </p:cNvSpPr>
              <p:nvPr>
                <p:ph type="body" sz="quarter" idx="13"/>
              </p:nvPr>
            </p:nvSpPr>
            <p:spPr/>
            <p:txBody>
              <a:bodyPr/>
              <a:lstStyle/>
              <a:p>
                <a:r>
                  <a:rPr lang="de-DE" b="1" dirty="0"/>
                  <a:t>Monoxygenasen </a:t>
                </a:r>
                <a:r>
                  <a:rPr lang="de-DE" dirty="0"/>
                  <a:t>können unter Sauerstoffzufuhr </a:t>
                </a:r>
                <a:r>
                  <a:rPr lang="de-DE" b="1" dirty="0"/>
                  <a:t>Aromaten </a:t>
                </a:r>
                <a:r>
                  <a:rPr lang="de-DE" dirty="0"/>
                  <a:t>zu </a:t>
                </a:r>
                <a:r>
                  <a:rPr lang="de-DE" b="1" dirty="0"/>
                  <a:t>Epoxiden </a:t>
                </a:r>
                <a:r>
                  <a:rPr lang="de-DE" dirty="0"/>
                  <a:t>oxidieren:</a:t>
                </a:r>
              </a:p>
              <a:p>
                <a:endParaRPr lang="de-DE" dirty="0"/>
              </a:p>
              <a:p>
                <a:endParaRPr lang="de-DE" dirty="0"/>
              </a:p>
              <a:p>
                <a:endParaRPr lang="de-DE" dirty="0"/>
              </a:p>
              <a:p>
                <a:pPr marL="0" indent="0">
                  <a:buNone/>
                </a:pPr>
                <a:endParaRPr lang="de-DE" dirty="0"/>
              </a:p>
              <a:p>
                <a:r>
                  <a:rPr lang="de-DE" dirty="0"/>
                  <a:t>Beim </a:t>
                </a:r>
                <a:r>
                  <a:rPr lang="de-DE" b="1" dirty="0"/>
                  <a:t>Sehvorgang </a:t>
                </a:r>
                <a:r>
                  <a:rPr lang="de-DE" dirty="0"/>
                  <a:t>wandelt sich das </a:t>
                </a:r>
                <a:r>
                  <a:rPr lang="de-DE" b="1" dirty="0"/>
                  <a:t>Retinal </a:t>
                </a:r>
                <a:r>
                  <a:rPr lang="de-DE" dirty="0"/>
                  <a:t>von seiner </a:t>
                </a:r>
                <a:r>
                  <a:rPr lang="de-DE" b="1" dirty="0"/>
                  <a:t>11 – cis </a:t>
                </a:r>
                <a:r>
                  <a:rPr lang="de-DE" dirty="0"/>
                  <a:t>in deine </a:t>
                </a:r>
                <a:r>
                  <a:rPr lang="de-DE" b="1" dirty="0"/>
                  <a:t>all – trans </a:t>
                </a:r>
                <a:r>
                  <a:rPr lang="de-DE" dirty="0"/>
                  <a:t>– Form um:</a:t>
                </a:r>
              </a:p>
              <a:p>
                <a:endParaRPr lang="de-DE" dirty="0"/>
              </a:p>
              <a:p>
                <a:endParaRPr lang="de-DE" dirty="0"/>
              </a:p>
              <a:p>
                <a:endParaRPr lang="de-DE" dirty="0"/>
              </a:p>
              <a:p>
                <a:endParaRPr lang="de-DE" dirty="0"/>
              </a:p>
              <a:p>
                <a:endParaRPr lang="de-DE" dirty="0"/>
              </a:p>
              <a:p>
                <a:endParaRPr lang="de-DE" dirty="0"/>
              </a:p>
              <a:p>
                <a:r>
                  <a:rPr lang="de-DE" dirty="0"/>
                  <a:t>Mit dem </a:t>
                </a:r>
                <a:r>
                  <a:rPr lang="de-DE" b="1" dirty="0"/>
                  <a:t>Cofaktor </a:t>
                </a:r>
                <a:r>
                  <a:rPr lang="de-DE" b="1" dirty="0" err="1"/>
                  <a:t>Pyridoxalphosphat</a:t>
                </a:r>
                <a:r>
                  <a:rPr lang="de-DE" dirty="0"/>
                  <a:t> können </a:t>
                </a:r>
                <a14:m>
                  <m:oMath xmlns:m="http://schemas.openxmlformats.org/officeDocument/2006/math">
                    <m:r>
                      <a:rPr lang="de-DE" b="0" i="1" smtClean="0">
                        <a:latin typeface="Cambria Math" panose="02040503050406030204" pitchFamily="18" charset="0"/>
                      </a:rPr>
                      <m:t>𝛼</m:t>
                    </m:r>
                  </m:oMath>
                </a14:m>
                <a:r>
                  <a:rPr lang="de-DE" dirty="0"/>
                  <a:t> – Aminosäuren in </a:t>
                </a:r>
                <a14:m>
                  <m:oMath xmlns:m="http://schemas.openxmlformats.org/officeDocument/2006/math">
                    <m:r>
                      <a:rPr lang="de-DE" b="0" i="1" smtClean="0">
                        <a:latin typeface="Cambria Math" panose="02040503050406030204" pitchFamily="18" charset="0"/>
                      </a:rPr>
                      <m:t>𝛼</m:t>
                    </m:r>
                  </m:oMath>
                </a14:m>
                <a:r>
                  <a:rPr lang="de-DE" dirty="0"/>
                  <a:t> – </a:t>
                </a:r>
                <a:r>
                  <a:rPr lang="de-DE" dirty="0" err="1"/>
                  <a:t>Ketocarbonsäuren</a:t>
                </a:r>
                <a:r>
                  <a:rPr lang="de-DE" dirty="0"/>
                  <a:t> umgewandelt werden:</a:t>
                </a:r>
              </a:p>
            </p:txBody>
          </p:sp>
        </mc:Choice>
        <mc:Fallback xmlns="">
          <p:sp>
            <p:nvSpPr>
              <p:cNvPr id="3" name="Inhaltsplatzhalter 2">
                <a:extLst>
                  <a:ext uri="{FF2B5EF4-FFF2-40B4-BE49-F238E27FC236}">
                    <a16:creationId xmlns:a16="http://schemas.microsoft.com/office/drawing/2014/main" id="{D85B977A-71A6-F64F-8138-98469FA777D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ECA1F473-311B-5553-A8A2-85230D8A99B6}"/>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DC127D87-EB84-5A5A-AAE9-20CE7ACE6B1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AB6DD9EB-9161-F397-1A76-3A35CEDC7862}"/>
              </a:ext>
            </a:extLst>
          </p:cNvPr>
          <p:cNvSpPr>
            <a:spLocks noGrp="1"/>
          </p:cNvSpPr>
          <p:nvPr>
            <p:ph type="sldNum" sz="quarter" idx="16"/>
          </p:nvPr>
        </p:nvSpPr>
        <p:spPr/>
        <p:txBody>
          <a:bodyPr/>
          <a:lstStyle/>
          <a:p>
            <a:fld id="{6FBDD224-CFE5-420E-A51B-C49F1872CE04}" type="slidenum">
              <a:rPr lang="de-DE" altLang="de-DE" smtClean="0"/>
              <a:pPr/>
              <a:t>214</a:t>
            </a:fld>
            <a:endParaRPr lang="de-DE" altLang="de-DE"/>
          </a:p>
        </p:txBody>
      </p:sp>
      <p:pic>
        <p:nvPicPr>
          <p:cNvPr id="8" name="Inhaltsplatzhalter 6">
            <a:extLst>
              <a:ext uri="{FF2B5EF4-FFF2-40B4-BE49-F238E27FC236}">
                <a16:creationId xmlns:a16="http://schemas.microsoft.com/office/drawing/2014/main" id="{BD93057A-A66A-F14C-B324-2AB3B5274CAC}"/>
              </a:ext>
            </a:extLst>
          </p:cNvPr>
          <p:cNvPicPr>
            <a:picLocks noChangeAspect="1"/>
          </p:cNvPicPr>
          <p:nvPr/>
        </p:nvPicPr>
        <p:blipFill>
          <a:blip r:embed="rId3"/>
          <a:stretch>
            <a:fillRect/>
          </a:stretch>
        </p:blipFill>
        <p:spPr bwMode="auto">
          <a:xfrm>
            <a:off x="4330834" y="1271763"/>
            <a:ext cx="3530332" cy="81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D2B6AC13-FB13-2946-9DB8-142F154B18A5}"/>
              </a:ext>
            </a:extLst>
          </p:cNvPr>
          <p:cNvPicPr>
            <a:picLocks noChangeAspect="1"/>
          </p:cNvPicPr>
          <p:nvPr/>
        </p:nvPicPr>
        <p:blipFill>
          <a:blip r:embed="rId4"/>
          <a:stretch>
            <a:fillRect/>
          </a:stretch>
        </p:blipFill>
        <p:spPr>
          <a:xfrm>
            <a:off x="3139626" y="2640668"/>
            <a:ext cx="5912747" cy="1239353"/>
          </a:xfrm>
          <a:prstGeom prst="rect">
            <a:avLst/>
          </a:prstGeom>
        </p:spPr>
      </p:pic>
      <p:pic>
        <p:nvPicPr>
          <p:cNvPr id="7" name="Grafik 6">
            <a:extLst>
              <a:ext uri="{FF2B5EF4-FFF2-40B4-BE49-F238E27FC236}">
                <a16:creationId xmlns:a16="http://schemas.microsoft.com/office/drawing/2014/main" id="{21C99F8F-99A6-4B16-3822-FC08BF1AD67B}"/>
              </a:ext>
            </a:extLst>
          </p:cNvPr>
          <p:cNvPicPr>
            <a:picLocks noChangeAspect="1"/>
          </p:cNvPicPr>
          <p:nvPr/>
        </p:nvPicPr>
        <p:blipFill>
          <a:blip r:embed="rId5"/>
          <a:stretch>
            <a:fillRect/>
          </a:stretch>
        </p:blipFill>
        <p:spPr>
          <a:xfrm>
            <a:off x="3683027" y="4362791"/>
            <a:ext cx="4141068" cy="2126263"/>
          </a:xfrm>
          <a:prstGeom prst="rect">
            <a:avLst/>
          </a:prstGeom>
        </p:spPr>
      </p:pic>
    </p:spTree>
    <p:extLst>
      <p:ext uri="{BB962C8B-B14F-4D97-AF65-F5344CB8AC3E}">
        <p14:creationId xmlns:p14="http://schemas.microsoft.com/office/powerpoint/2010/main" val="110519444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13E7B-FDE1-FCE1-5E20-79EE58BE9C28}"/>
              </a:ext>
            </a:extLst>
          </p:cNvPr>
          <p:cNvSpPr>
            <a:spLocks noGrp="1"/>
          </p:cNvSpPr>
          <p:nvPr>
            <p:ph type="title"/>
          </p:nvPr>
        </p:nvSpPr>
        <p:spPr/>
        <p:txBody>
          <a:bodyPr/>
          <a:lstStyle/>
          <a:p>
            <a:r>
              <a:rPr lang="de-DE" dirty="0"/>
              <a:t>Metabolismus</a:t>
            </a:r>
          </a:p>
        </p:txBody>
      </p:sp>
      <p:sp>
        <p:nvSpPr>
          <p:cNvPr id="10" name="Textplatzhalter 9">
            <a:extLst>
              <a:ext uri="{FF2B5EF4-FFF2-40B4-BE49-F238E27FC236}">
                <a16:creationId xmlns:a16="http://schemas.microsoft.com/office/drawing/2014/main" id="{B4D82AE6-4989-33B9-440F-0AA4BCDF83DC}"/>
              </a:ext>
            </a:extLst>
          </p:cNvPr>
          <p:cNvSpPr>
            <a:spLocks noGrp="1"/>
          </p:cNvSpPr>
          <p:nvPr>
            <p:ph type="body" sz="quarter" idx="13"/>
          </p:nvPr>
        </p:nvSpPr>
        <p:spPr/>
        <p:txBody>
          <a:bodyPr/>
          <a:lstStyle/>
          <a:p>
            <a:r>
              <a:rPr lang="de-DE" dirty="0"/>
              <a:t>Der menschliche Körper kann fremde Moleküle (</a:t>
            </a:r>
            <a:r>
              <a:rPr lang="de-DE" b="1" dirty="0"/>
              <a:t>Xenobiotika</a:t>
            </a:r>
            <a:r>
              <a:rPr lang="de-DE" dirty="0"/>
              <a:t>)</a:t>
            </a:r>
            <a:r>
              <a:rPr lang="de-DE" b="1" dirty="0"/>
              <a:t> </a:t>
            </a:r>
            <a:r>
              <a:rPr lang="de-DE" dirty="0"/>
              <a:t>gut über die </a:t>
            </a:r>
            <a:r>
              <a:rPr lang="de-DE" b="1" dirty="0"/>
              <a:t>Niere</a:t>
            </a:r>
            <a:r>
              <a:rPr lang="de-DE" dirty="0"/>
              <a:t> ausscheiden, wenn sie </a:t>
            </a:r>
            <a:r>
              <a:rPr lang="de-DE" b="1" dirty="0"/>
              <a:t>hydrophil</a:t>
            </a:r>
            <a:r>
              <a:rPr lang="de-DE" dirty="0"/>
              <a:t> sind.</a:t>
            </a:r>
          </a:p>
          <a:p>
            <a:r>
              <a:rPr lang="de-DE" b="1" dirty="0"/>
              <a:t>Lipophile</a:t>
            </a:r>
            <a:r>
              <a:rPr lang="de-DE" dirty="0"/>
              <a:t> Substanzen werden (vor allem in der </a:t>
            </a:r>
            <a:r>
              <a:rPr lang="de-DE" b="1" dirty="0"/>
              <a:t>Leber</a:t>
            </a:r>
            <a:r>
              <a:rPr lang="de-DE" dirty="0"/>
              <a:t>) zunächst verändert, dass sie hydrophiler sind.</a:t>
            </a:r>
          </a:p>
          <a:p>
            <a:r>
              <a:rPr lang="de-DE" dirty="0"/>
              <a:t>Dazu hat der Körper viele Enzyme mit geringer Substratspezifität. Besonders wichtig ist die Gruppe der </a:t>
            </a:r>
            <a:r>
              <a:rPr lang="de-DE" b="1" dirty="0"/>
              <a:t>CYP</a:t>
            </a:r>
            <a:r>
              <a:rPr lang="de-DE" dirty="0"/>
              <a:t> – Enzyme.</a:t>
            </a:r>
          </a:p>
          <a:p>
            <a:endParaRPr lang="de-DE" dirty="0"/>
          </a:p>
          <a:p>
            <a:r>
              <a:rPr lang="de-DE" dirty="0"/>
              <a:t>Man unterscheidet im Metabolismus zwei Phasen:</a:t>
            </a:r>
          </a:p>
          <a:p>
            <a:pPr lvl="2"/>
            <a:r>
              <a:rPr lang="de-DE" dirty="0"/>
              <a:t>In Phase I wird das Molekül durch Einführen oder Verändern von funktionellen Gruppen oder Abspaltung von lipophilen Resten hydrophiler gemacht</a:t>
            </a:r>
          </a:p>
          <a:p>
            <a:pPr lvl="2"/>
            <a:r>
              <a:rPr lang="de-DE" dirty="0"/>
              <a:t>In Phase II wird das Molekül mit großen, hydrophilen Molekülen (v. a. Glucuronsäure) konjugiert</a:t>
            </a:r>
          </a:p>
          <a:p>
            <a:pPr lvl="2"/>
            <a:endParaRPr lang="de-DE" dirty="0"/>
          </a:p>
          <a:p>
            <a:r>
              <a:rPr lang="de-DE" dirty="0"/>
              <a:t>Der Metabolismus geschieht </a:t>
            </a:r>
            <a:r>
              <a:rPr lang="de-DE" b="1" dirty="0" err="1"/>
              <a:t>unselektiv</a:t>
            </a:r>
            <a:r>
              <a:rPr lang="de-DE" dirty="0"/>
              <a:t> und </a:t>
            </a:r>
            <a:r>
              <a:rPr lang="de-DE" b="1" dirty="0"/>
              <a:t>ungerichtet</a:t>
            </a:r>
            <a:r>
              <a:rPr lang="de-DE" dirty="0"/>
              <a:t>, sodass eine Vielzahl von Metaboliten denkbar ist.</a:t>
            </a:r>
          </a:p>
          <a:p>
            <a:r>
              <a:rPr lang="de-DE" dirty="0"/>
              <a:t>Es erfolgt keine Kontrolle der Reaktionsprodukte, sodass auch </a:t>
            </a:r>
            <a:r>
              <a:rPr lang="de-DE" b="1" dirty="0" err="1"/>
              <a:t>Giftungsreaktionen</a:t>
            </a:r>
            <a:r>
              <a:rPr lang="de-DE" b="1" dirty="0"/>
              <a:t> </a:t>
            </a:r>
            <a:r>
              <a:rPr lang="de-DE" dirty="0"/>
              <a:t>ablaufen können, in denen ein toxisches Abbauprodukt entsteht</a:t>
            </a:r>
          </a:p>
        </p:txBody>
      </p:sp>
      <p:sp>
        <p:nvSpPr>
          <p:cNvPr id="9" name="Datumsplatzhalter 8">
            <a:extLst>
              <a:ext uri="{FF2B5EF4-FFF2-40B4-BE49-F238E27FC236}">
                <a16:creationId xmlns:a16="http://schemas.microsoft.com/office/drawing/2014/main" id="{A79DBAEE-8BA9-C18A-5ED5-460A0FF518ED}"/>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5BD8572D-2260-666F-6AA8-882548669DF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0106E9EE-F291-DBAE-0663-139DE80AED24}"/>
              </a:ext>
            </a:extLst>
          </p:cNvPr>
          <p:cNvSpPr>
            <a:spLocks noGrp="1"/>
          </p:cNvSpPr>
          <p:nvPr>
            <p:ph type="sldNum" sz="quarter" idx="16"/>
          </p:nvPr>
        </p:nvSpPr>
        <p:spPr/>
        <p:txBody>
          <a:bodyPr/>
          <a:lstStyle/>
          <a:p>
            <a:fld id="{6FBDD224-CFE5-420E-A51B-C49F1872CE04}" type="slidenum">
              <a:rPr lang="de-DE" altLang="de-DE" smtClean="0"/>
              <a:pPr/>
              <a:t>215</a:t>
            </a:fld>
            <a:endParaRPr lang="de-DE" altLang="de-DE"/>
          </a:p>
        </p:txBody>
      </p:sp>
    </p:spTree>
    <p:extLst>
      <p:ext uri="{BB962C8B-B14F-4D97-AF65-F5344CB8AC3E}">
        <p14:creationId xmlns:p14="http://schemas.microsoft.com/office/powerpoint/2010/main" val="9190684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18678-1AB4-7ABB-B11F-C4E897DCC7EC}"/>
              </a:ext>
            </a:extLst>
          </p:cNvPr>
          <p:cNvSpPr>
            <a:spLocks noGrp="1"/>
          </p:cNvSpPr>
          <p:nvPr>
            <p:ph type="title"/>
          </p:nvPr>
        </p:nvSpPr>
        <p:spPr/>
        <p:txBody>
          <a:bodyPr/>
          <a:lstStyle/>
          <a:p>
            <a:r>
              <a:rPr lang="de-DE" dirty="0"/>
              <a:t>Toxikologie </a:t>
            </a:r>
          </a:p>
        </p:txBody>
      </p:sp>
      <p:sp>
        <p:nvSpPr>
          <p:cNvPr id="10" name="Textplatzhalter 9">
            <a:extLst>
              <a:ext uri="{FF2B5EF4-FFF2-40B4-BE49-F238E27FC236}">
                <a16:creationId xmlns:a16="http://schemas.microsoft.com/office/drawing/2014/main" id="{5B5A34A2-15BF-4C2C-14F1-BFED87F2DCE0}"/>
              </a:ext>
            </a:extLst>
          </p:cNvPr>
          <p:cNvSpPr>
            <a:spLocks noGrp="1"/>
          </p:cNvSpPr>
          <p:nvPr>
            <p:ph type="body" sz="quarter" idx="13"/>
          </p:nvPr>
        </p:nvSpPr>
        <p:spPr/>
        <p:txBody>
          <a:bodyPr/>
          <a:lstStyle/>
          <a:p>
            <a:r>
              <a:rPr lang="de-DE" dirty="0"/>
              <a:t>Die Toxikologie beschäftigt sich mit für Mensch, Tier und Umwelt schädlichen Verbindungen.</a:t>
            </a:r>
          </a:p>
          <a:p>
            <a:r>
              <a:rPr lang="de-DE" dirty="0"/>
              <a:t>Es gilt der von Paracelsus aufgestellte </a:t>
            </a:r>
            <a:r>
              <a:rPr lang="de-DE" dirty="0" err="1"/>
              <a:t>Grundsatzt</a:t>
            </a:r>
            <a:r>
              <a:rPr lang="de-DE" dirty="0"/>
              <a:t>: „Allein die Dosis macht, dass ein Ding kein Gift ist“. Viele Arzneistoffe sind eigentlich Giftstoffe oder Derivate davon.</a:t>
            </a:r>
          </a:p>
          <a:p>
            <a:endParaRPr lang="de-DE" dirty="0"/>
          </a:p>
          <a:p>
            <a:r>
              <a:rPr lang="de-DE" dirty="0"/>
              <a:t>Akute Vergiftungen sind meist Folge einer einmaligen Giftaufnahme. In DE schätzt man, dass es jährlich etwa 200.000 Fälle gibt, von denen etwa 80% auf einer oralen Aufnahme beruhen. Am häufigsten sind Arzneimittelvergiftungen.</a:t>
            </a:r>
          </a:p>
          <a:p>
            <a:r>
              <a:rPr lang="de-DE" dirty="0"/>
              <a:t>Bei chronischen Vergiftungen liegt meist eine langfristige Exposition vor. Die Symptome treten meist einschleichend und langfristig auf.</a:t>
            </a:r>
          </a:p>
          <a:p>
            <a:endParaRPr lang="de-DE" dirty="0"/>
          </a:p>
          <a:p>
            <a:r>
              <a:rPr lang="de-DE" dirty="0"/>
              <a:t>Eine Giftwirkung kann lokal oder systemisch Auftreten und eine reversible oder eine irreversible Wirkung haben. Besonders schwerwiegend sind kanzerogene oder mutagene Wirkungen.</a:t>
            </a:r>
          </a:p>
          <a:p>
            <a:r>
              <a:rPr lang="de-DE" dirty="0"/>
              <a:t>Besonders zu beachten sind Substanzen, die im Körper kumulieren können und vom Körper nur langsam abgebaut werden. Hier können schon geringfügige Mengen über Zeit enormen Schaden verursachen.</a:t>
            </a:r>
          </a:p>
          <a:p>
            <a:endParaRPr lang="de-DE" dirty="0"/>
          </a:p>
          <a:p>
            <a:r>
              <a:rPr lang="de-DE" dirty="0"/>
              <a:t>Einige Vergiftungen können mit Antidoten behandelt werden, doch oft ist ein solches nicht verfügbar oder die Vergiftungsursache ist nicht bekannt. In solchen Fällen müssen Symptome bekämpft werden und eine weitere Giftresorption verhindert werden. Das geschieht oft durch Adsorbenzien wie Aktivkohle, die die enterale Aufnahme vermindert. Außerdem kann durch </a:t>
            </a:r>
            <a:r>
              <a:rPr lang="de-DE" dirty="0" err="1"/>
              <a:t>Brechwurzsirup</a:t>
            </a:r>
            <a:r>
              <a:rPr lang="de-DE" dirty="0"/>
              <a:t> Erbrechen ausgelöst werden. Da das Gift dann jedoch erneut die Speiseröhre passieren muss und eventuell auch aspiriert werden kann, ist das häufig nicht angebracht! Außerdem sind Magenspülungen und forcierte Diarrhoe möglich.</a:t>
            </a:r>
          </a:p>
          <a:p>
            <a:r>
              <a:rPr lang="de-DE" dirty="0"/>
              <a:t>Die Elimination von Giften kann zum Beispiel durch Dialyse beschleunigt werden. Das funktioniert jedoch bei lipophilen Giften schlechter. Außerdem ist eine forcierte Diurese denkbar.</a:t>
            </a:r>
          </a:p>
          <a:p>
            <a:pPr marL="0" indent="0">
              <a:buNone/>
            </a:pPr>
            <a:endParaRPr lang="de-DE" dirty="0"/>
          </a:p>
        </p:txBody>
      </p:sp>
      <p:sp>
        <p:nvSpPr>
          <p:cNvPr id="9" name="Datumsplatzhalter 8">
            <a:extLst>
              <a:ext uri="{FF2B5EF4-FFF2-40B4-BE49-F238E27FC236}">
                <a16:creationId xmlns:a16="http://schemas.microsoft.com/office/drawing/2014/main" id="{ADFA52F3-0543-DB44-F202-F89F214D25B6}"/>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141E1C63-3054-0E23-21F2-E7C8F03DEDC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8BE56D05-B995-C85B-3BF5-DC0014BFB195}"/>
              </a:ext>
            </a:extLst>
          </p:cNvPr>
          <p:cNvSpPr>
            <a:spLocks noGrp="1"/>
          </p:cNvSpPr>
          <p:nvPr>
            <p:ph type="sldNum" sz="quarter" idx="16"/>
          </p:nvPr>
        </p:nvSpPr>
        <p:spPr/>
        <p:txBody>
          <a:bodyPr/>
          <a:lstStyle/>
          <a:p>
            <a:fld id="{6FBDD224-CFE5-420E-A51B-C49F1872CE04}" type="slidenum">
              <a:rPr lang="de-DE" altLang="de-DE" smtClean="0"/>
              <a:pPr/>
              <a:t>216</a:t>
            </a:fld>
            <a:endParaRPr lang="de-DE" altLang="de-DE"/>
          </a:p>
        </p:txBody>
      </p:sp>
    </p:spTree>
    <p:extLst>
      <p:ext uri="{BB962C8B-B14F-4D97-AF65-F5344CB8AC3E}">
        <p14:creationId xmlns:p14="http://schemas.microsoft.com/office/powerpoint/2010/main" val="148221243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D255C9-6192-01D0-5185-0CFDD2940D3C}"/>
              </a:ext>
            </a:extLst>
          </p:cNvPr>
          <p:cNvSpPr>
            <a:spLocks noGrp="1"/>
          </p:cNvSpPr>
          <p:nvPr>
            <p:ph type="title"/>
          </p:nvPr>
        </p:nvSpPr>
        <p:spPr/>
        <p:txBody>
          <a:bodyPr/>
          <a:lstStyle/>
          <a:p>
            <a:r>
              <a:rPr lang="de-DE" dirty="0"/>
              <a:t>Ethanol- und </a:t>
            </a:r>
            <a:r>
              <a:rPr lang="de-DE" dirty="0" err="1"/>
              <a:t>Methanolvergiftung</a:t>
            </a:r>
            <a:endParaRPr lang="de-DE" dirty="0"/>
          </a:p>
        </p:txBody>
      </p:sp>
      <p:sp>
        <p:nvSpPr>
          <p:cNvPr id="4" name="Datumsplatzhalter 3">
            <a:extLst>
              <a:ext uri="{FF2B5EF4-FFF2-40B4-BE49-F238E27FC236}">
                <a16:creationId xmlns:a16="http://schemas.microsoft.com/office/drawing/2014/main" id="{EC50D91E-23A1-F5D1-A09C-8C948D9A12D0}"/>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5046CC7-4D86-5519-8133-EE020E91E8EE}"/>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C0E8B867-CD80-119E-5EA2-4C5B58D9A212}"/>
              </a:ext>
            </a:extLst>
          </p:cNvPr>
          <p:cNvSpPr>
            <a:spLocks noGrp="1"/>
          </p:cNvSpPr>
          <p:nvPr>
            <p:ph type="sldNum" sz="quarter" idx="12"/>
          </p:nvPr>
        </p:nvSpPr>
        <p:spPr/>
        <p:txBody>
          <a:bodyPr/>
          <a:lstStyle/>
          <a:p>
            <a:fld id="{C705F5F1-9457-49D1-866F-BB23D9D6F52D}" type="slidenum">
              <a:rPr lang="de-DE" altLang="de-DE" smtClean="0"/>
              <a:pPr/>
              <a:t>217</a:t>
            </a:fld>
            <a:endParaRPr lang="de-DE" altLang="de-DE"/>
          </a:p>
        </p:txBody>
      </p:sp>
      <p:sp>
        <p:nvSpPr>
          <p:cNvPr id="7" name="Textplatzhalter 6">
            <a:extLst>
              <a:ext uri="{FF2B5EF4-FFF2-40B4-BE49-F238E27FC236}">
                <a16:creationId xmlns:a16="http://schemas.microsoft.com/office/drawing/2014/main" id="{64AC101D-C72D-129F-FEB2-EEB5E2E69BDF}"/>
              </a:ext>
            </a:extLst>
          </p:cNvPr>
          <p:cNvSpPr>
            <a:spLocks noGrp="1"/>
          </p:cNvSpPr>
          <p:nvPr>
            <p:ph type="body" sz="quarter" idx="13"/>
          </p:nvPr>
        </p:nvSpPr>
        <p:spPr/>
        <p:txBody>
          <a:bodyPr/>
          <a:lstStyle/>
          <a:p>
            <a:pPr marL="0" indent="0">
              <a:buNone/>
            </a:pPr>
            <a:r>
              <a:rPr lang="de-DE" b="1" dirty="0" err="1"/>
              <a:t>Ethanolvergiftung</a:t>
            </a:r>
            <a:endParaRPr lang="de-DE" b="1" dirty="0"/>
          </a:p>
          <a:p>
            <a:r>
              <a:rPr lang="de-DE" dirty="0"/>
              <a:t>In Deutschland gibt es jährlich schätzungsweise 70.000 Todesfälle infolge alkoholbezogener Störungen</a:t>
            </a:r>
          </a:p>
          <a:p>
            <a:r>
              <a:rPr lang="de-DE" dirty="0"/>
              <a:t>Die Wirkung von Ethanol im Körper ist noch nicht vollständig aufgeklärt. Einflüsse auf viele Neurotransmitter sind jedoch schon bestätigt.</a:t>
            </a:r>
          </a:p>
          <a:p>
            <a:r>
              <a:rPr lang="de-DE" dirty="0"/>
              <a:t>Alkohol wird, besonders nüchtern und in Kombination mit Kohlensäure, schnell und umfassend resorbiert.</a:t>
            </a:r>
          </a:p>
          <a:p>
            <a:r>
              <a:rPr lang="de-DE" dirty="0"/>
              <a:t>Im Körper wird Ethanol vor allem durch die Alkoholdehydrogenase (ADH) und die </a:t>
            </a:r>
            <a:r>
              <a:rPr lang="de-DE" dirty="0" err="1"/>
              <a:t>Aldehyddehydrogenase</a:t>
            </a:r>
            <a:r>
              <a:rPr lang="de-DE" dirty="0"/>
              <a:t> (ALDH) nach einer Kinetik 0. Ordnung metabolisiert:</a:t>
            </a:r>
          </a:p>
          <a:p>
            <a:endParaRPr lang="de-DE" dirty="0"/>
          </a:p>
          <a:p>
            <a:endParaRPr lang="de-DE" dirty="0"/>
          </a:p>
          <a:p>
            <a:endParaRPr lang="de-DE" dirty="0"/>
          </a:p>
          <a:p>
            <a:endParaRPr lang="de-DE" dirty="0"/>
          </a:p>
          <a:p>
            <a:r>
              <a:rPr lang="de-DE" dirty="0"/>
              <a:t>Acetaldehyd hat selbst toxische (karzinogene) Wirkungen.</a:t>
            </a:r>
          </a:p>
          <a:p>
            <a:r>
              <a:rPr lang="de-DE" dirty="0"/>
              <a:t>Auch andere Abbauwege (CYP, Katalase) sind im geringen Umfang möglich. Diese erzeugen ROS</a:t>
            </a:r>
          </a:p>
          <a:p>
            <a:r>
              <a:rPr lang="de-DE" dirty="0"/>
              <a:t>Alkoholabusus führen zu schweren Leberschäden, Nervenleiden, </a:t>
            </a:r>
            <a:r>
              <a:rPr lang="de-DE" dirty="0" err="1"/>
              <a:t>Herzinsuffizenz</a:t>
            </a:r>
            <a:r>
              <a:rPr lang="de-DE" dirty="0"/>
              <a:t>, Pankreatitis und einem erhöhten Krebsrisiko.</a:t>
            </a:r>
          </a:p>
          <a:p>
            <a:r>
              <a:rPr lang="de-DE" dirty="0"/>
              <a:t>Bei unkontrollierter Abstinenz kann es zum Alkoholdelir kommen, was unbehandelt in 30% der Fälle tödlich endet</a:t>
            </a:r>
          </a:p>
        </p:txBody>
      </p:sp>
      <p:sp>
        <p:nvSpPr>
          <p:cNvPr id="8" name="Textplatzhalter 7">
            <a:extLst>
              <a:ext uri="{FF2B5EF4-FFF2-40B4-BE49-F238E27FC236}">
                <a16:creationId xmlns:a16="http://schemas.microsoft.com/office/drawing/2014/main" id="{73414C50-8941-CB7D-3452-40612CB09622}"/>
              </a:ext>
            </a:extLst>
          </p:cNvPr>
          <p:cNvSpPr>
            <a:spLocks noGrp="1"/>
          </p:cNvSpPr>
          <p:nvPr>
            <p:ph type="body" sz="quarter" idx="14"/>
          </p:nvPr>
        </p:nvSpPr>
        <p:spPr/>
        <p:txBody>
          <a:bodyPr/>
          <a:lstStyle/>
          <a:p>
            <a:pPr marL="0" indent="0">
              <a:buNone/>
            </a:pPr>
            <a:r>
              <a:rPr lang="de-DE" b="1" dirty="0" err="1"/>
              <a:t>Methanolvergiftung</a:t>
            </a:r>
            <a:endParaRPr lang="de-DE" b="1" dirty="0"/>
          </a:p>
          <a:p>
            <a:r>
              <a:rPr lang="de-DE" dirty="0"/>
              <a:t>Methanol wird ebenfalls über ADH und ALDH metabolisiert.</a:t>
            </a:r>
          </a:p>
          <a:p>
            <a:endParaRPr lang="de-DE" dirty="0"/>
          </a:p>
          <a:p>
            <a:endParaRPr lang="de-DE" dirty="0"/>
          </a:p>
          <a:p>
            <a:endParaRPr lang="de-DE" dirty="0"/>
          </a:p>
          <a:p>
            <a:pPr marL="0" indent="0">
              <a:buNone/>
            </a:pPr>
            <a:endParaRPr lang="de-DE" dirty="0"/>
          </a:p>
          <a:p>
            <a:r>
              <a:rPr lang="de-DE" dirty="0"/>
              <a:t>Die toxische Wirkung beruht vor allem auf Formaldehyd und Ameisensäure. Ameisensäure wird vom Körper nur sehr langsam ausgeschieden.</a:t>
            </a:r>
          </a:p>
          <a:p>
            <a:r>
              <a:rPr lang="de-DE" dirty="0" err="1"/>
              <a:t>Methanolvergiftungen</a:t>
            </a:r>
            <a:r>
              <a:rPr lang="de-DE" dirty="0"/>
              <a:t> führen oft zu Schädigungen des Sehnervs und dadurch zur völligen Verblindung.</a:t>
            </a:r>
          </a:p>
          <a:p>
            <a:r>
              <a:rPr lang="de-DE" dirty="0"/>
              <a:t>Große </a:t>
            </a:r>
            <a:r>
              <a:rPr lang="de-DE" dirty="0" err="1"/>
              <a:t>Methanolmengen</a:t>
            </a:r>
            <a:r>
              <a:rPr lang="de-DE" dirty="0"/>
              <a:t> können durch eine Atemlähmung tödlich sein.</a:t>
            </a:r>
          </a:p>
          <a:p>
            <a:endParaRPr lang="de-DE" dirty="0"/>
          </a:p>
          <a:p>
            <a:r>
              <a:rPr lang="de-DE" dirty="0"/>
              <a:t>Die </a:t>
            </a:r>
            <a:r>
              <a:rPr lang="de-DE" dirty="0" err="1"/>
              <a:t>Methanolvergiftung</a:t>
            </a:r>
            <a:r>
              <a:rPr lang="de-DE" dirty="0"/>
              <a:t> wird behandelt, indem man durch Zufuhr von Ethanol die Alkoholdehydrogenase „beschäftigt“, sodass kein Formaldehyd entsteht. Dazu wird der Körper durch Infusion über 5 Tage bei 1 </a:t>
            </a:r>
            <a:r>
              <a:rPr lang="de-DE" dirty="0" err="1"/>
              <a:t>Promill</a:t>
            </a:r>
            <a:r>
              <a:rPr lang="de-DE" dirty="0"/>
              <a:t> Blutalkohol gehalten.</a:t>
            </a:r>
          </a:p>
        </p:txBody>
      </p:sp>
      <p:pic>
        <p:nvPicPr>
          <p:cNvPr id="10" name="Grafik 9">
            <a:extLst>
              <a:ext uri="{FF2B5EF4-FFF2-40B4-BE49-F238E27FC236}">
                <a16:creationId xmlns:a16="http://schemas.microsoft.com/office/drawing/2014/main" id="{E9F5AF2D-D14F-980D-3C22-F9C42135E92C}"/>
              </a:ext>
            </a:extLst>
          </p:cNvPr>
          <p:cNvPicPr>
            <a:picLocks noChangeAspect="1"/>
          </p:cNvPicPr>
          <p:nvPr/>
        </p:nvPicPr>
        <p:blipFill>
          <a:blip r:embed="rId2"/>
          <a:stretch>
            <a:fillRect/>
          </a:stretch>
        </p:blipFill>
        <p:spPr>
          <a:xfrm>
            <a:off x="1005950" y="3564027"/>
            <a:ext cx="3949700" cy="9906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79F9957A-A633-09F6-27CF-9D01626BDAA2}"/>
              </a:ext>
            </a:extLst>
          </p:cNvPr>
          <p:cNvPicPr>
            <a:picLocks noChangeAspect="1"/>
          </p:cNvPicPr>
          <p:nvPr/>
        </p:nvPicPr>
        <p:blipFill>
          <a:blip r:embed="rId3"/>
          <a:stretch>
            <a:fillRect/>
          </a:stretch>
        </p:blipFill>
        <p:spPr>
          <a:xfrm>
            <a:off x="6615671" y="1543736"/>
            <a:ext cx="4521200" cy="977900"/>
          </a:xfrm>
          <a:prstGeom prst="rect">
            <a:avLst/>
          </a:prstGeom>
        </p:spPr>
      </p:pic>
    </p:spTree>
    <p:extLst>
      <p:ext uri="{BB962C8B-B14F-4D97-AF65-F5344CB8AC3E}">
        <p14:creationId xmlns:p14="http://schemas.microsoft.com/office/powerpoint/2010/main" val="23721401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D255C9-6192-01D0-5185-0CFDD2940D3C}"/>
              </a:ext>
            </a:extLst>
          </p:cNvPr>
          <p:cNvSpPr>
            <a:spLocks noGrp="1"/>
          </p:cNvSpPr>
          <p:nvPr>
            <p:ph type="title"/>
          </p:nvPr>
        </p:nvSpPr>
        <p:spPr/>
        <p:txBody>
          <a:bodyPr/>
          <a:lstStyle/>
          <a:p>
            <a:r>
              <a:rPr lang="de-DE" dirty="0" err="1"/>
              <a:t>Paracetamolvergiftung</a:t>
            </a:r>
            <a:endParaRPr lang="de-DE" dirty="0"/>
          </a:p>
        </p:txBody>
      </p:sp>
      <p:sp>
        <p:nvSpPr>
          <p:cNvPr id="3" name="Textplatzhalter 2">
            <a:extLst>
              <a:ext uri="{FF2B5EF4-FFF2-40B4-BE49-F238E27FC236}">
                <a16:creationId xmlns:a16="http://schemas.microsoft.com/office/drawing/2014/main" id="{EE892137-90AD-308F-CC0C-63D0B5DD14F9}"/>
              </a:ext>
            </a:extLst>
          </p:cNvPr>
          <p:cNvSpPr>
            <a:spLocks noGrp="1"/>
          </p:cNvSpPr>
          <p:nvPr>
            <p:ph type="body" sz="quarter" idx="13"/>
          </p:nvPr>
        </p:nvSpPr>
        <p:spPr/>
        <p:txBody>
          <a:bodyPr/>
          <a:lstStyle/>
          <a:p>
            <a:r>
              <a:rPr lang="de-DE" dirty="0"/>
              <a:t>Paracetamol wird im Körper zu N-</a:t>
            </a:r>
            <a:r>
              <a:rPr lang="de-DE" dirty="0" err="1"/>
              <a:t>Acetylparachinonimin</a:t>
            </a:r>
            <a:r>
              <a:rPr lang="de-DE" dirty="0"/>
              <a:t> (NAPQI) abgebaut:</a:t>
            </a:r>
          </a:p>
          <a:p>
            <a:endParaRPr lang="de-DE" dirty="0"/>
          </a:p>
          <a:p>
            <a:endParaRPr lang="de-DE" dirty="0"/>
          </a:p>
          <a:p>
            <a:endParaRPr lang="de-DE" dirty="0"/>
          </a:p>
          <a:p>
            <a:endParaRPr lang="de-DE" dirty="0"/>
          </a:p>
          <a:p>
            <a:endParaRPr lang="de-DE" dirty="0"/>
          </a:p>
          <a:p>
            <a:r>
              <a:rPr lang="de-DE" dirty="0"/>
              <a:t>NAPQI ist hepatotoxisch, wird im Körper aber eigentlich von der Leber durch Konjugation an Glutathion entgiftet. </a:t>
            </a:r>
          </a:p>
          <a:p>
            <a:r>
              <a:rPr lang="de-DE" dirty="0"/>
              <a:t>Bei Überdosierung von Paracetamol (ca. 6 – 8 </a:t>
            </a:r>
            <a:r>
              <a:rPr lang="de-DE" dirty="0" err="1"/>
              <a:t>g</a:t>
            </a:r>
            <a:r>
              <a:rPr lang="de-DE" dirty="0"/>
              <a:t>) ist der </a:t>
            </a:r>
            <a:r>
              <a:rPr lang="de-DE" dirty="0" err="1"/>
              <a:t>Glutathionvorrat</a:t>
            </a:r>
            <a:r>
              <a:rPr lang="de-DE" dirty="0"/>
              <a:t> erschöpft und das NAPQI kann nicht entgiftet werden. Auch bei Leberfunktionsstörungen und wenn die Leber “beschäftigt“ ist, kann die schützende Reaktion ausfallen.</a:t>
            </a:r>
          </a:p>
          <a:p>
            <a:r>
              <a:rPr lang="de-DE" dirty="0"/>
              <a:t>Da Alkoholmissbrauch leberschädigend ist, kann die Kombination mit Paracetamol schnell gefährlich werden. Daher sollte Paracetamol auch bei Kater nicht eingenommen werden.</a:t>
            </a:r>
          </a:p>
          <a:p>
            <a:r>
              <a:rPr lang="de-DE" dirty="0"/>
              <a:t>In Großbritannien und in den USA ist eine </a:t>
            </a:r>
            <a:r>
              <a:rPr lang="de-DE" dirty="0" err="1"/>
              <a:t>Paracetamolvergiftung</a:t>
            </a:r>
            <a:r>
              <a:rPr lang="de-DE" dirty="0"/>
              <a:t> die häufigste Ursache für ein akutes Leberversagen (ca. 50% davon unbeabsichtigt)</a:t>
            </a:r>
          </a:p>
          <a:p>
            <a:endParaRPr lang="de-DE" dirty="0"/>
          </a:p>
          <a:p>
            <a:r>
              <a:rPr lang="de-DE" dirty="0"/>
              <a:t>Die Therapie der Paracetamol kann innerhalb der ersten 10 Stunden mit N – Acetylcystein (ACC, bekannt als Schleimlöser) erfolgen. Dieses hilft dem Körper, die </a:t>
            </a:r>
            <a:r>
              <a:rPr lang="de-DE" dirty="0" err="1"/>
              <a:t>Glutathionvorräte</a:t>
            </a:r>
            <a:r>
              <a:rPr lang="de-DE" dirty="0"/>
              <a:t> wieder aufzustocken. Später bleibt höchstens eine Lebertransplantation als Option.</a:t>
            </a:r>
          </a:p>
        </p:txBody>
      </p:sp>
      <p:sp>
        <p:nvSpPr>
          <p:cNvPr id="4" name="Datumsplatzhalter 3">
            <a:extLst>
              <a:ext uri="{FF2B5EF4-FFF2-40B4-BE49-F238E27FC236}">
                <a16:creationId xmlns:a16="http://schemas.microsoft.com/office/drawing/2014/main" id="{EC50D91E-23A1-F5D1-A09C-8C948D9A12D0}"/>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5046CC7-4D86-5519-8133-EE020E91E8E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C0E8B867-CD80-119E-5EA2-4C5B58D9A212}"/>
              </a:ext>
            </a:extLst>
          </p:cNvPr>
          <p:cNvSpPr>
            <a:spLocks noGrp="1"/>
          </p:cNvSpPr>
          <p:nvPr>
            <p:ph type="sldNum" sz="quarter" idx="16"/>
          </p:nvPr>
        </p:nvSpPr>
        <p:spPr/>
        <p:txBody>
          <a:bodyPr/>
          <a:lstStyle/>
          <a:p>
            <a:fld id="{C705F5F1-9457-49D1-866F-BB23D9D6F52D}" type="slidenum">
              <a:rPr lang="de-DE" altLang="de-DE" smtClean="0"/>
              <a:pPr/>
              <a:t>218</a:t>
            </a:fld>
            <a:endParaRPr lang="de-DE" altLang="de-DE"/>
          </a:p>
        </p:txBody>
      </p:sp>
      <p:pic>
        <p:nvPicPr>
          <p:cNvPr id="10" name="Grafik 9" descr="Ein Bild, das Text enthält.&#10;&#10;Automatisch generierte Beschreibung">
            <a:extLst>
              <a:ext uri="{FF2B5EF4-FFF2-40B4-BE49-F238E27FC236}">
                <a16:creationId xmlns:a16="http://schemas.microsoft.com/office/drawing/2014/main" id="{38690AAA-6468-0B45-C43D-A89ED9810FA9}"/>
              </a:ext>
            </a:extLst>
          </p:cNvPr>
          <p:cNvPicPr>
            <a:picLocks noChangeAspect="1"/>
          </p:cNvPicPr>
          <p:nvPr/>
        </p:nvPicPr>
        <p:blipFill>
          <a:blip r:embed="rId2"/>
          <a:stretch>
            <a:fillRect/>
          </a:stretch>
        </p:blipFill>
        <p:spPr>
          <a:xfrm>
            <a:off x="3911600" y="1263135"/>
            <a:ext cx="4368800" cy="1168400"/>
          </a:xfrm>
          <a:prstGeom prst="rect">
            <a:avLst/>
          </a:prstGeom>
        </p:spPr>
      </p:pic>
    </p:spTree>
    <p:extLst>
      <p:ext uri="{BB962C8B-B14F-4D97-AF65-F5344CB8AC3E}">
        <p14:creationId xmlns:p14="http://schemas.microsoft.com/office/powerpoint/2010/main" val="1382394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038F7-E457-D943-A0D4-BBF15ED9E77A}"/>
              </a:ext>
            </a:extLst>
          </p:cNvPr>
          <p:cNvSpPr>
            <a:spLocks noGrp="1"/>
          </p:cNvSpPr>
          <p:nvPr>
            <p:ph type="title"/>
          </p:nvPr>
        </p:nvSpPr>
        <p:spPr/>
        <p:txBody>
          <a:bodyPr/>
          <a:lstStyle/>
          <a:p>
            <a:r>
              <a:rPr lang="de-DE" dirty="0"/>
              <a:t>Wechselwirkungen</a:t>
            </a:r>
          </a:p>
        </p:txBody>
      </p:sp>
      <p:sp>
        <p:nvSpPr>
          <p:cNvPr id="3" name="Inhaltsplatzhalter 2">
            <a:extLst>
              <a:ext uri="{FF2B5EF4-FFF2-40B4-BE49-F238E27FC236}">
                <a16:creationId xmlns:a16="http://schemas.microsoft.com/office/drawing/2014/main" id="{A5B7728C-9482-D342-9AF3-A56F84657E00}"/>
              </a:ext>
            </a:extLst>
          </p:cNvPr>
          <p:cNvSpPr>
            <a:spLocks noGrp="1"/>
          </p:cNvSpPr>
          <p:nvPr>
            <p:ph type="body" sz="quarter" idx="13"/>
          </p:nvPr>
        </p:nvSpPr>
        <p:spPr/>
        <p:txBody>
          <a:bodyPr/>
          <a:lstStyle/>
          <a:p>
            <a:r>
              <a:rPr lang="de-DE" dirty="0"/>
              <a:t>Verschiedene </a:t>
            </a:r>
            <a:r>
              <a:rPr lang="de-DE" b="1" dirty="0"/>
              <a:t>Wechselwirkungen </a:t>
            </a:r>
            <a:r>
              <a:rPr lang="de-DE" dirty="0"/>
              <a:t>können für die Stabilität von Stoffen sorgen</a:t>
            </a:r>
          </a:p>
          <a:p>
            <a:r>
              <a:rPr lang="de-DE" dirty="0"/>
              <a:t>Sie können nach ihrer </a:t>
            </a:r>
            <a:r>
              <a:rPr lang="de-DE" b="1" dirty="0"/>
              <a:t>Bindungsstärke </a:t>
            </a:r>
            <a:r>
              <a:rPr lang="de-DE" dirty="0"/>
              <a:t>geordnet werden</a:t>
            </a:r>
          </a:p>
          <a:p>
            <a:pPr lvl="1"/>
            <a:r>
              <a:rPr lang="de-DE" dirty="0"/>
              <a:t>Ionenpaarbindungen / Salzbindungen</a:t>
            </a:r>
          </a:p>
          <a:p>
            <a:pPr lvl="1"/>
            <a:r>
              <a:rPr lang="de-DE" dirty="0"/>
              <a:t>Kovalente Bindungen			 hydrophile WW</a:t>
            </a:r>
          </a:p>
          <a:p>
            <a:pPr lvl="1"/>
            <a:r>
              <a:rPr lang="de-DE" dirty="0"/>
              <a:t>Wasserstoffbrücken</a:t>
            </a:r>
          </a:p>
          <a:p>
            <a:pPr lvl="1"/>
            <a:r>
              <a:rPr lang="de-DE" dirty="0"/>
              <a:t>Van – der – Waals – Kräfte			 lipophile WW</a:t>
            </a:r>
          </a:p>
          <a:p>
            <a:pPr lvl="1"/>
            <a:endParaRPr lang="de-DE" dirty="0"/>
          </a:p>
          <a:p>
            <a:r>
              <a:rPr lang="de-DE" dirty="0"/>
              <a:t>Van-der-Waals – Kräfte sind Oberflächenkräfte und werden stärker, wenn die Moleküle </a:t>
            </a:r>
            <a:r>
              <a:rPr lang="de-DE" b="1" dirty="0"/>
              <a:t>besonders groß </a:t>
            </a:r>
            <a:r>
              <a:rPr lang="de-DE" dirty="0"/>
              <a:t>und </a:t>
            </a:r>
            <a:r>
              <a:rPr lang="de-DE" b="1" dirty="0"/>
              <a:t>linear </a:t>
            </a:r>
            <a:r>
              <a:rPr lang="de-DE" dirty="0"/>
              <a:t>(wenig Kugelförmig; größere Mögliche Kontaktfläche) sind. </a:t>
            </a:r>
            <a:r>
              <a:rPr lang="de-DE" b="1" dirty="0"/>
              <a:t>Alle Moleküle bilden </a:t>
            </a:r>
            <a:r>
              <a:rPr lang="de-DE" b="1" dirty="0" err="1"/>
              <a:t>vdW</a:t>
            </a:r>
            <a:r>
              <a:rPr lang="de-DE" b="1" dirty="0"/>
              <a:t> – WW aus, unabhängig von ihrer Polarität!</a:t>
            </a:r>
          </a:p>
          <a:p>
            <a:r>
              <a:rPr lang="de-DE" dirty="0"/>
              <a:t>Ein Molekül kann sowohl </a:t>
            </a:r>
            <a:r>
              <a:rPr lang="de-DE" b="1" dirty="0"/>
              <a:t>polare </a:t>
            </a:r>
            <a:r>
              <a:rPr lang="de-DE" dirty="0"/>
              <a:t>als auch </a:t>
            </a:r>
            <a:r>
              <a:rPr lang="de-DE" b="1" dirty="0" err="1"/>
              <a:t>apolare</a:t>
            </a:r>
            <a:r>
              <a:rPr lang="de-DE" b="1" dirty="0"/>
              <a:t> Anteile </a:t>
            </a:r>
            <a:r>
              <a:rPr lang="de-DE" dirty="0"/>
              <a:t>haben; das Verhältnis ist entscheidend</a:t>
            </a:r>
          </a:p>
          <a:p>
            <a:r>
              <a:rPr lang="de-DE" dirty="0"/>
              <a:t>Es gilt: „gleiches löst sich in gleichem“.</a:t>
            </a:r>
          </a:p>
          <a:p>
            <a:r>
              <a:rPr lang="de-DE" dirty="0"/>
              <a:t>Werden die Anziehungskräfte zwischen Molekülen größer, liegen </a:t>
            </a:r>
            <a:r>
              <a:rPr lang="de-DE" b="1" dirty="0"/>
              <a:t>Schmelz- </a:t>
            </a:r>
            <a:r>
              <a:rPr lang="de-DE" dirty="0"/>
              <a:t>und </a:t>
            </a:r>
            <a:r>
              <a:rPr lang="de-DE" b="1" dirty="0"/>
              <a:t>Siedepunkt </a:t>
            </a:r>
            <a:r>
              <a:rPr lang="de-DE" dirty="0"/>
              <a:t>höher.</a:t>
            </a:r>
          </a:p>
        </p:txBody>
      </p:sp>
      <p:sp>
        <p:nvSpPr>
          <p:cNvPr id="11" name="Datumsplatzhalter 10">
            <a:extLst>
              <a:ext uri="{FF2B5EF4-FFF2-40B4-BE49-F238E27FC236}">
                <a16:creationId xmlns:a16="http://schemas.microsoft.com/office/drawing/2014/main" id="{2223AE09-5D00-63CC-DAA1-209DD3D01F57}"/>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1B99804-F2D3-CC57-2817-62A97C01CA7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187B8B3C-80F9-6DA9-7784-E3B3EB86F6DA}"/>
              </a:ext>
            </a:extLst>
          </p:cNvPr>
          <p:cNvSpPr>
            <a:spLocks noGrp="1"/>
          </p:cNvSpPr>
          <p:nvPr>
            <p:ph type="sldNum" sz="quarter" idx="16"/>
          </p:nvPr>
        </p:nvSpPr>
        <p:spPr/>
        <p:txBody>
          <a:bodyPr/>
          <a:lstStyle/>
          <a:p>
            <a:fld id="{6FBDD224-CFE5-420E-A51B-C49F1872CE04}" type="slidenum">
              <a:rPr lang="de-DE" altLang="de-DE" smtClean="0"/>
              <a:pPr/>
              <a:t>21</a:t>
            </a:fld>
            <a:endParaRPr lang="de-DE" altLang="de-DE"/>
          </a:p>
        </p:txBody>
      </p:sp>
      <p:sp>
        <p:nvSpPr>
          <p:cNvPr id="6" name="Dreieck 5">
            <a:extLst>
              <a:ext uri="{FF2B5EF4-FFF2-40B4-BE49-F238E27FC236}">
                <a16:creationId xmlns:a16="http://schemas.microsoft.com/office/drawing/2014/main" id="{60DC8153-38C2-3145-972D-1A0447043AEC}"/>
              </a:ext>
            </a:extLst>
          </p:cNvPr>
          <p:cNvSpPr/>
          <p:nvPr/>
        </p:nvSpPr>
        <p:spPr>
          <a:xfrm rot="10800000">
            <a:off x="442913" y="1546905"/>
            <a:ext cx="147930" cy="893839"/>
          </a:xfrm>
          <a:prstGeom prst="triangle">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6"/>
              </a:solidFill>
            </a:endParaRPr>
          </a:p>
        </p:txBody>
      </p:sp>
      <p:sp>
        <p:nvSpPr>
          <p:cNvPr id="7" name="Geschweifte Klammer rechts 6">
            <a:extLst>
              <a:ext uri="{FF2B5EF4-FFF2-40B4-BE49-F238E27FC236}">
                <a16:creationId xmlns:a16="http://schemas.microsoft.com/office/drawing/2014/main" id="{398DB7AE-863A-6148-91C8-BF3CE42DAD44}"/>
              </a:ext>
            </a:extLst>
          </p:cNvPr>
          <p:cNvSpPr/>
          <p:nvPr/>
        </p:nvSpPr>
        <p:spPr>
          <a:xfrm>
            <a:off x="4274331" y="1546905"/>
            <a:ext cx="216024" cy="6918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Geschweifte Klammer rechts 7">
            <a:extLst>
              <a:ext uri="{FF2B5EF4-FFF2-40B4-BE49-F238E27FC236}">
                <a16:creationId xmlns:a16="http://schemas.microsoft.com/office/drawing/2014/main" id="{D517DA0F-6C55-B648-8960-197BDD0511B9}"/>
              </a:ext>
            </a:extLst>
          </p:cNvPr>
          <p:cNvSpPr/>
          <p:nvPr/>
        </p:nvSpPr>
        <p:spPr>
          <a:xfrm>
            <a:off x="4274331" y="2247172"/>
            <a:ext cx="216024" cy="2076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21006647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9BA30-8A83-3ACF-B83A-875252E5C437}"/>
              </a:ext>
            </a:extLst>
          </p:cNvPr>
          <p:cNvSpPr>
            <a:spLocks noGrp="1"/>
          </p:cNvSpPr>
          <p:nvPr>
            <p:ph type="title"/>
          </p:nvPr>
        </p:nvSpPr>
        <p:spPr/>
        <p:txBody>
          <a:bodyPr/>
          <a:lstStyle/>
          <a:p>
            <a:r>
              <a:rPr lang="de-DE" dirty="0"/>
              <a:t>Methämoglobinbildner</a:t>
            </a:r>
          </a:p>
        </p:txBody>
      </p:sp>
      <p:sp>
        <p:nvSpPr>
          <p:cNvPr id="3" name="Textplatzhalter 2">
            <a:extLst>
              <a:ext uri="{FF2B5EF4-FFF2-40B4-BE49-F238E27FC236}">
                <a16:creationId xmlns:a16="http://schemas.microsoft.com/office/drawing/2014/main" id="{999699BD-5CC6-25A8-8DB4-F4A7A2571795}"/>
              </a:ext>
            </a:extLst>
          </p:cNvPr>
          <p:cNvSpPr>
            <a:spLocks noGrp="1"/>
          </p:cNvSpPr>
          <p:nvPr>
            <p:ph type="body" sz="quarter" idx="13"/>
          </p:nvPr>
        </p:nvSpPr>
        <p:spPr/>
        <p:txBody>
          <a:bodyPr/>
          <a:lstStyle/>
          <a:p>
            <a:r>
              <a:rPr lang="de-DE" dirty="0"/>
              <a:t>Im Blut wird Sauerstoff an Häm gebunden transportiert.</a:t>
            </a:r>
          </a:p>
          <a:p>
            <a:r>
              <a:rPr lang="de-DE" dirty="0"/>
              <a:t>Häm ist ein </a:t>
            </a:r>
            <a:r>
              <a:rPr lang="de-DE" dirty="0" err="1"/>
              <a:t>Prophyrin</a:t>
            </a:r>
            <a:r>
              <a:rPr lang="de-DE" dirty="0"/>
              <a:t>, das ein Fe</a:t>
            </a:r>
            <a:r>
              <a:rPr lang="de-DE" baseline="30000" dirty="0"/>
              <a:t>2+</a:t>
            </a:r>
            <a:r>
              <a:rPr lang="de-DE" dirty="0"/>
              <a:t> - Ion komplexiert. Das Eisenion trägt den Sauerstoff</a:t>
            </a:r>
          </a:p>
          <a:p>
            <a:r>
              <a:rPr lang="de-DE" dirty="0"/>
              <a:t>Wird das Eisen im Häm zum Fe</a:t>
            </a:r>
            <a:r>
              <a:rPr lang="de-DE" baseline="30000" dirty="0"/>
              <a:t>3+</a:t>
            </a:r>
            <a:r>
              <a:rPr lang="de-DE" dirty="0"/>
              <a:t> oxidiert, ist es nicht mehr in der Lage, Sauerstoff zu transportieren. Man bezeichnet den Komplex jetzt als Methämoglobin.</a:t>
            </a:r>
          </a:p>
          <a:p>
            <a:r>
              <a:rPr lang="de-DE" dirty="0"/>
              <a:t>Methämoglobinbildner sind demnach Gifte, die zum inneren Ersticken führen.</a:t>
            </a:r>
          </a:p>
          <a:p>
            <a:endParaRPr lang="de-DE" dirty="0"/>
          </a:p>
          <a:p>
            <a:r>
              <a:rPr lang="de-DE" dirty="0"/>
              <a:t>Zu den Met – Hb – Bildnern zählen viele Substanzen, beispielsweise Chlorate / Perchlorate, Nitrate / Nitrite, aromatische Amine und Nitroverbindungen sowie alle Arzneistoffe, die diese Gruppen enthalten.</a:t>
            </a:r>
          </a:p>
          <a:p>
            <a:r>
              <a:rPr lang="de-DE" dirty="0"/>
              <a:t>Einige der genannten Beispiele wie aromatische Amine und Nitroverbindungen oxidieren das Eisen nicht selbst. Sie sind indirekte Met – Hb – Bildner. Bei letztgenannten geschieht im Körper zunächst eine </a:t>
            </a:r>
            <a:r>
              <a:rPr lang="de-DE" dirty="0" err="1"/>
              <a:t>Giftungsreaktion</a:t>
            </a:r>
            <a:r>
              <a:rPr lang="de-DE" dirty="0"/>
              <a:t> zu </a:t>
            </a:r>
            <a:r>
              <a:rPr lang="de-DE" dirty="0" err="1"/>
              <a:t>Phenylhydroxylamin</a:t>
            </a:r>
            <a:r>
              <a:rPr lang="de-DE" dirty="0"/>
              <a:t>:</a:t>
            </a:r>
          </a:p>
          <a:p>
            <a:endParaRPr lang="de-DE" dirty="0"/>
          </a:p>
          <a:p>
            <a:endParaRPr lang="de-DE" dirty="0"/>
          </a:p>
          <a:p>
            <a:endParaRPr lang="de-DE" dirty="0"/>
          </a:p>
          <a:p>
            <a:endParaRPr lang="de-DE" dirty="0"/>
          </a:p>
          <a:p>
            <a:endParaRPr lang="de-DE" dirty="0"/>
          </a:p>
          <a:p>
            <a:pPr marL="0" indent="0">
              <a:buNone/>
            </a:pPr>
            <a:endParaRPr lang="de-DE" dirty="0"/>
          </a:p>
          <a:p>
            <a:pPr marL="0" indent="0">
              <a:buNone/>
            </a:pPr>
            <a:endParaRPr lang="de-DE" dirty="0"/>
          </a:p>
          <a:p>
            <a:r>
              <a:rPr lang="de-DE" dirty="0" err="1"/>
              <a:t>Phenylhydroxylamin</a:t>
            </a:r>
            <a:r>
              <a:rPr lang="de-DE" dirty="0"/>
              <a:t> und </a:t>
            </a:r>
            <a:r>
              <a:rPr lang="de-DE" dirty="0" err="1"/>
              <a:t>Nitrosobenzen</a:t>
            </a:r>
            <a:r>
              <a:rPr lang="de-DE" dirty="0"/>
              <a:t> enden in einem enzymkatalysierten Zyklus, der immer mehr Met – Hb liefert:</a:t>
            </a:r>
          </a:p>
        </p:txBody>
      </p:sp>
      <p:sp>
        <p:nvSpPr>
          <p:cNvPr id="4" name="Datumsplatzhalter 3">
            <a:extLst>
              <a:ext uri="{FF2B5EF4-FFF2-40B4-BE49-F238E27FC236}">
                <a16:creationId xmlns:a16="http://schemas.microsoft.com/office/drawing/2014/main" id="{12C47C7B-1447-C6B4-F423-E01C3C1DB4AC}"/>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F18DEC7-AFAA-A17D-414A-86BEE89D6CD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2C445EB2-83CD-013A-C03D-369FAF4A2166}"/>
              </a:ext>
            </a:extLst>
          </p:cNvPr>
          <p:cNvSpPr>
            <a:spLocks noGrp="1"/>
          </p:cNvSpPr>
          <p:nvPr>
            <p:ph type="sldNum" sz="quarter" idx="16"/>
          </p:nvPr>
        </p:nvSpPr>
        <p:spPr/>
        <p:txBody>
          <a:bodyPr/>
          <a:lstStyle/>
          <a:p>
            <a:fld id="{C705F5F1-9457-49D1-866F-BB23D9D6F52D}" type="slidenum">
              <a:rPr lang="de-DE" altLang="de-DE" smtClean="0"/>
              <a:pPr/>
              <a:t>219</a:t>
            </a:fld>
            <a:endParaRPr lang="de-DE" altLang="de-DE"/>
          </a:p>
        </p:txBody>
      </p:sp>
      <p:pic>
        <p:nvPicPr>
          <p:cNvPr id="7" name="Grafik 6">
            <a:extLst>
              <a:ext uri="{FF2B5EF4-FFF2-40B4-BE49-F238E27FC236}">
                <a16:creationId xmlns:a16="http://schemas.microsoft.com/office/drawing/2014/main" id="{A33F5E3A-C130-EF71-8BBF-779B4B541050}"/>
              </a:ext>
            </a:extLst>
          </p:cNvPr>
          <p:cNvPicPr>
            <a:picLocks noChangeAspect="1"/>
          </p:cNvPicPr>
          <p:nvPr/>
        </p:nvPicPr>
        <p:blipFill>
          <a:blip r:embed="rId2"/>
          <a:stretch>
            <a:fillRect/>
          </a:stretch>
        </p:blipFill>
        <p:spPr>
          <a:xfrm>
            <a:off x="4123791" y="3429000"/>
            <a:ext cx="2032000" cy="1587500"/>
          </a:xfrm>
          <a:prstGeom prst="rect">
            <a:avLst/>
          </a:prstGeom>
        </p:spPr>
      </p:pic>
      <p:sp>
        <p:nvSpPr>
          <p:cNvPr id="8" name="Textfeld 7">
            <a:extLst>
              <a:ext uri="{FF2B5EF4-FFF2-40B4-BE49-F238E27FC236}">
                <a16:creationId xmlns:a16="http://schemas.microsoft.com/office/drawing/2014/main" id="{314E834D-33AE-E8A7-55E2-06675ABBCF98}"/>
              </a:ext>
            </a:extLst>
          </p:cNvPr>
          <p:cNvSpPr txBox="1"/>
          <p:nvPr/>
        </p:nvSpPr>
        <p:spPr>
          <a:xfrm>
            <a:off x="2581041" y="3661090"/>
            <a:ext cx="1542750" cy="300082"/>
          </a:xfrm>
          <a:prstGeom prst="rect">
            <a:avLst/>
          </a:prstGeom>
          <a:noFill/>
        </p:spPr>
        <p:txBody>
          <a:bodyPr wrap="square" rtlCol="0">
            <a:spAutoFit/>
          </a:bodyPr>
          <a:lstStyle/>
          <a:p>
            <a:pPr algn="r"/>
            <a:r>
              <a:rPr lang="de-DE" sz="1350" b="0" dirty="0">
                <a:solidFill>
                  <a:schemeClr val="accent6"/>
                </a:solidFill>
                <a:latin typeface="Avenir Next LT Pro" panose="020B0504020202020204" pitchFamily="34" charset="77"/>
              </a:rPr>
              <a:t>Anilin</a:t>
            </a:r>
          </a:p>
        </p:txBody>
      </p:sp>
      <p:sp>
        <p:nvSpPr>
          <p:cNvPr id="9" name="Textfeld 8">
            <a:extLst>
              <a:ext uri="{FF2B5EF4-FFF2-40B4-BE49-F238E27FC236}">
                <a16:creationId xmlns:a16="http://schemas.microsoft.com/office/drawing/2014/main" id="{4746DE5F-B0C2-347E-1EB0-4E99B191AA05}"/>
              </a:ext>
            </a:extLst>
          </p:cNvPr>
          <p:cNvSpPr txBox="1"/>
          <p:nvPr/>
        </p:nvSpPr>
        <p:spPr>
          <a:xfrm>
            <a:off x="2581041" y="4619128"/>
            <a:ext cx="1542750" cy="300082"/>
          </a:xfrm>
          <a:prstGeom prst="rect">
            <a:avLst/>
          </a:prstGeom>
          <a:noFill/>
        </p:spPr>
        <p:txBody>
          <a:bodyPr wrap="square" rtlCol="0">
            <a:spAutoFit/>
          </a:bodyPr>
          <a:lstStyle/>
          <a:p>
            <a:pPr algn="r"/>
            <a:r>
              <a:rPr lang="de-DE" sz="1350" b="0" dirty="0" err="1">
                <a:solidFill>
                  <a:schemeClr val="accent6"/>
                </a:solidFill>
                <a:latin typeface="Avenir Next LT Pro" panose="020B0504020202020204" pitchFamily="34" charset="77"/>
              </a:rPr>
              <a:t>Nitrobenzen</a:t>
            </a:r>
            <a:endParaRPr lang="de-DE" sz="1350" b="0" dirty="0">
              <a:solidFill>
                <a:schemeClr val="accent6"/>
              </a:solidFill>
              <a:latin typeface="Avenir Next LT Pro" panose="020B0504020202020204" pitchFamily="34" charset="77"/>
            </a:endParaRPr>
          </a:p>
        </p:txBody>
      </p:sp>
      <p:sp>
        <p:nvSpPr>
          <p:cNvPr id="11" name="Textfeld 10">
            <a:extLst>
              <a:ext uri="{FF2B5EF4-FFF2-40B4-BE49-F238E27FC236}">
                <a16:creationId xmlns:a16="http://schemas.microsoft.com/office/drawing/2014/main" id="{4CE091BB-705A-0853-B09F-CCB5E8B51BCE}"/>
              </a:ext>
            </a:extLst>
          </p:cNvPr>
          <p:cNvSpPr txBox="1"/>
          <p:nvPr/>
        </p:nvSpPr>
        <p:spPr>
          <a:xfrm>
            <a:off x="6122193" y="4619128"/>
            <a:ext cx="1542750" cy="300082"/>
          </a:xfrm>
          <a:prstGeom prst="rect">
            <a:avLst/>
          </a:prstGeom>
          <a:noFill/>
        </p:spPr>
        <p:txBody>
          <a:bodyPr wrap="square" rtlCol="0">
            <a:spAutoFit/>
          </a:bodyPr>
          <a:lstStyle/>
          <a:p>
            <a:r>
              <a:rPr lang="de-DE" sz="1350" b="0" dirty="0" err="1">
                <a:solidFill>
                  <a:schemeClr val="accent6"/>
                </a:solidFill>
                <a:latin typeface="Avenir Next LT Pro" panose="020B0504020202020204" pitchFamily="34" charset="77"/>
              </a:rPr>
              <a:t>Nitrosobenzen</a:t>
            </a:r>
            <a:endParaRPr lang="de-DE" sz="1350" b="0" dirty="0">
              <a:solidFill>
                <a:schemeClr val="accent6"/>
              </a:solidFill>
              <a:latin typeface="Avenir Next LT Pro" panose="020B0504020202020204" pitchFamily="34" charset="77"/>
            </a:endParaRPr>
          </a:p>
        </p:txBody>
      </p:sp>
      <p:sp>
        <p:nvSpPr>
          <p:cNvPr id="12" name="Textfeld 11">
            <a:extLst>
              <a:ext uri="{FF2B5EF4-FFF2-40B4-BE49-F238E27FC236}">
                <a16:creationId xmlns:a16="http://schemas.microsoft.com/office/drawing/2014/main" id="{66B38CDE-7038-FF38-44D4-B2D45D1E8A00}"/>
              </a:ext>
            </a:extLst>
          </p:cNvPr>
          <p:cNvSpPr txBox="1"/>
          <p:nvPr/>
        </p:nvSpPr>
        <p:spPr>
          <a:xfrm>
            <a:off x="6122192" y="3661090"/>
            <a:ext cx="1837783" cy="300082"/>
          </a:xfrm>
          <a:prstGeom prst="rect">
            <a:avLst/>
          </a:prstGeom>
          <a:noFill/>
        </p:spPr>
        <p:txBody>
          <a:bodyPr wrap="square" rtlCol="0">
            <a:spAutoFit/>
          </a:bodyPr>
          <a:lstStyle/>
          <a:p>
            <a:r>
              <a:rPr lang="de-DE" sz="1350" b="0" dirty="0" err="1">
                <a:solidFill>
                  <a:schemeClr val="accent4">
                    <a:lumMod val="50000"/>
                  </a:schemeClr>
                </a:solidFill>
                <a:latin typeface="Avenir Next LT Pro" panose="020B0504020202020204" pitchFamily="34" charset="77"/>
              </a:rPr>
              <a:t>Phenylhydroxylamin</a:t>
            </a:r>
            <a:endParaRPr lang="de-DE" sz="1350" b="0" dirty="0">
              <a:solidFill>
                <a:schemeClr val="accent4">
                  <a:lumMod val="50000"/>
                </a:schemeClr>
              </a:solidFill>
              <a:latin typeface="Avenir Next LT Pro" panose="020B0504020202020204" pitchFamily="34" charset="77"/>
            </a:endParaRPr>
          </a:p>
        </p:txBody>
      </p:sp>
      <p:pic>
        <p:nvPicPr>
          <p:cNvPr id="14" name="Grafik 13">
            <a:extLst>
              <a:ext uri="{FF2B5EF4-FFF2-40B4-BE49-F238E27FC236}">
                <a16:creationId xmlns:a16="http://schemas.microsoft.com/office/drawing/2014/main" id="{DBF0A742-27D5-1EF4-429F-2028908EE916}"/>
              </a:ext>
            </a:extLst>
          </p:cNvPr>
          <p:cNvPicPr>
            <a:picLocks noChangeAspect="1"/>
          </p:cNvPicPr>
          <p:nvPr/>
        </p:nvPicPr>
        <p:blipFill>
          <a:blip r:embed="rId3"/>
          <a:stretch>
            <a:fillRect/>
          </a:stretch>
        </p:blipFill>
        <p:spPr>
          <a:xfrm>
            <a:off x="9849512" y="4504828"/>
            <a:ext cx="2107543" cy="1587500"/>
          </a:xfrm>
          <a:prstGeom prst="rect">
            <a:avLst/>
          </a:prstGeom>
        </p:spPr>
      </p:pic>
    </p:spTree>
    <p:extLst>
      <p:ext uri="{BB962C8B-B14F-4D97-AF65-F5344CB8AC3E}">
        <p14:creationId xmlns:p14="http://schemas.microsoft.com/office/powerpoint/2010/main" val="18469475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686A2147-6CEE-33D5-0083-E7D316A03198}"/>
              </a:ext>
            </a:extLst>
          </p:cNvPr>
          <p:cNvSpPr>
            <a:spLocks noGrp="1"/>
          </p:cNvSpPr>
          <p:nvPr>
            <p:ph type="body" sz="quarter" idx="13"/>
          </p:nvPr>
        </p:nvSpPr>
        <p:spPr/>
        <p:txBody>
          <a:bodyPr/>
          <a:lstStyle/>
          <a:p>
            <a:r>
              <a:rPr lang="de-DE" dirty="0"/>
              <a:t>Der Körper kann über die </a:t>
            </a:r>
            <a:r>
              <a:rPr lang="de-DE" dirty="0" err="1"/>
              <a:t>Methämoglobinreduktase</a:t>
            </a:r>
            <a:r>
              <a:rPr lang="de-DE" dirty="0"/>
              <a:t> Met – Hb zu Hb zurückreduzieren. Diese Reaktion ist abhängig von anderen Enzymen (bei denen z. T. genetische Mängel vorliegen können!) und Cofaktoren, vor allem NADPH, welches nach Verbrauch aus NAD</a:t>
            </a:r>
            <a:r>
              <a:rPr lang="de-DE" baseline="30000" dirty="0"/>
              <a:t>+</a:t>
            </a:r>
            <a:r>
              <a:rPr lang="de-DE" dirty="0"/>
              <a:t> regeneriert werden muss.</a:t>
            </a:r>
          </a:p>
          <a:p>
            <a:r>
              <a:rPr lang="de-DE" dirty="0"/>
              <a:t>Säuglinge haben nur geringe Mengen an Met – Hb – Reduktase. Daher sollten sie beispielsweise nicht mit Spinat von stark mit Nitraten. Gedüngtem Boden gefüttert werden.</a:t>
            </a:r>
          </a:p>
          <a:p>
            <a:r>
              <a:rPr lang="de-DE" dirty="0"/>
              <a:t>Die Symptome der </a:t>
            </a:r>
            <a:r>
              <a:rPr lang="de-DE" dirty="0" err="1"/>
              <a:t>Methämoglobinämie</a:t>
            </a:r>
            <a:r>
              <a:rPr lang="de-DE" dirty="0"/>
              <a:t> sind die des Sauerstoffmangels: blasse Haut, Kopfschmerzen, Herzklopfen, Schwindel.</a:t>
            </a:r>
          </a:p>
          <a:p>
            <a:endParaRPr lang="de-DE" dirty="0"/>
          </a:p>
          <a:p>
            <a:r>
              <a:rPr lang="de-DE" dirty="0"/>
              <a:t>Die Therapie besteht in der Gabe von </a:t>
            </a:r>
            <a:r>
              <a:rPr lang="de-DE" dirty="0" err="1"/>
              <a:t>Redoxfarbstoffen</a:t>
            </a:r>
            <a:r>
              <a:rPr lang="de-DE" dirty="0"/>
              <a:t>, die die Bereitstellung von neuem NADPH beschleunigen. Eingesetzt wird vor allem Methylenblau, dass während der Therapie die Haut blau färbt.</a:t>
            </a:r>
          </a:p>
          <a:p>
            <a:endParaRPr lang="de-DE" dirty="0"/>
          </a:p>
        </p:txBody>
      </p:sp>
      <p:sp>
        <p:nvSpPr>
          <p:cNvPr id="2" name="Titel 1">
            <a:extLst>
              <a:ext uri="{FF2B5EF4-FFF2-40B4-BE49-F238E27FC236}">
                <a16:creationId xmlns:a16="http://schemas.microsoft.com/office/drawing/2014/main" id="{1669BA30-8A83-3ACF-B83A-875252E5C437}"/>
              </a:ext>
            </a:extLst>
          </p:cNvPr>
          <p:cNvSpPr>
            <a:spLocks noGrp="1"/>
          </p:cNvSpPr>
          <p:nvPr>
            <p:ph type="title"/>
          </p:nvPr>
        </p:nvSpPr>
        <p:spPr/>
        <p:txBody>
          <a:bodyPr/>
          <a:lstStyle/>
          <a:p>
            <a:r>
              <a:rPr lang="de-DE" dirty="0"/>
              <a:t>Therapie der </a:t>
            </a:r>
            <a:r>
              <a:rPr lang="de-DE" dirty="0" err="1"/>
              <a:t>Methämoglobinämie</a:t>
            </a:r>
            <a:r>
              <a:rPr lang="de-DE" dirty="0"/>
              <a:t> mit Methylenblau</a:t>
            </a:r>
          </a:p>
        </p:txBody>
      </p:sp>
      <p:sp>
        <p:nvSpPr>
          <p:cNvPr id="4" name="Datumsplatzhalter 3">
            <a:extLst>
              <a:ext uri="{FF2B5EF4-FFF2-40B4-BE49-F238E27FC236}">
                <a16:creationId xmlns:a16="http://schemas.microsoft.com/office/drawing/2014/main" id="{12C47C7B-1447-C6B4-F423-E01C3C1DB4AC}"/>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F18DEC7-AFAA-A17D-414A-86BEE89D6CD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2C445EB2-83CD-013A-C03D-369FAF4A2166}"/>
              </a:ext>
            </a:extLst>
          </p:cNvPr>
          <p:cNvSpPr>
            <a:spLocks noGrp="1"/>
          </p:cNvSpPr>
          <p:nvPr>
            <p:ph type="sldNum" sz="quarter" idx="16"/>
          </p:nvPr>
        </p:nvSpPr>
        <p:spPr/>
        <p:txBody>
          <a:bodyPr/>
          <a:lstStyle/>
          <a:p>
            <a:fld id="{C705F5F1-9457-49D1-866F-BB23D9D6F52D}" type="slidenum">
              <a:rPr lang="de-DE" altLang="de-DE" smtClean="0"/>
              <a:pPr/>
              <a:t>220</a:t>
            </a:fld>
            <a:endParaRPr lang="de-DE" altLang="de-DE"/>
          </a:p>
        </p:txBody>
      </p:sp>
      <p:pic>
        <p:nvPicPr>
          <p:cNvPr id="10" name="Grafik 9">
            <a:extLst>
              <a:ext uri="{FF2B5EF4-FFF2-40B4-BE49-F238E27FC236}">
                <a16:creationId xmlns:a16="http://schemas.microsoft.com/office/drawing/2014/main" id="{7A0499A9-C710-0062-C5E6-1C990808A4A2}"/>
              </a:ext>
            </a:extLst>
          </p:cNvPr>
          <p:cNvPicPr>
            <a:picLocks noChangeAspect="1"/>
          </p:cNvPicPr>
          <p:nvPr/>
        </p:nvPicPr>
        <p:blipFill>
          <a:blip r:embed="rId2"/>
          <a:stretch>
            <a:fillRect/>
          </a:stretch>
        </p:blipFill>
        <p:spPr>
          <a:xfrm>
            <a:off x="3804871" y="3676006"/>
            <a:ext cx="4582258" cy="2668787"/>
          </a:xfrm>
          <a:prstGeom prst="rect">
            <a:avLst/>
          </a:prstGeom>
        </p:spPr>
      </p:pic>
      <p:sp>
        <p:nvSpPr>
          <p:cNvPr id="11" name="Textfeld 10">
            <a:extLst>
              <a:ext uri="{FF2B5EF4-FFF2-40B4-BE49-F238E27FC236}">
                <a16:creationId xmlns:a16="http://schemas.microsoft.com/office/drawing/2014/main" id="{23024BD1-FA33-DFB7-D459-72ABDF09E1CB}"/>
              </a:ext>
            </a:extLst>
          </p:cNvPr>
          <p:cNvSpPr txBox="1"/>
          <p:nvPr/>
        </p:nvSpPr>
        <p:spPr>
          <a:xfrm>
            <a:off x="3929195" y="3317321"/>
            <a:ext cx="1826836" cy="300082"/>
          </a:xfrm>
          <a:prstGeom prst="rect">
            <a:avLst/>
          </a:prstGeom>
          <a:noFill/>
        </p:spPr>
        <p:txBody>
          <a:bodyPr wrap="square" rtlCol="0">
            <a:spAutoFit/>
          </a:bodyPr>
          <a:lstStyle/>
          <a:p>
            <a:pPr algn="ctr"/>
            <a:r>
              <a:rPr lang="de-DE" sz="1350" b="0" dirty="0" err="1">
                <a:solidFill>
                  <a:schemeClr val="accent6"/>
                </a:solidFill>
                <a:latin typeface="Avenir Next LT Pro" panose="020B0504020202020204" pitchFamily="34" charset="77"/>
              </a:rPr>
              <a:t>Leukomethylenblau</a:t>
            </a:r>
            <a:endParaRPr lang="de-DE" sz="1350" b="0" dirty="0">
              <a:solidFill>
                <a:schemeClr val="accent6"/>
              </a:solidFill>
              <a:latin typeface="Avenir Next LT Pro" panose="020B0504020202020204" pitchFamily="34" charset="77"/>
            </a:endParaRPr>
          </a:p>
        </p:txBody>
      </p:sp>
      <p:sp>
        <p:nvSpPr>
          <p:cNvPr id="12" name="Textfeld 11">
            <a:extLst>
              <a:ext uri="{FF2B5EF4-FFF2-40B4-BE49-F238E27FC236}">
                <a16:creationId xmlns:a16="http://schemas.microsoft.com/office/drawing/2014/main" id="{7BF1C93F-59C2-6797-FCC1-0125BA3CA46A}"/>
              </a:ext>
            </a:extLst>
          </p:cNvPr>
          <p:cNvSpPr txBox="1"/>
          <p:nvPr/>
        </p:nvSpPr>
        <p:spPr>
          <a:xfrm>
            <a:off x="6365632" y="3317321"/>
            <a:ext cx="1826836" cy="300082"/>
          </a:xfrm>
          <a:prstGeom prst="rect">
            <a:avLst/>
          </a:prstGeom>
          <a:noFill/>
        </p:spPr>
        <p:txBody>
          <a:bodyPr wrap="square" rtlCol="0">
            <a:spAutoFit/>
          </a:bodyPr>
          <a:lstStyle/>
          <a:p>
            <a:pPr algn="ctr"/>
            <a:r>
              <a:rPr lang="de-DE" sz="1350" b="0" dirty="0">
                <a:solidFill>
                  <a:schemeClr val="accent6"/>
                </a:solidFill>
                <a:latin typeface="Avenir Next LT Pro" panose="020B0504020202020204" pitchFamily="34" charset="77"/>
              </a:rPr>
              <a:t>Methylenblau</a:t>
            </a:r>
          </a:p>
        </p:txBody>
      </p:sp>
    </p:spTree>
    <p:extLst>
      <p:ext uri="{BB962C8B-B14F-4D97-AF65-F5344CB8AC3E}">
        <p14:creationId xmlns:p14="http://schemas.microsoft.com/office/powerpoint/2010/main" val="26010769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55E21-E011-B900-13F4-4D0897EA5FB0}"/>
              </a:ext>
            </a:extLst>
          </p:cNvPr>
          <p:cNvSpPr>
            <a:spLocks noGrp="1"/>
          </p:cNvSpPr>
          <p:nvPr>
            <p:ph type="title"/>
          </p:nvPr>
        </p:nvSpPr>
        <p:spPr/>
        <p:txBody>
          <a:bodyPr/>
          <a:lstStyle/>
          <a:p>
            <a:r>
              <a:rPr lang="de-DE" dirty="0"/>
              <a:t>Blausäure- / </a:t>
            </a:r>
            <a:r>
              <a:rPr lang="de-DE" dirty="0" err="1"/>
              <a:t>Cyanidvergiftung</a:t>
            </a:r>
            <a:endParaRPr lang="de-DE" dirty="0"/>
          </a:p>
        </p:txBody>
      </p:sp>
      <p:sp>
        <p:nvSpPr>
          <p:cNvPr id="3" name="Textplatzhalter 2">
            <a:extLst>
              <a:ext uri="{FF2B5EF4-FFF2-40B4-BE49-F238E27FC236}">
                <a16:creationId xmlns:a16="http://schemas.microsoft.com/office/drawing/2014/main" id="{CCE007FB-2FB2-3666-9082-E0B431CA509F}"/>
              </a:ext>
            </a:extLst>
          </p:cNvPr>
          <p:cNvSpPr>
            <a:spLocks noGrp="1"/>
          </p:cNvSpPr>
          <p:nvPr>
            <p:ph type="body" sz="quarter" idx="13"/>
          </p:nvPr>
        </p:nvSpPr>
        <p:spPr/>
        <p:txBody>
          <a:bodyPr/>
          <a:lstStyle/>
          <a:p>
            <a:r>
              <a:rPr lang="de-DE" dirty="0"/>
              <a:t>Blausäure (HCN) ist eine flüchtige Verbindung mit charakteristischem Mandelgeruch, die inhalativ aufgenommen werden kann und als Gas Zellmembranen gut passiert. Etwa 30% der Menschheit können diesen Geruch nicht wahrnehmen.</a:t>
            </a:r>
          </a:p>
          <a:p>
            <a:r>
              <a:rPr lang="de-DE" dirty="0"/>
              <a:t>Cyanid ist mit einem pK</a:t>
            </a:r>
            <a:r>
              <a:rPr lang="de-DE" baseline="-25000" dirty="0"/>
              <a:t>B</a:t>
            </a:r>
            <a:r>
              <a:rPr lang="de-DE" dirty="0"/>
              <a:t> von etwa 5 relativ basisch und kann daher nach oraler Aufnahme leicht von Magensäure zu HCN protoniert werden.</a:t>
            </a:r>
          </a:p>
          <a:p>
            <a:r>
              <a:rPr lang="de-DE" dirty="0" err="1"/>
              <a:t>Cyanidsalze</a:t>
            </a:r>
            <a:r>
              <a:rPr lang="de-DE" dirty="0"/>
              <a:t> kommen unter anderem in der chemischen Industrie, in der Schädlingsbekämpfung, im Tabakrauch und organisch gebunden als sogenannte </a:t>
            </a:r>
            <a:r>
              <a:rPr lang="de-DE" dirty="0" err="1"/>
              <a:t>cyanogene</a:t>
            </a:r>
            <a:r>
              <a:rPr lang="de-DE" dirty="0"/>
              <a:t> </a:t>
            </a:r>
            <a:r>
              <a:rPr lang="de-DE" dirty="0" err="1"/>
              <a:t>Glycoside</a:t>
            </a:r>
            <a:r>
              <a:rPr lang="de-DE" dirty="0"/>
              <a:t> in den Kernen einiger Steinfrüchte (Mandeln, Aprikosenkerne, …) vor. </a:t>
            </a:r>
          </a:p>
          <a:p>
            <a:endParaRPr lang="de-DE" dirty="0"/>
          </a:p>
          <a:p>
            <a:r>
              <a:rPr lang="de-DE" dirty="0"/>
              <a:t>Cyanid komplexiert Eisenionen der </a:t>
            </a:r>
            <a:r>
              <a:rPr lang="de-DE" dirty="0" err="1"/>
              <a:t>Cytochromoxidase</a:t>
            </a:r>
            <a:r>
              <a:rPr lang="de-DE" dirty="0"/>
              <a:t>, einem Teil der Atmungskette, reversibel. Der Funktionsverlust führt zu einem inneren Ersticken.</a:t>
            </a:r>
          </a:p>
          <a:p>
            <a:r>
              <a:rPr lang="de-DE" dirty="0"/>
              <a:t>Inhalativ tritt die Wirkung innerhalb von Sekunden ein, nach oraler Aufnahme innerhalb weniger Minuten. Behandlungsversuche kommen daher oft zu spät</a:t>
            </a:r>
          </a:p>
          <a:p>
            <a:r>
              <a:rPr lang="de-DE" dirty="0"/>
              <a:t>Der im Blut gebundene Sauerstoff kann nicht mehr verarmet werden, sodass sich das venöse Blut rot verfärbt.</a:t>
            </a:r>
          </a:p>
          <a:p>
            <a:endParaRPr lang="de-DE" dirty="0"/>
          </a:p>
          <a:p>
            <a:r>
              <a:rPr lang="de-DE" dirty="0"/>
              <a:t>Der Körper kann Cyanid sehr langsam (die tödliche Dosis wird in ca. 10 Stunden metabolisiert) unter Schwefelverbrauch entgiften. Bei der Therapie kann daher Natriumthiosulfat als </a:t>
            </a:r>
            <a:r>
              <a:rPr lang="de-DE" dirty="0" err="1"/>
              <a:t>Schwefellieferand</a:t>
            </a:r>
            <a:r>
              <a:rPr lang="de-DE" dirty="0"/>
              <a:t> eingesetzt werden. </a:t>
            </a:r>
          </a:p>
          <a:p>
            <a:r>
              <a:rPr lang="de-DE" dirty="0"/>
              <a:t>Außerdem werden Methämoglobinbildner eingesetzt, das dreiwertige Eisen im Blut kann Cyanid komplexieren und so entgiften. Etwa 10 – 30% Met – Hb im Blut sind tolerierbar.</a:t>
            </a:r>
          </a:p>
          <a:p>
            <a:r>
              <a:rPr lang="de-DE" dirty="0"/>
              <a:t>Bei Vergiftungen mit Cyanid (aber auch anderen Gasen wie beispielsweise CO) sollte die Atmung  unbedingt aufrecht erhalten werden. Eine Mund – zu – Mund – Beatmung ist jedoch gefährlich aufgrund von Kettenvergiftungen, bei denen der Beatmende das Gift ebenfalls aufnimmt.</a:t>
            </a:r>
          </a:p>
          <a:p>
            <a:r>
              <a:rPr lang="de-DE" dirty="0"/>
              <a:t>Nach Behandlung der </a:t>
            </a:r>
            <a:r>
              <a:rPr lang="de-DE" dirty="0" err="1"/>
              <a:t>Cyanidvergiftung</a:t>
            </a:r>
            <a:r>
              <a:rPr lang="de-DE" dirty="0"/>
              <a:t> kann der Magen des Patienten mit einer verdünnten </a:t>
            </a:r>
            <a:r>
              <a:rPr lang="de-DE" dirty="0" err="1"/>
              <a:t>Permanganatlösung</a:t>
            </a:r>
            <a:r>
              <a:rPr lang="de-DE" dirty="0"/>
              <a:t> gespült werden.</a:t>
            </a:r>
          </a:p>
          <a:p>
            <a:endParaRPr lang="de-DE" dirty="0"/>
          </a:p>
          <a:p>
            <a:r>
              <a:rPr lang="de-DE" dirty="0"/>
              <a:t>In der Pseudomedizin wird Amygdalin, ein Inhaltsstoff von Aprikosen, als sogenanntes „Vitamin B</a:t>
            </a:r>
            <a:r>
              <a:rPr lang="de-DE" baseline="-25000" dirty="0"/>
              <a:t>17</a:t>
            </a:r>
            <a:r>
              <a:rPr lang="de-DE" dirty="0"/>
              <a:t>“ zur angeblichen Krebstherapie eingesetzt. Aus Amygdalin wird im Körper Cyanid freigesetzt.</a:t>
            </a:r>
          </a:p>
        </p:txBody>
      </p:sp>
      <p:sp>
        <p:nvSpPr>
          <p:cNvPr id="4" name="Datumsplatzhalter 3">
            <a:extLst>
              <a:ext uri="{FF2B5EF4-FFF2-40B4-BE49-F238E27FC236}">
                <a16:creationId xmlns:a16="http://schemas.microsoft.com/office/drawing/2014/main" id="{4A3CEC59-1956-C444-B341-C181229033BC}"/>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55A57D0-B6F7-7762-BED7-42552DDB7DD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1CE65378-5611-3940-B917-4E53FD87C939}"/>
              </a:ext>
            </a:extLst>
          </p:cNvPr>
          <p:cNvSpPr>
            <a:spLocks noGrp="1"/>
          </p:cNvSpPr>
          <p:nvPr>
            <p:ph type="sldNum" sz="quarter" idx="16"/>
          </p:nvPr>
        </p:nvSpPr>
        <p:spPr/>
        <p:txBody>
          <a:bodyPr/>
          <a:lstStyle/>
          <a:p>
            <a:fld id="{C705F5F1-9457-49D1-866F-BB23D9D6F52D}" type="slidenum">
              <a:rPr lang="de-DE" altLang="de-DE" smtClean="0"/>
              <a:pPr/>
              <a:t>221</a:t>
            </a:fld>
            <a:endParaRPr lang="de-DE" altLang="de-DE"/>
          </a:p>
        </p:txBody>
      </p:sp>
    </p:spTree>
    <p:extLst>
      <p:ext uri="{BB962C8B-B14F-4D97-AF65-F5344CB8AC3E}">
        <p14:creationId xmlns:p14="http://schemas.microsoft.com/office/powerpoint/2010/main" val="287290606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D41BF-5930-A1BE-CC90-77D1F7DB6022}"/>
              </a:ext>
            </a:extLst>
          </p:cNvPr>
          <p:cNvSpPr>
            <a:spLocks noGrp="1"/>
          </p:cNvSpPr>
          <p:nvPr>
            <p:ph type="title"/>
          </p:nvPr>
        </p:nvSpPr>
        <p:spPr/>
        <p:txBody>
          <a:bodyPr/>
          <a:lstStyle/>
          <a:p>
            <a:r>
              <a:rPr lang="de-DE" dirty="0"/>
              <a:t>Vergiftung mit Cholinesterasehemmern</a:t>
            </a:r>
          </a:p>
        </p:txBody>
      </p:sp>
      <p:sp>
        <p:nvSpPr>
          <p:cNvPr id="3" name="Textplatzhalter 2">
            <a:extLst>
              <a:ext uri="{FF2B5EF4-FFF2-40B4-BE49-F238E27FC236}">
                <a16:creationId xmlns:a16="http://schemas.microsoft.com/office/drawing/2014/main" id="{43D00864-8F30-C0D8-7BF1-385CEE678C21}"/>
              </a:ext>
            </a:extLst>
          </p:cNvPr>
          <p:cNvSpPr>
            <a:spLocks noGrp="1"/>
          </p:cNvSpPr>
          <p:nvPr>
            <p:ph type="body" sz="quarter" idx="13"/>
          </p:nvPr>
        </p:nvSpPr>
        <p:spPr/>
        <p:txBody>
          <a:bodyPr/>
          <a:lstStyle/>
          <a:p>
            <a:r>
              <a:rPr lang="de-DE" dirty="0"/>
              <a:t>Die Cholinesterase ist ein Enzym, das den Neurotransmitter Acetylcholin abbaut und dadurch die Reizweiterleitung an einer Synapse beendet.</a:t>
            </a:r>
          </a:p>
          <a:p>
            <a:r>
              <a:rPr lang="de-DE" dirty="0"/>
              <a:t>Verschiedene Gifte hemmen die Cholinesterase, sodass die exzitatorische Reize verstärkt werden.</a:t>
            </a:r>
          </a:p>
          <a:p>
            <a:r>
              <a:rPr lang="de-DE" dirty="0"/>
              <a:t>Typische Symptome sind Übelkeit, Erbrechen, Schwitzen, Speichel- und Tränenfluss („alles fließt“), Muskelschwäche, Angst und Atemlähmung.</a:t>
            </a:r>
          </a:p>
          <a:p>
            <a:endParaRPr lang="de-DE" dirty="0"/>
          </a:p>
          <a:p>
            <a:r>
              <a:rPr lang="de-DE" dirty="0"/>
              <a:t>Typische Cholinesterasehemmer sind Insektizide vom Alkylphosphat – Typ, diese hemmen das Enzym irreversibel und über mehrere Wochen, indem sie einen nach kurzer Zeit nicht mehr spaltbaren Phosphorsäureester mit Serin bilden.</a:t>
            </a:r>
          </a:p>
          <a:p>
            <a:r>
              <a:rPr lang="de-DE" dirty="0"/>
              <a:t>Auch einige Kampfgifte wie Sarin oder </a:t>
            </a:r>
            <a:r>
              <a:rPr lang="de-DE" dirty="0" err="1"/>
              <a:t>Nowitschok</a:t>
            </a:r>
            <a:r>
              <a:rPr lang="de-DE" dirty="0"/>
              <a:t> sowie Arzneistoffe wie </a:t>
            </a:r>
            <a:r>
              <a:rPr lang="de-DE" dirty="0" err="1"/>
              <a:t>Donepezil</a:t>
            </a:r>
            <a:r>
              <a:rPr lang="de-DE" dirty="0"/>
              <a:t> und </a:t>
            </a:r>
            <a:r>
              <a:rPr lang="de-DE" dirty="0" err="1"/>
              <a:t>Galanthamin</a:t>
            </a:r>
            <a:r>
              <a:rPr lang="de-DE" dirty="0"/>
              <a:t> (</a:t>
            </a:r>
            <a:r>
              <a:rPr lang="de-DE" dirty="0" err="1"/>
              <a:t>Antidementia</a:t>
            </a:r>
            <a:r>
              <a:rPr lang="de-DE" dirty="0"/>
              <a:t>) gehören zu den </a:t>
            </a:r>
            <a:r>
              <a:rPr lang="de-DE" dirty="0" err="1"/>
              <a:t>AchE</a:t>
            </a:r>
            <a:r>
              <a:rPr lang="de-DE" dirty="0"/>
              <a:t> – Hemmern.</a:t>
            </a:r>
          </a:p>
          <a:p>
            <a:r>
              <a:rPr lang="de-DE" dirty="0"/>
              <a:t>Ein Beispiel ist </a:t>
            </a:r>
            <a:r>
              <a:rPr lang="de-DE" dirty="0" err="1"/>
              <a:t>Parathion</a:t>
            </a:r>
            <a:r>
              <a:rPr lang="de-DE" dirty="0"/>
              <a:t> (E605), das im Körper einer </a:t>
            </a:r>
            <a:r>
              <a:rPr lang="de-DE" dirty="0" err="1"/>
              <a:t>Giftungsreaktion</a:t>
            </a:r>
            <a:r>
              <a:rPr lang="de-DE" dirty="0"/>
              <a:t> unterliegt. </a:t>
            </a:r>
          </a:p>
          <a:p>
            <a:r>
              <a:rPr lang="de-DE" dirty="0"/>
              <a:t>Viele Cholinesterasehemmer sind gut hautpermeabel, was eine Gefahr für Ersthelfer darstellt.</a:t>
            </a:r>
          </a:p>
          <a:p>
            <a:endParaRPr lang="de-DE" dirty="0"/>
          </a:p>
          <a:p>
            <a:r>
              <a:rPr lang="de-DE" dirty="0"/>
              <a:t>Die Therapie besteht in der Gabe von Atropin (Blockiert ACh – Rezeptoren und kann selbst eine Giftwirkung haben) und </a:t>
            </a:r>
            <a:r>
              <a:rPr lang="de-DE" dirty="0" err="1"/>
              <a:t>Obidoxim</a:t>
            </a:r>
            <a:r>
              <a:rPr lang="de-DE" dirty="0"/>
              <a:t>, einem </a:t>
            </a:r>
            <a:r>
              <a:rPr lang="de-DE" dirty="0" err="1"/>
              <a:t>Oxim</a:t>
            </a:r>
            <a:r>
              <a:rPr lang="de-DE" dirty="0"/>
              <a:t>, dass das Enzym kurz nach der Vergiftung noch reaktivieren kann.</a:t>
            </a:r>
          </a:p>
          <a:p>
            <a:endParaRPr lang="de-DE" dirty="0"/>
          </a:p>
          <a:p>
            <a:r>
              <a:rPr lang="de-DE" dirty="0"/>
              <a:t>Um der Wirkung von Kampfgiften vorzubeugen, können reversible </a:t>
            </a:r>
            <a:r>
              <a:rPr lang="de-DE" dirty="0" err="1"/>
              <a:t>AChE</a:t>
            </a:r>
            <a:r>
              <a:rPr lang="de-DE" dirty="0"/>
              <a:t> – Hemmer eingenommen werden. Diese blockieren Teile der Enzyme während einer möglichen Exposition, jedoch reversibel, sodass diese während der Vergiftung nicht angegriffen werden können und danach wieder „freigegeben“ werden und das Überleben sichern.</a:t>
            </a:r>
          </a:p>
        </p:txBody>
      </p:sp>
      <p:sp>
        <p:nvSpPr>
          <p:cNvPr id="4" name="Datumsplatzhalter 3">
            <a:extLst>
              <a:ext uri="{FF2B5EF4-FFF2-40B4-BE49-F238E27FC236}">
                <a16:creationId xmlns:a16="http://schemas.microsoft.com/office/drawing/2014/main" id="{7CDDA2DD-DB2D-85B8-A4F2-74C697E81348}"/>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314CF0E-8AE0-0EBC-01A4-188C1481FEF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8929A047-9528-A5EA-C0A5-B2FBB9B4F159}"/>
              </a:ext>
            </a:extLst>
          </p:cNvPr>
          <p:cNvSpPr>
            <a:spLocks noGrp="1"/>
          </p:cNvSpPr>
          <p:nvPr>
            <p:ph type="sldNum" sz="quarter" idx="16"/>
          </p:nvPr>
        </p:nvSpPr>
        <p:spPr/>
        <p:txBody>
          <a:bodyPr/>
          <a:lstStyle/>
          <a:p>
            <a:fld id="{C705F5F1-9457-49D1-866F-BB23D9D6F52D}" type="slidenum">
              <a:rPr lang="de-DE" altLang="de-DE" smtClean="0"/>
              <a:pPr/>
              <a:t>222</a:t>
            </a:fld>
            <a:endParaRPr lang="de-DE" altLang="de-DE"/>
          </a:p>
        </p:txBody>
      </p:sp>
    </p:spTree>
    <p:extLst>
      <p:ext uri="{BB962C8B-B14F-4D97-AF65-F5344CB8AC3E}">
        <p14:creationId xmlns:p14="http://schemas.microsoft.com/office/powerpoint/2010/main" val="24502284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CCB72-5B7F-612F-5164-4009E5C8F411}"/>
              </a:ext>
            </a:extLst>
          </p:cNvPr>
          <p:cNvSpPr>
            <a:spLocks noGrp="1"/>
          </p:cNvSpPr>
          <p:nvPr>
            <p:ph type="title"/>
          </p:nvPr>
        </p:nvSpPr>
        <p:spPr/>
        <p:txBody>
          <a:bodyPr/>
          <a:lstStyle/>
          <a:p>
            <a:r>
              <a:rPr lang="de-DE" dirty="0"/>
              <a:t>Vergiftung mit Benzo[a]</a:t>
            </a:r>
            <a:r>
              <a:rPr lang="de-DE" dirty="0" err="1"/>
              <a:t>pyren</a:t>
            </a:r>
            <a:endParaRPr lang="de-DE" dirty="0"/>
          </a:p>
        </p:txBody>
      </p:sp>
      <p:sp>
        <p:nvSpPr>
          <p:cNvPr id="3" name="Textplatzhalter 2">
            <a:extLst>
              <a:ext uri="{FF2B5EF4-FFF2-40B4-BE49-F238E27FC236}">
                <a16:creationId xmlns:a16="http://schemas.microsoft.com/office/drawing/2014/main" id="{9CD0DCD0-3F52-77E2-B920-96D8807001D9}"/>
              </a:ext>
            </a:extLst>
          </p:cNvPr>
          <p:cNvSpPr>
            <a:spLocks noGrp="1"/>
          </p:cNvSpPr>
          <p:nvPr>
            <p:ph type="body" sz="quarter" idx="13"/>
          </p:nvPr>
        </p:nvSpPr>
        <p:spPr/>
        <p:txBody>
          <a:bodyPr/>
          <a:lstStyle/>
          <a:p>
            <a:r>
              <a:rPr lang="de-DE" dirty="0"/>
              <a:t>Viele </a:t>
            </a:r>
            <a:r>
              <a:rPr lang="de-DE" dirty="0" err="1"/>
              <a:t>polycylische</a:t>
            </a:r>
            <a:r>
              <a:rPr lang="de-DE" dirty="0"/>
              <a:t> aromatische Kohlenwasserstoffe (PAK) sind Präkanzerogene, also Substanzen die im Körper zu krebserregenden Substanzen metabolisiert werden. </a:t>
            </a:r>
          </a:p>
          <a:p>
            <a:r>
              <a:rPr lang="de-DE" dirty="0"/>
              <a:t>Typisches Beispiel ist das Benzo[a]</a:t>
            </a:r>
            <a:r>
              <a:rPr lang="de-DE" dirty="0" err="1"/>
              <a:t>pyren</a:t>
            </a:r>
            <a:r>
              <a:rPr lang="de-DE" dirty="0"/>
              <a:t>, dass sowohl in unschädliche Metabolite (oberer Weg in der Abbildung), aber auch in ein </a:t>
            </a:r>
            <a:r>
              <a:rPr lang="de-DE" dirty="0" err="1"/>
              <a:t>ultimales</a:t>
            </a:r>
            <a:r>
              <a:rPr lang="de-DE" dirty="0"/>
              <a:t> Kanzerogen (unterer Weg), ein Epoxid, umgewandelt werden kann. In diesem Fall kann es vom Körper nicht mehr weiter abgebaut werden.</a:t>
            </a:r>
          </a:p>
          <a:p>
            <a:endParaRPr lang="de-DE" dirty="0"/>
          </a:p>
          <a:p>
            <a:r>
              <a:rPr lang="de-DE" dirty="0"/>
              <a:t>Die PAK entstehen bei der unvollständigen Verbrennung von organischem Material und kommen ubiquitär vor. Besonders stark konzentriert sind sie in Zigarettenrauch, Abgasen und Ruß. Tumore können sie schon in Microgrammmengen auslösen.</a:t>
            </a:r>
          </a:p>
        </p:txBody>
      </p:sp>
      <p:sp>
        <p:nvSpPr>
          <p:cNvPr id="4" name="Datumsplatzhalter 3">
            <a:extLst>
              <a:ext uri="{FF2B5EF4-FFF2-40B4-BE49-F238E27FC236}">
                <a16:creationId xmlns:a16="http://schemas.microsoft.com/office/drawing/2014/main" id="{82FC566B-9E1D-942C-B1E3-8901B53F0792}"/>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9160490-23B0-C3F0-944C-55E34F397B7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F8618C30-DB8B-4A54-7E88-D0D10ABCEBB0}"/>
              </a:ext>
            </a:extLst>
          </p:cNvPr>
          <p:cNvSpPr>
            <a:spLocks noGrp="1"/>
          </p:cNvSpPr>
          <p:nvPr>
            <p:ph type="sldNum" sz="quarter" idx="16"/>
          </p:nvPr>
        </p:nvSpPr>
        <p:spPr/>
        <p:txBody>
          <a:bodyPr/>
          <a:lstStyle/>
          <a:p>
            <a:fld id="{C705F5F1-9457-49D1-866F-BB23D9D6F52D}" type="slidenum">
              <a:rPr lang="de-DE" altLang="de-DE" smtClean="0"/>
              <a:pPr/>
              <a:t>223</a:t>
            </a:fld>
            <a:endParaRPr lang="de-DE" altLang="de-DE"/>
          </a:p>
        </p:txBody>
      </p:sp>
      <p:pic>
        <p:nvPicPr>
          <p:cNvPr id="8" name="Grafik 7">
            <a:extLst>
              <a:ext uri="{FF2B5EF4-FFF2-40B4-BE49-F238E27FC236}">
                <a16:creationId xmlns:a16="http://schemas.microsoft.com/office/drawing/2014/main" id="{5F3F3ACF-B453-61A7-9191-F24B5AEDA03D}"/>
              </a:ext>
            </a:extLst>
          </p:cNvPr>
          <p:cNvPicPr>
            <a:picLocks noChangeAspect="1"/>
          </p:cNvPicPr>
          <p:nvPr/>
        </p:nvPicPr>
        <p:blipFill rotWithShape="1">
          <a:blip r:embed="rId2"/>
          <a:srcRect l="29706" t="4017" r="29106" b="4191"/>
          <a:stretch/>
        </p:blipFill>
        <p:spPr>
          <a:xfrm rot="16200000">
            <a:off x="4693067" y="263237"/>
            <a:ext cx="2805866" cy="8092364"/>
          </a:xfrm>
          <a:prstGeom prst="rect">
            <a:avLst/>
          </a:prstGeom>
        </p:spPr>
      </p:pic>
      <p:sp>
        <p:nvSpPr>
          <p:cNvPr id="10" name="Textfeld 9">
            <a:extLst>
              <a:ext uri="{FF2B5EF4-FFF2-40B4-BE49-F238E27FC236}">
                <a16:creationId xmlns:a16="http://schemas.microsoft.com/office/drawing/2014/main" id="{CB6268AB-2494-6A63-25D4-CFD6E0E202CB}"/>
              </a:ext>
            </a:extLst>
          </p:cNvPr>
          <p:cNvSpPr txBox="1"/>
          <p:nvPr/>
        </p:nvSpPr>
        <p:spPr>
          <a:xfrm>
            <a:off x="4305711" y="5742936"/>
            <a:ext cx="361417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Mutschler </a:t>
            </a:r>
            <a:r>
              <a:rPr lang="de-DE" sz="700" i="1" dirty="0">
                <a:solidFill>
                  <a:schemeClr val="bg1">
                    <a:lumMod val="50000"/>
                  </a:schemeClr>
                </a:solidFill>
                <a:latin typeface="Avenir Next LT Pro" panose="020B0504020202020204" pitchFamily="34" charset="77"/>
              </a:rPr>
              <a:t>Arzneimittelwirkungen;</a:t>
            </a:r>
            <a:r>
              <a:rPr lang="de-DE" sz="700" dirty="0">
                <a:solidFill>
                  <a:schemeClr val="bg1">
                    <a:lumMod val="50000"/>
                  </a:schemeClr>
                </a:solidFill>
                <a:latin typeface="Avenir Next LT Pro" panose="020B0504020202020204" pitchFamily="34" charset="77"/>
              </a:rPr>
              <a:t> Wissenschaftliche Verlagsgesellschaft, 11. Auflage</a:t>
            </a:r>
          </a:p>
        </p:txBody>
      </p:sp>
    </p:spTree>
    <p:extLst>
      <p:ext uri="{BB962C8B-B14F-4D97-AF65-F5344CB8AC3E}">
        <p14:creationId xmlns:p14="http://schemas.microsoft.com/office/powerpoint/2010/main" val="212635595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42929-3146-D42D-0A12-F74E2A861516}"/>
              </a:ext>
            </a:extLst>
          </p:cNvPr>
          <p:cNvSpPr>
            <a:spLocks noGrp="1"/>
          </p:cNvSpPr>
          <p:nvPr>
            <p:ph type="title"/>
          </p:nvPr>
        </p:nvSpPr>
        <p:spPr/>
        <p:txBody>
          <a:bodyPr/>
          <a:lstStyle/>
          <a:p>
            <a:r>
              <a:rPr lang="de-DE" dirty="0"/>
              <a:t>Arzneimittel in der Umwelt</a:t>
            </a:r>
          </a:p>
        </p:txBody>
      </p:sp>
      <p:sp>
        <p:nvSpPr>
          <p:cNvPr id="10" name="Textplatzhalter 9">
            <a:extLst>
              <a:ext uri="{FF2B5EF4-FFF2-40B4-BE49-F238E27FC236}">
                <a16:creationId xmlns:a16="http://schemas.microsoft.com/office/drawing/2014/main" id="{301C0537-E52C-E0EC-F7FA-7792154A5B02}"/>
              </a:ext>
            </a:extLst>
          </p:cNvPr>
          <p:cNvSpPr>
            <a:spLocks noGrp="1"/>
          </p:cNvSpPr>
          <p:nvPr>
            <p:ph type="body" sz="quarter" idx="13"/>
          </p:nvPr>
        </p:nvSpPr>
        <p:spPr/>
        <p:txBody>
          <a:bodyPr/>
          <a:lstStyle/>
          <a:p>
            <a:r>
              <a:rPr lang="de-DE" dirty="0"/>
              <a:t>In Deutschland lassen sich inzwischen in fast jedem Oberflächengewässer und auch teilweise im Trinkwasser Rückstände von Arzneimitteln nachweisen. Dorthin gelangen sie nicht nur durch falsche Entsorgung, der größte Anteil stammt aus dem menschlichen Urin. Viele Arzneimittelrückstände werden in Kläranlagen nicht aus dem Wasser gefiltert.</a:t>
            </a:r>
          </a:p>
          <a:p>
            <a:r>
              <a:rPr lang="de-DE" dirty="0"/>
              <a:t>Es wurden Rückstände von mehr als 414 Arzneistoffen gefunden, vor allem von Antiepileptika, Analgetika, Diuretika und Antidiabetika.</a:t>
            </a:r>
          </a:p>
          <a:p>
            <a:endParaRPr lang="de-DE" dirty="0"/>
          </a:p>
          <a:p>
            <a:r>
              <a:rPr lang="de-DE" dirty="0"/>
              <a:t>In den abgelegensten Wüsten auf der Sinai – Halbinsel können signifikante Mengen des Antidiabetikums </a:t>
            </a:r>
            <a:r>
              <a:rPr lang="de-DE" dirty="0" err="1"/>
              <a:t>Metformin</a:t>
            </a:r>
            <a:r>
              <a:rPr lang="de-DE" dirty="0"/>
              <a:t> nachgewiesen werden.</a:t>
            </a:r>
          </a:p>
          <a:p>
            <a:r>
              <a:rPr lang="de-DE" dirty="0" err="1"/>
              <a:t>Metformin</a:t>
            </a:r>
            <a:r>
              <a:rPr lang="de-DE" dirty="0"/>
              <a:t> hat einen Einfluss auf den Glucosestoffwechsel und die Steroidsynthese. Bei Fischen, die </a:t>
            </a:r>
            <a:r>
              <a:rPr lang="de-DE" dirty="0" err="1"/>
              <a:t>Metformin</a:t>
            </a:r>
            <a:r>
              <a:rPr lang="de-DE" dirty="0"/>
              <a:t> ausgesetzt waren, wurden Kleinwuchs und verringerte Fruchtbarkeit nachgewiesen.</a:t>
            </a:r>
          </a:p>
          <a:p>
            <a:endParaRPr lang="de-DE" dirty="0"/>
          </a:p>
          <a:p>
            <a:r>
              <a:rPr lang="de-DE" dirty="0"/>
              <a:t>Die Belastung wird durch die kommende Überalterung und den starken Aufschwung von Diabetes als Volkskrankheit vermutlich nur noch weiter ansteigen.</a:t>
            </a:r>
          </a:p>
          <a:p>
            <a:r>
              <a:rPr lang="de-DE" dirty="0"/>
              <a:t>Bei der Zulassung von Arzneistoffen ist inzwischen eine Umweltrisikoanalyse verpflichtend. Zu vielen alten Arzneimitteln (häufig auch die, die vermehrt in Gewässern gefunden werden!) liegen jedoch keine oder kaum Daten vor. Man schätzt, dass erst zu etwa 10% der umweltrelevanten Stoffe genügend Informationen zur Risikoanalyse vorliegen.</a:t>
            </a:r>
          </a:p>
          <a:p>
            <a:pPr marL="0" indent="0">
              <a:buNone/>
            </a:pPr>
            <a:endParaRPr lang="de-DE" dirty="0"/>
          </a:p>
          <a:p>
            <a:pPr marL="0" indent="0">
              <a:buNone/>
            </a:pPr>
            <a:endParaRPr lang="de-DE" dirty="0"/>
          </a:p>
          <a:p>
            <a:pPr marL="0" indent="0">
              <a:buNone/>
            </a:pPr>
            <a:endParaRPr lang="de-DE" dirty="0"/>
          </a:p>
          <a:p>
            <a:endParaRPr lang="de-DE" dirty="0"/>
          </a:p>
        </p:txBody>
      </p:sp>
      <p:sp>
        <p:nvSpPr>
          <p:cNvPr id="9" name="Datumsplatzhalter 8">
            <a:extLst>
              <a:ext uri="{FF2B5EF4-FFF2-40B4-BE49-F238E27FC236}">
                <a16:creationId xmlns:a16="http://schemas.microsoft.com/office/drawing/2014/main" id="{81F6B44F-60FC-8173-B79F-D29D466A3351}"/>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F7E66C19-9BBC-E77C-5633-C3D7BE2A003F}"/>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18FF626C-95AD-31EB-CC71-BC9D5B8D49B4}"/>
              </a:ext>
            </a:extLst>
          </p:cNvPr>
          <p:cNvSpPr>
            <a:spLocks noGrp="1"/>
          </p:cNvSpPr>
          <p:nvPr>
            <p:ph type="sldNum" sz="quarter" idx="16"/>
          </p:nvPr>
        </p:nvSpPr>
        <p:spPr/>
        <p:txBody>
          <a:bodyPr/>
          <a:lstStyle/>
          <a:p>
            <a:fld id="{6FBDD224-CFE5-420E-A51B-C49F1872CE04}" type="slidenum">
              <a:rPr lang="de-DE" altLang="de-DE" smtClean="0"/>
              <a:pPr/>
              <a:t>224</a:t>
            </a:fld>
            <a:endParaRPr lang="de-DE" altLang="de-DE"/>
          </a:p>
        </p:txBody>
      </p:sp>
    </p:spTree>
    <p:extLst>
      <p:ext uri="{BB962C8B-B14F-4D97-AF65-F5344CB8AC3E}">
        <p14:creationId xmlns:p14="http://schemas.microsoft.com/office/powerpoint/2010/main" val="24360437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42929-3146-D42D-0A12-F74E2A861516}"/>
              </a:ext>
            </a:extLst>
          </p:cNvPr>
          <p:cNvSpPr>
            <a:spLocks noGrp="1"/>
          </p:cNvSpPr>
          <p:nvPr>
            <p:ph type="title"/>
          </p:nvPr>
        </p:nvSpPr>
        <p:spPr/>
        <p:txBody>
          <a:bodyPr/>
          <a:lstStyle/>
          <a:p>
            <a:r>
              <a:rPr lang="de-DE" dirty="0"/>
              <a:t>Arzneimittel in der Umwelt</a:t>
            </a:r>
          </a:p>
        </p:txBody>
      </p:sp>
      <p:sp>
        <p:nvSpPr>
          <p:cNvPr id="9" name="Datumsplatzhalter 8">
            <a:extLst>
              <a:ext uri="{FF2B5EF4-FFF2-40B4-BE49-F238E27FC236}">
                <a16:creationId xmlns:a16="http://schemas.microsoft.com/office/drawing/2014/main" id="{81F6B44F-60FC-8173-B79F-D29D466A3351}"/>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F7E66C19-9BBC-E77C-5633-C3D7BE2A003F}"/>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18FF626C-95AD-31EB-CC71-BC9D5B8D49B4}"/>
              </a:ext>
            </a:extLst>
          </p:cNvPr>
          <p:cNvSpPr>
            <a:spLocks noGrp="1"/>
          </p:cNvSpPr>
          <p:nvPr>
            <p:ph type="sldNum" sz="quarter" idx="16"/>
          </p:nvPr>
        </p:nvSpPr>
        <p:spPr/>
        <p:txBody>
          <a:bodyPr/>
          <a:lstStyle/>
          <a:p>
            <a:fld id="{6FBDD224-CFE5-420E-A51B-C49F1872CE04}" type="slidenum">
              <a:rPr lang="de-DE" altLang="de-DE" smtClean="0"/>
              <a:pPr/>
              <a:t>225</a:t>
            </a:fld>
            <a:endParaRPr lang="de-DE" altLang="de-DE"/>
          </a:p>
        </p:txBody>
      </p:sp>
      <p:pic>
        <p:nvPicPr>
          <p:cNvPr id="4" name="Grafik 3" descr="Ein Bild, das Karte enthält.&#10;&#10;Automatisch generierte Beschreibung">
            <a:extLst>
              <a:ext uri="{FF2B5EF4-FFF2-40B4-BE49-F238E27FC236}">
                <a16:creationId xmlns:a16="http://schemas.microsoft.com/office/drawing/2014/main" id="{82607F06-7F8D-C0BF-C0EB-FB35289E88B8}"/>
              </a:ext>
            </a:extLst>
          </p:cNvPr>
          <p:cNvPicPr>
            <a:picLocks noChangeAspect="1"/>
          </p:cNvPicPr>
          <p:nvPr/>
        </p:nvPicPr>
        <p:blipFill>
          <a:blip r:embed="rId2"/>
          <a:stretch>
            <a:fillRect/>
          </a:stretch>
        </p:blipFill>
        <p:spPr>
          <a:xfrm>
            <a:off x="3461490" y="836712"/>
            <a:ext cx="1745215" cy="3346198"/>
          </a:xfrm>
          <a:prstGeom prst="rect">
            <a:avLst/>
          </a:prstGeom>
        </p:spPr>
      </p:pic>
      <p:pic>
        <p:nvPicPr>
          <p:cNvPr id="8" name="Grafik 7">
            <a:extLst>
              <a:ext uri="{FF2B5EF4-FFF2-40B4-BE49-F238E27FC236}">
                <a16:creationId xmlns:a16="http://schemas.microsoft.com/office/drawing/2014/main" id="{AD7457B0-B9FC-0E66-4967-B8DCA87A8907}"/>
              </a:ext>
            </a:extLst>
          </p:cNvPr>
          <p:cNvPicPr>
            <a:picLocks noChangeAspect="1"/>
          </p:cNvPicPr>
          <p:nvPr/>
        </p:nvPicPr>
        <p:blipFill rotWithShape="1">
          <a:blip r:embed="rId3"/>
          <a:srcRect b="15727"/>
          <a:stretch/>
        </p:blipFill>
        <p:spPr>
          <a:xfrm>
            <a:off x="5434353" y="783334"/>
            <a:ext cx="4796372" cy="5417443"/>
          </a:xfrm>
          <a:prstGeom prst="rect">
            <a:avLst/>
          </a:prstGeom>
        </p:spPr>
      </p:pic>
      <p:sp>
        <p:nvSpPr>
          <p:cNvPr id="11" name="Textplatzhalter 9">
            <a:extLst>
              <a:ext uri="{FF2B5EF4-FFF2-40B4-BE49-F238E27FC236}">
                <a16:creationId xmlns:a16="http://schemas.microsoft.com/office/drawing/2014/main" id="{23D5E623-71E5-559D-418A-4978E73F6AB8}"/>
              </a:ext>
            </a:extLst>
          </p:cNvPr>
          <p:cNvSpPr txBox="1">
            <a:spLocks/>
          </p:cNvSpPr>
          <p:nvPr/>
        </p:nvSpPr>
        <p:spPr>
          <a:xfrm>
            <a:off x="819434" y="4324574"/>
            <a:ext cx="4387271" cy="1876203"/>
          </a:xfrm>
          <a:prstGeom prst="rect">
            <a:avLst/>
          </a:prstGeom>
        </p:spPr>
        <p:txBody>
          <a:bodyPr vert="horz" lIns="0" tIns="0" rIns="0" bIns="0" rtlCol="0">
            <a:noAutofit/>
          </a:bodyPr>
          <a:lstStyle>
            <a:lvl1pPr marL="162000" indent="-162000" algn="l" defTabSz="685800" rtl="0" eaLnBrk="1" latinLnBrk="0" hangingPunct="1">
              <a:lnSpc>
                <a:spcPct val="100000"/>
              </a:lnSpc>
              <a:spcBef>
                <a:spcPts val="375"/>
              </a:spcBef>
              <a:spcAft>
                <a:spcPts val="0"/>
              </a:spcAft>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1pPr>
            <a:lvl2pPr marL="40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2pPr>
            <a:lvl3pPr marL="67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3pPr>
            <a:lvl4pPr marL="94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4pPr>
            <a:lvl5pPr marL="121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5pPr>
            <a:lvl6pPr marL="148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6pPr>
            <a:lvl7pPr marL="1755000" indent="-16200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7pPr>
            <a:lvl8pPr marL="202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8pPr>
            <a:lvl9pPr marL="2295000" indent="-171450" algn="l" defTabSz="685800" rtl="0" eaLnBrk="1" latinLnBrk="0" hangingPunct="1">
              <a:lnSpc>
                <a:spcPct val="100000"/>
              </a:lnSpc>
              <a:spcBef>
                <a:spcPts val="375"/>
              </a:spcBef>
              <a:buFont typeface="Arial" panose="020B0604020202020204" pitchFamily="34" charset="0"/>
              <a:buChar char="•"/>
              <a:defRPr sz="1350" kern="1200">
                <a:solidFill>
                  <a:srgbClr val="000000"/>
                </a:solidFill>
                <a:latin typeface="Avenir Next LT Pro" panose="020B0504020202020204" pitchFamily="34" charset="77"/>
                <a:ea typeface="+mn-ea"/>
                <a:cs typeface="+mn-cs"/>
              </a:defRPr>
            </a:lvl9pPr>
          </a:lstStyle>
          <a:p>
            <a:pPr marL="0" indent="0" algn="r" fontAlgn="auto">
              <a:buNone/>
            </a:pPr>
            <a:r>
              <a:rPr lang="de-DE" dirty="0"/>
              <a:t>Die Abbildung zeigt verschiedene Arzneimittelkonzentrationen im Rhein. Je länger das Wasser durch Deutschland fließt, desto höher die Konzentrationen der Arzneimittel </a:t>
            </a:r>
            <a:r>
              <a:rPr lang="de-DE" dirty="0">
                <a:solidFill>
                  <a:schemeClr val="accent4">
                    <a:lumMod val="50000"/>
                  </a:schemeClr>
                </a:solidFill>
              </a:rPr>
              <a:t>(Skala der </a:t>
            </a:r>
            <a:r>
              <a:rPr lang="de-DE" dirty="0" err="1">
                <a:solidFill>
                  <a:schemeClr val="accent4">
                    <a:lumMod val="50000"/>
                  </a:schemeClr>
                </a:solidFill>
              </a:rPr>
              <a:t>y</a:t>
            </a:r>
            <a:r>
              <a:rPr lang="de-DE" dirty="0">
                <a:solidFill>
                  <a:schemeClr val="accent4">
                    <a:lumMod val="50000"/>
                  </a:schemeClr>
                </a:solidFill>
              </a:rPr>
              <a:t> – Achse!)</a:t>
            </a:r>
          </a:p>
          <a:p>
            <a:pPr marL="0" indent="0" algn="r" fontAlgn="auto">
              <a:buNone/>
            </a:pPr>
            <a:r>
              <a:rPr lang="de-DE" dirty="0">
                <a:solidFill>
                  <a:schemeClr val="accent6"/>
                </a:solidFill>
              </a:rPr>
              <a:t>Carbamazepin: Antiepileptikum</a:t>
            </a:r>
          </a:p>
          <a:p>
            <a:pPr marL="0" indent="0" algn="r" fontAlgn="auto">
              <a:buNone/>
            </a:pPr>
            <a:r>
              <a:rPr lang="de-DE" dirty="0">
                <a:solidFill>
                  <a:schemeClr val="accent6"/>
                </a:solidFill>
              </a:rPr>
              <a:t>Telmisartan: Diuretikum</a:t>
            </a:r>
          </a:p>
          <a:p>
            <a:pPr marL="0" indent="0" algn="r" fontAlgn="auto">
              <a:buNone/>
            </a:pPr>
            <a:r>
              <a:rPr lang="de-DE" dirty="0" err="1">
                <a:solidFill>
                  <a:schemeClr val="accent6"/>
                </a:solidFill>
              </a:rPr>
              <a:t>Sitagliptin</a:t>
            </a:r>
            <a:r>
              <a:rPr lang="de-DE" dirty="0">
                <a:solidFill>
                  <a:schemeClr val="accent6"/>
                </a:solidFill>
              </a:rPr>
              <a:t>: Antidiabetikum</a:t>
            </a:r>
          </a:p>
          <a:p>
            <a:pPr marL="0" indent="0" algn="r" fontAlgn="auto">
              <a:buNone/>
            </a:pPr>
            <a:r>
              <a:rPr lang="de-DE" dirty="0" err="1">
                <a:solidFill>
                  <a:schemeClr val="accent6"/>
                </a:solidFill>
              </a:rPr>
              <a:t>Aliskiren</a:t>
            </a:r>
            <a:r>
              <a:rPr lang="de-DE" dirty="0">
                <a:solidFill>
                  <a:schemeClr val="accent6"/>
                </a:solidFill>
              </a:rPr>
              <a:t>: Diuretikum</a:t>
            </a:r>
          </a:p>
        </p:txBody>
      </p:sp>
      <p:sp>
        <p:nvSpPr>
          <p:cNvPr id="12" name="Textfeld 11">
            <a:extLst>
              <a:ext uri="{FF2B5EF4-FFF2-40B4-BE49-F238E27FC236}">
                <a16:creationId xmlns:a16="http://schemas.microsoft.com/office/drawing/2014/main" id="{1828D119-D365-B723-6DB0-12F20941D464}"/>
              </a:ext>
            </a:extLst>
          </p:cNvPr>
          <p:cNvSpPr txBox="1"/>
          <p:nvPr/>
        </p:nvSpPr>
        <p:spPr>
          <a:xfrm rot="16200000">
            <a:off x="9170935" y="4838619"/>
            <a:ext cx="2524260"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L. </a:t>
            </a:r>
            <a:r>
              <a:rPr lang="de-DE" sz="700" dirty="0" err="1">
                <a:solidFill>
                  <a:schemeClr val="bg1">
                    <a:lumMod val="50000"/>
                  </a:schemeClr>
                </a:solidFill>
                <a:latin typeface="Avenir Next LT Pro" panose="020B0504020202020204" pitchFamily="34" charset="77"/>
              </a:rPr>
              <a:t>Boulard</a:t>
            </a:r>
            <a:r>
              <a:rPr lang="de-DE" sz="700" dirty="0">
                <a:solidFill>
                  <a:schemeClr val="bg1">
                    <a:lumMod val="50000"/>
                  </a:schemeClr>
                </a:solidFill>
                <a:latin typeface="Avenir Next LT Pro" panose="020B0504020202020204" pitchFamily="34" charset="77"/>
              </a:rPr>
              <a:t> et al., </a:t>
            </a:r>
            <a:r>
              <a:rPr lang="de-DE" sz="700" i="1" dirty="0" err="1">
                <a:solidFill>
                  <a:schemeClr val="bg1">
                    <a:lumMod val="50000"/>
                  </a:schemeClr>
                </a:solidFill>
                <a:latin typeface="Avenir Next LT Pro" panose="020B0504020202020204" pitchFamily="34" charset="77"/>
              </a:rPr>
              <a:t>Water</a:t>
            </a:r>
            <a:r>
              <a:rPr lang="de-DE" sz="700" i="1" dirty="0">
                <a:solidFill>
                  <a:schemeClr val="bg1">
                    <a:lumMod val="50000"/>
                  </a:schemeClr>
                </a:solidFill>
                <a:latin typeface="Avenir Next LT Pro" panose="020B0504020202020204" pitchFamily="34" charset="77"/>
              </a:rPr>
              <a:t> Research</a:t>
            </a:r>
            <a:r>
              <a:rPr lang="de-DE" sz="700" dirty="0">
                <a:solidFill>
                  <a:schemeClr val="bg1">
                    <a:lumMod val="50000"/>
                  </a:schemeClr>
                </a:solidFill>
                <a:latin typeface="Avenir Next LT Pro" panose="020B0504020202020204" pitchFamily="34" charset="77"/>
              </a:rPr>
              <a:t>, 171, </a:t>
            </a:r>
            <a:r>
              <a:rPr lang="de-DE" sz="700" b="1" dirty="0">
                <a:solidFill>
                  <a:schemeClr val="bg1">
                    <a:lumMod val="50000"/>
                  </a:schemeClr>
                </a:solidFill>
                <a:latin typeface="Avenir Next LT Pro" panose="020B0504020202020204" pitchFamily="34" charset="77"/>
              </a:rPr>
              <a:t>2020</a:t>
            </a:r>
            <a:r>
              <a:rPr lang="de-DE" sz="700" dirty="0">
                <a:solidFill>
                  <a:schemeClr val="bg1">
                    <a:lumMod val="50000"/>
                  </a:schemeClr>
                </a:solidFill>
                <a:latin typeface="Avenir Next LT Pro" panose="020B0504020202020204" pitchFamily="34" charset="77"/>
              </a:rPr>
              <a:t>, 115561</a:t>
            </a:r>
          </a:p>
        </p:txBody>
      </p:sp>
    </p:spTree>
    <p:extLst>
      <p:ext uri="{BB962C8B-B14F-4D97-AF65-F5344CB8AC3E}">
        <p14:creationId xmlns:p14="http://schemas.microsoft.com/office/powerpoint/2010/main" val="260766824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B2F27D2-47CF-58E8-7F17-60869FDAB7C2}"/>
              </a:ext>
            </a:extLst>
          </p:cNvPr>
          <p:cNvSpPr>
            <a:spLocks noGrp="1"/>
          </p:cNvSpPr>
          <p:nvPr>
            <p:ph type="body" sz="quarter" idx="13"/>
          </p:nvPr>
        </p:nvSpPr>
        <p:spPr/>
        <p:txBody>
          <a:bodyPr/>
          <a:lstStyle/>
          <a:p>
            <a:r>
              <a:rPr lang="de-DE" dirty="0" err="1"/>
              <a:t>Diclofenac</a:t>
            </a:r>
            <a:r>
              <a:rPr lang="de-DE" dirty="0"/>
              <a:t> (Voltaren®) ist ein stark schmerzstillender und entzündungshemmender Wirkstoff</a:t>
            </a:r>
          </a:p>
          <a:p>
            <a:r>
              <a:rPr lang="de-DE" dirty="0"/>
              <a:t>Gerade unter Amateursportlern (v. a. Läufer!) ist das Schmerzmittel auch präventiv sehr beliebt – trotz Nebenwirkungen</a:t>
            </a:r>
          </a:p>
          <a:p>
            <a:pPr marL="513000" lvl="2" indent="0">
              <a:buNone/>
            </a:pPr>
            <a:r>
              <a:rPr lang="de-DE" dirty="0"/>
              <a:t>Beispiel Marathon in Bonn: 60% der Menschen nahmen vor dem Lauf Schmerzmittel (teils in extremen Dosierungen, 90% der Einnahmen wahren präventiv, also ohne schon vorhandenen Schmerz). Die Hälfte der Einnahmen waren </a:t>
            </a:r>
            <a:r>
              <a:rPr lang="de-DE" dirty="0" err="1"/>
              <a:t>Diclofenac</a:t>
            </a:r>
            <a:r>
              <a:rPr lang="de-DE" dirty="0"/>
              <a:t>. Ein Wettbewerbsvorteil war nicht erkennbar, dafür ein fünffach höheres Risiko für Organschäden. Alle Krankenhauseinweisungen während und nach dem Lauf waren Patienten, die zuvor Schmerzmittel nahmen.</a:t>
            </a:r>
          </a:p>
          <a:p>
            <a:pPr marL="513000" lvl="2" indent="0">
              <a:buNone/>
            </a:pPr>
            <a:endParaRPr lang="de-DE" dirty="0"/>
          </a:p>
          <a:p>
            <a:r>
              <a:rPr lang="de-DE" dirty="0"/>
              <a:t>Jedes Jahr gelangen über Kläranlagen etwa 60 Tonnen </a:t>
            </a:r>
            <a:r>
              <a:rPr lang="de-DE" dirty="0" err="1"/>
              <a:t>Diclofenac</a:t>
            </a:r>
            <a:r>
              <a:rPr lang="de-DE" dirty="0"/>
              <a:t> in die Gewässer Deutschlands. Der Stoff ist stark gefährdend für Wasserorganismen, Vögel, Hunde und Katzen.</a:t>
            </a:r>
          </a:p>
          <a:p>
            <a:r>
              <a:rPr lang="de-DE" dirty="0"/>
              <a:t>Ins Wasser gelangt der Wirkstoff nicht nur über den Urin (wird größtenteils unverändert ausgeschieden), sondern auch davon, dass </a:t>
            </a:r>
            <a:r>
              <a:rPr lang="de-DE" dirty="0" err="1"/>
              <a:t>topische</a:t>
            </a:r>
            <a:r>
              <a:rPr lang="de-DE" dirty="0"/>
              <a:t> Cremes nach der Anwendung von den Händen abgewaschen werden, Wirkstoffe beim Duschen ins Abwasser gelangen (nur etwa 10% des Wirkstoffes dringen in die Haut!) und durch das Waschen von Handtüchern, die bei sogenannten „Voltaren – Wickeln“ verwendet werden.</a:t>
            </a:r>
          </a:p>
          <a:p>
            <a:r>
              <a:rPr lang="de-DE" dirty="0"/>
              <a:t>Es gibt keine Belege, dass </a:t>
            </a:r>
            <a:r>
              <a:rPr lang="de-DE" dirty="0" err="1"/>
              <a:t>Diclofenac</a:t>
            </a:r>
            <a:r>
              <a:rPr lang="de-DE" dirty="0"/>
              <a:t> lokal wirkt. Viel mehr ist davon auszugehen, dass es von der Haut aus über das Blut an entzündete Bereiche gelangt.</a:t>
            </a:r>
          </a:p>
          <a:p>
            <a:endParaRPr lang="de-DE" dirty="0"/>
          </a:p>
          <a:p>
            <a:r>
              <a:rPr lang="de-DE" dirty="0"/>
              <a:t>In den 1990ern wurden drei Geierarten in Indien fast ausgerottet, da sie Haustierkadaver mit </a:t>
            </a:r>
            <a:r>
              <a:rPr lang="de-DE" dirty="0" err="1"/>
              <a:t>Diclofenac</a:t>
            </a:r>
            <a:r>
              <a:rPr lang="de-DE" dirty="0"/>
              <a:t> fraßen. Nachdem zuerst ein Virus vermutet wurde, kam man darauf, dass der für Vögel extrem nierentoxische Stoff vor allem in der Behandlung von Rindern Auslöser war.</a:t>
            </a:r>
          </a:p>
          <a:p>
            <a:r>
              <a:rPr lang="de-DE" dirty="0"/>
              <a:t>Auch in Afrika wurde das Phänomen beobachtet. In Spanien sind etwa 95% der europäischen Geier beheimatet, auch dort zeichnet sich das Problem ab.</a:t>
            </a:r>
          </a:p>
        </p:txBody>
      </p:sp>
      <p:sp>
        <p:nvSpPr>
          <p:cNvPr id="2" name="Titel 1">
            <a:extLst>
              <a:ext uri="{FF2B5EF4-FFF2-40B4-BE49-F238E27FC236}">
                <a16:creationId xmlns:a16="http://schemas.microsoft.com/office/drawing/2014/main" id="{FD09C0C1-0AEF-8081-E3AC-6C588AF6151C}"/>
              </a:ext>
            </a:extLst>
          </p:cNvPr>
          <p:cNvSpPr>
            <a:spLocks noGrp="1"/>
          </p:cNvSpPr>
          <p:nvPr>
            <p:ph type="title"/>
          </p:nvPr>
        </p:nvSpPr>
        <p:spPr/>
        <p:txBody>
          <a:bodyPr/>
          <a:lstStyle/>
          <a:p>
            <a:r>
              <a:rPr lang="de-DE" dirty="0"/>
              <a:t>Umwelttoxizität von </a:t>
            </a:r>
            <a:r>
              <a:rPr lang="de-DE" dirty="0" err="1"/>
              <a:t>Diclofenac</a:t>
            </a:r>
            <a:endParaRPr lang="de-DE" dirty="0"/>
          </a:p>
        </p:txBody>
      </p:sp>
      <p:pic>
        <p:nvPicPr>
          <p:cNvPr id="7" name="Grafik 6">
            <a:extLst>
              <a:ext uri="{FF2B5EF4-FFF2-40B4-BE49-F238E27FC236}">
                <a16:creationId xmlns:a16="http://schemas.microsoft.com/office/drawing/2014/main" id="{A39FD19B-1688-B983-5EFB-00B7F8892990}"/>
              </a:ext>
            </a:extLst>
          </p:cNvPr>
          <p:cNvPicPr>
            <a:picLocks noChangeAspect="1"/>
          </p:cNvPicPr>
          <p:nvPr/>
        </p:nvPicPr>
        <p:blipFill>
          <a:blip r:embed="rId2"/>
          <a:stretch>
            <a:fillRect/>
          </a:stretch>
        </p:blipFill>
        <p:spPr>
          <a:xfrm>
            <a:off x="10477947" y="168024"/>
            <a:ext cx="1474559" cy="1102340"/>
          </a:xfrm>
          <a:prstGeom prst="rect">
            <a:avLst/>
          </a:prstGeom>
        </p:spPr>
      </p:pic>
      <p:sp>
        <p:nvSpPr>
          <p:cNvPr id="4" name="Datumsplatzhalter 3">
            <a:extLst>
              <a:ext uri="{FF2B5EF4-FFF2-40B4-BE49-F238E27FC236}">
                <a16:creationId xmlns:a16="http://schemas.microsoft.com/office/drawing/2014/main" id="{63637181-9771-92BD-FBAA-EE290499DE6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63DE35C-9060-05E4-C8D6-D1670FCD72D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904E7F05-C502-C0E6-B745-7063459EEF3E}"/>
              </a:ext>
            </a:extLst>
          </p:cNvPr>
          <p:cNvSpPr>
            <a:spLocks noGrp="1"/>
          </p:cNvSpPr>
          <p:nvPr>
            <p:ph type="sldNum" sz="quarter" idx="16"/>
          </p:nvPr>
        </p:nvSpPr>
        <p:spPr/>
        <p:txBody>
          <a:bodyPr/>
          <a:lstStyle/>
          <a:p>
            <a:fld id="{C705F5F1-9457-49D1-866F-BB23D9D6F52D}" type="slidenum">
              <a:rPr lang="de-DE" altLang="de-DE" smtClean="0"/>
              <a:pPr/>
              <a:t>226</a:t>
            </a:fld>
            <a:endParaRPr lang="de-DE" altLang="de-DE"/>
          </a:p>
        </p:txBody>
      </p:sp>
    </p:spTree>
    <p:extLst>
      <p:ext uri="{BB962C8B-B14F-4D97-AF65-F5344CB8AC3E}">
        <p14:creationId xmlns:p14="http://schemas.microsoft.com/office/powerpoint/2010/main" val="84152287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9AADC-8306-FEE3-6C4E-563E5E854058}"/>
              </a:ext>
            </a:extLst>
          </p:cNvPr>
          <p:cNvSpPr>
            <a:spLocks noGrp="1"/>
          </p:cNvSpPr>
          <p:nvPr>
            <p:ph type="title"/>
          </p:nvPr>
        </p:nvSpPr>
        <p:spPr/>
        <p:txBody>
          <a:bodyPr/>
          <a:lstStyle/>
          <a:p>
            <a:r>
              <a:rPr lang="de-DE" dirty="0"/>
              <a:t>Trifluoressigsäure und andere perflourierte Alkylsubstanzen (PFAS)</a:t>
            </a:r>
          </a:p>
        </p:txBody>
      </p:sp>
      <p:sp>
        <p:nvSpPr>
          <p:cNvPr id="3" name="Textplatzhalter 2">
            <a:extLst>
              <a:ext uri="{FF2B5EF4-FFF2-40B4-BE49-F238E27FC236}">
                <a16:creationId xmlns:a16="http://schemas.microsoft.com/office/drawing/2014/main" id="{659E8D74-08DE-9F7B-6F97-7EB106D2DB64}"/>
              </a:ext>
            </a:extLst>
          </p:cNvPr>
          <p:cNvSpPr>
            <a:spLocks noGrp="1"/>
          </p:cNvSpPr>
          <p:nvPr>
            <p:ph type="body" sz="quarter" idx="13"/>
          </p:nvPr>
        </p:nvSpPr>
        <p:spPr/>
        <p:txBody>
          <a:bodyPr/>
          <a:lstStyle/>
          <a:p>
            <a:r>
              <a:rPr lang="de-DE" dirty="0"/>
              <a:t>Trifluoressigsäure (TFA) ist eine sogenannte </a:t>
            </a:r>
            <a:r>
              <a:rPr lang="de-DE" dirty="0" err="1"/>
              <a:t>forever</a:t>
            </a:r>
            <a:r>
              <a:rPr lang="de-DE" dirty="0"/>
              <a:t> </a:t>
            </a:r>
            <a:r>
              <a:rPr lang="de-DE" dirty="0" err="1"/>
              <a:t>chemical</a:t>
            </a:r>
            <a:r>
              <a:rPr lang="de-DE" dirty="0"/>
              <a:t>; eine Substanz, die, einmal in die Umwelt gelangt, nicht mehr weiter abgebaut werden kann und sich daher immer weiter anreichert.</a:t>
            </a:r>
          </a:p>
          <a:p>
            <a:endParaRPr lang="de-DE" dirty="0"/>
          </a:p>
          <a:p>
            <a:endParaRPr lang="de-DE" dirty="0"/>
          </a:p>
          <a:p>
            <a:endParaRPr lang="de-DE" dirty="0"/>
          </a:p>
          <a:p>
            <a:endParaRPr lang="de-DE" dirty="0"/>
          </a:p>
          <a:p>
            <a:r>
              <a:rPr lang="de-DE" dirty="0"/>
              <a:t>Quellen für TFA sind beispielsweise Moleküle, die einen </a:t>
            </a:r>
            <a:r>
              <a:rPr lang="de-DE" dirty="0" err="1"/>
              <a:t>Trifluormethylrest</a:t>
            </a:r>
            <a:r>
              <a:rPr lang="de-DE" dirty="0"/>
              <a:t> tragen oder die sogenannten perfluorierte Alkylsubstanzen.</a:t>
            </a:r>
          </a:p>
          <a:p>
            <a:endParaRPr lang="de-DE" dirty="0"/>
          </a:p>
          <a:p>
            <a:endParaRPr lang="de-DE" dirty="0"/>
          </a:p>
          <a:p>
            <a:endParaRPr lang="de-DE" dirty="0"/>
          </a:p>
          <a:p>
            <a:endParaRPr lang="de-DE" dirty="0"/>
          </a:p>
          <a:p>
            <a:r>
              <a:rPr lang="de-DE" dirty="0"/>
              <a:t>PFAS oder </a:t>
            </a:r>
            <a:r>
              <a:rPr lang="de-DE" dirty="0" err="1"/>
              <a:t>Trifluoralkylreste</a:t>
            </a:r>
            <a:r>
              <a:rPr lang="de-DE" dirty="0"/>
              <a:t> finden sich in Form von Teflon, </a:t>
            </a:r>
            <a:r>
              <a:rPr lang="de-DE" dirty="0" err="1"/>
              <a:t>GoreTex</a:t>
            </a:r>
            <a:r>
              <a:rPr lang="de-DE" dirty="0"/>
              <a:t>, in Insektiziden, Treibgasen, Inhalationsnarkotika und in etwa 80 Arzneistoffen (in letzteren sind sie oft nicht nötig!). Allein die 2022 in Freiburg abgepackte Menge </a:t>
            </a:r>
            <a:r>
              <a:rPr lang="de-DE" dirty="0" err="1"/>
              <a:t>Paxlovid</a:t>
            </a:r>
            <a:r>
              <a:rPr lang="de-DE" dirty="0"/>
              <a:t> setzt etwa 100 Tonnen TFA frei. </a:t>
            </a:r>
          </a:p>
          <a:p>
            <a:r>
              <a:rPr lang="de-DE" dirty="0"/>
              <a:t>TFA lässt sich bereits in signifikanten Mengen in Gewässern, in Nahrungsmitteln, im Trinkwasser und im menschlichen Blutkreislauf nachweisen. Bis jetzt sind in diesen Konzentrationen keine toxischen Effekte für den Menschen, jedoch für einige Algenarten bekannt. Es ist aufgrund der weiteren Anreicherung und Nichtabbaubarkeit eine Wette auf Zeit.</a:t>
            </a:r>
          </a:p>
          <a:p>
            <a:r>
              <a:rPr lang="de-DE" dirty="0"/>
              <a:t>In Bezug auf Quellen und Verbreitung der TFA gibt es noch große Datenlücken.</a:t>
            </a:r>
          </a:p>
          <a:p>
            <a:r>
              <a:rPr lang="de-DE" dirty="0"/>
              <a:t>Es sind keine praktikablen Möglichkeiten bekannt, TFA aus der Umwelt zu entfernen. Es gelang bisher nur, TFA zu zerstören, indem sie in superkritischem Wasser (bei über 374 °C und 220 bar) oxidiert und mit </a:t>
            </a:r>
            <a:r>
              <a:rPr lang="de-DE" dirty="0" err="1"/>
              <a:t>NaOH</a:t>
            </a:r>
            <a:r>
              <a:rPr lang="de-DE" dirty="0"/>
              <a:t> behandelt.</a:t>
            </a:r>
          </a:p>
          <a:p>
            <a:r>
              <a:rPr lang="de-DE" dirty="0"/>
              <a:t>Einige Länder, darunter Deutschland, wollen nun ein weitestgehendes Verbot von PFAS in der EU durchsetzen.</a:t>
            </a:r>
          </a:p>
          <a:p>
            <a:endParaRPr lang="de-DE" dirty="0"/>
          </a:p>
          <a:p>
            <a:endParaRPr lang="de-DE" dirty="0"/>
          </a:p>
        </p:txBody>
      </p:sp>
      <p:sp>
        <p:nvSpPr>
          <p:cNvPr id="4" name="Datumsplatzhalter 3">
            <a:extLst>
              <a:ext uri="{FF2B5EF4-FFF2-40B4-BE49-F238E27FC236}">
                <a16:creationId xmlns:a16="http://schemas.microsoft.com/office/drawing/2014/main" id="{FF050AFD-28A6-4DF1-4A10-95D9307F0372}"/>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D1D7D47-6FF4-D830-2299-6E8716E65C7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0B9385A8-AB7A-A3AD-8E44-D3D2C5173B2A}"/>
              </a:ext>
            </a:extLst>
          </p:cNvPr>
          <p:cNvSpPr>
            <a:spLocks noGrp="1"/>
          </p:cNvSpPr>
          <p:nvPr>
            <p:ph type="sldNum" sz="quarter" idx="16"/>
          </p:nvPr>
        </p:nvSpPr>
        <p:spPr/>
        <p:txBody>
          <a:bodyPr/>
          <a:lstStyle/>
          <a:p>
            <a:fld id="{C705F5F1-9457-49D1-866F-BB23D9D6F52D}" type="slidenum">
              <a:rPr lang="de-DE" altLang="de-DE" smtClean="0"/>
              <a:pPr/>
              <a:t>227</a:t>
            </a:fld>
            <a:endParaRPr lang="de-DE" altLang="de-DE"/>
          </a:p>
        </p:txBody>
      </p:sp>
      <p:pic>
        <p:nvPicPr>
          <p:cNvPr id="7" name="Grafik 6">
            <a:extLst>
              <a:ext uri="{FF2B5EF4-FFF2-40B4-BE49-F238E27FC236}">
                <a16:creationId xmlns:a16="http://schemas.microsoft.com/office/drawing/2014/main" id="{40ACE915-4256-99B7-1721-6C49C731312F}"/>
              </a:ext>
            </a:extLst>
          </p:cNvPr>
          <p:cNvPicPr>
            <a:picLocks noChangeAspect="1"/>
          </p:cNvPicPr>
          <p:nvPr/>
        </p:nvPicPr>
        <p:blipFill>
          <a:blip r:embed="rId2"/>
          <a:stretch>
            <a:fillRect/>
          </a:stretch>
        </p:blipFill>
        <p:spPr>
          <a:xfrm>
            <a:off x="4948518" y="1226822"/>
            <a:ext cx="1473797" cy="1286223"/>
          </a:xfrm>
          <a:prstGeom prst="rect">
            <a:avLst/>
          </a:prstGeom>
        </p:spPr>
      </p:pic>
      <p:pic>
        <p:nvPicPr>
          <p:cNvPr id="8" name="Grafik 7">
            <a:extLst>
              <a:ext uri="{FF2B5EF4-FFF2-40B4-BE49-F238E27FC236}">
                <a16:creationId xmlns:a16="http://schemas.microsoft.com/office/drawing/2014/main" id="{A6895494-9BE4-E3D3-63EC-CF9F9E6E13F0}"/>
              </a:ext>
            </a:extLst>
          </p:cNvPr>
          <p:cNvPicPr>
            <a:picLocks noChangeAspect="1"/>
          </p:cNvPicPr>
          <p:nvPr/>
        </p:nvPicPr>
        <p:blipFill>
          <a:blip r:embed="rId3"/>
          <a:stretch>
            <a:fillRect/>
          </a:stretch>
        </p:blipFill>
        <p:spPr>
          <a:xfrm>
            <a:off x="4294616" y="2737819"/>
            <a:ext cx="974463" cy="1000800"/>
          </a:xfrm>
          <a:prstGeom prst="rect">
            <a:avLst/>
          </a:prstGeom>
        </p:spPr>
      </p:pic>
      <p:pic>
        <p:nvPicPr>
          <p:cNvPr id="9" name="Grafik 8">
            <a:extLst>
              <a:ext uri="{FF2B5EF4-FFF2-40B4-BE49-F238E27FC236}">
                <a16:creationId xmlns:a16="http://schemas.microsoft.com/office/drawing/2014/main" id="{671D0B9D-3DC0-A9A6-BB3D-AA1E30B069A5}"/>
              </a:ext>
            </a:extLst>
          </p:cNvPr>
          <p:cNvPicPr>
            <a:picLocks noChangeAspect="1"/>
          </p:cNvPicPr>
          <p:nvPr/>
        </p:nvPicPr>
        <p:blipFill>
          <a:blip r:embed="rId4"/>
          <a:stretch>
            <a:fillRect/>
          </a:stretch>
        </p:blipFill>
        <p:spPr>
          <a:xfrm>
            <a:off x="5671733" y="2698901"/>
            <a:ext cx="2664735" cy="1004400"/>
          </a:xfrm>
          <a:prstGeom prst="rect">
            <a:avLst/>
          </a:prstGeom>
        </p:spPr>
      </p:pic>
      <p:sp>
        <p:nvSpPr>
          <p:cNvPr id="10" name="Textfeld 9">
            <a:extLst>
              <a:ext uri="{FF2B5EF4-FFF2-40B4-BE49-F238E27FC236}">
                <a16:creationId xmlns:a16="http://schemas.microsoft.com/office/drawing/2014/main" id="{B83964BB-B339-F397-CE02-AD03AEBD53EE}"/>
              </a:ext>
            </a:extLst>
          </p:cNvPr>
          <p:cNvSpPr txBox="1"/>
          <p:nvPr/>
        </p:nvSpPr>
        <p:spPr>
          <a:xfrm>
            <a:off x="3748080" y="1783846"/>
            <a:ext cx="1826836" cy="300082"/>
          </a:xfrm>
          <a:prstGeom prst="rect">
            <a:avLst/>
          </a:prstGeom>
          <a:noFill/>
        </p:spPr>
        <p:txBody>
          <a:bodyPr wrap="square" rtlCol="0">
            <a:spAutoFit/>
          </a:bodyPr>
          <a:lstStyle/>
          <a:p>
            <a:pPr algn="ctr"/>
            <a:r>
              <a:rPr lang="de-DE" sz="1350" b="0" dirty="0">
                <a:solidFill>
                  <a:schemeClr val="accent6"/>
                </a:solidFill>
                <a:latin typeface="Avenir Next LT Pro" panose="020B0504020202020204" pitchFamily="34" charset="77"/>
              </a:rPr>
              <a:t>TFA</a:t>
            </a:r>
          </a:p>
        </p:txBody>
      </p:sp>
      <p:sp>
        <p:nvSpPr>
          <p:cNvPr id="11" name="Textfeld 10">
            <a:extLst>
              <a:ext uri="{FF2B5EF4-FFF2-40B4-BE49-F238E27FC236}">
                <a16:creationId xmlns:a16="http://schemas.microsoft.com/office/drawing/2014/main" id="{F19753D8-5B48-77A7-954D-BF190091DC34}"/>
              </a:ext>
            </a:extLst>
          </p:cNvPr>
          <p:cNvSpPr txBox="1"/>
          <p:nvPr/>
        </p:nvSpPr>
        <p:spPr>
          <a:xfrm>
            <a:off x="8445115" y="3094092"/>
            <a:ext cx="1826836" cy="300082"/>
          </a:xfrm>
          <a:prstGeom prst="rect">
            <a:avLst/>
          </a:prstGeom>
          <a:noFill/>
        </p:spPr>
        <p:txBody>
          <a:bodyPr wrap="square" rtlCol="0">
            <a:spAutoFit/>
          </a:bodyPr>
          <a:lstStyle/>
          <a:p>
            <a:r>
              <a:rPr lang="de-DE" sz="1350" b="0" dirty="0">
                <a:solidFill>
                  <a:schemeClr val="accent6"/>
                </a:solidFill>
                <a:latin typeface="Avenir Next LT Pro" panose="020B0504020202020204" pitchFamily="34" charset="77"/>
              </a:rPr>
              <a:t>Eine PFAS</a:t>
            </a:r>
          </a:p>
        </p:txBody>
      </p:sp>
      <p:sp>
        <p:nvSpPr>
          <p:cNvPr id="12" name="Textfeld 11">
            <a:extLst>
              <a:ext uri="{FF2B5EF4-FFF2-40B4-BE49-F238E27FC236}">
                <a16:creationId xmlns:a16="http://schemas.microsoft.com/office/drawing/2014/main" id="{F2AD00D2-6F67-AC1A-9440-FBAFB3A88267}"/>
              </a:ext>
            </a:extLst>
          </p:cNvPr>
          <p:cNvSpPr txBox="1"/>
          <p:nvPr/>
        </p:nvSpPr>
        <p:spPr>
          <a:xfrm>
            <a:off x="2467780" y="3085477"/>
            <a:ext cx="1826836" cy="300082"/>
          </a:xfrm>
          <a:prstGeom prst="rect">
            <a:avLst/>
          </a:prstGeom>
          <a:noFill/>
        </p:spPr>
        <p:txBody>
          <a:bodyPr wrap="square" rtlCol="0">
            <a:spAutoFit/>
          </a:bodyPr>
          <a:lstStyle/>
          <a:p>
            <a:pPr algn="ctr"/>
            <a:r>
              <a:rPr lang="de-DE" sz="1350" b="0" dirty="0" err="1">
                <a:solidFill>
                  <a:schemeClr val="accent6"/>
                </a:solidFill>
                <a:latin typeface="Avenir Next LT Pro" panose="020B0504020202020204" pitchFamily="34" charset="77"/>
              </a:rPr>
              <a:t>Trifluormethylrest</a:t>
            </a:r>
            <a:endParaRPr lang="de-DE" sz="1350" b="0" dirty="0">
              <a:solidFill>
                <a:schemeClr val="accent6"/>
              </a:solidFill>
              <a:latin typeface="Avenir Next LT Pro" panose="020B0504020202020204" pitchFamily="34" charset="77"/>
            </a:endParaRPr>
          </a:p>
        </p:txBody>
      </p:sp>
    </p:spTree>
    <p:extLst>
      <p:ext uri="{BB962C8B-B14F-4D97-AF65-F5344CB8AC3E}">
        <p14:creationId xmlns:p14="http://schemas.microsoft.com/office/powerpoint/2010/main" val="275327822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F5A83-421F-6251-27B8-2DD179BD3305}"/>
              </a:ext>
            </a:extLst>
          </p:cNvPr>
          <p:cNvSpPr>
            <a:spLocks noGrp="1"/>
          </p:cNvSpPr>
          <p:nvPr>
            <p:ph type="title"/>
          </p:nvPr>
        </p:nvSpPr>
        <p:spPr/>
        <p:txBody>
          <a:bodyPr/>
          <a:lstStyle/>
          <a:p>
            <a:r>
              <a:rPr lang="de-DE" dirty="0"/>
              <a:t>Evidenzbasierte Medizin</a:t>
            </a:r>
          </a:p>
        </p:txBody>
      </p:sp>
      <p:sp>
        <p:nvSpPr>
          <p:cNvPr id="10" name="Textplatzhalter 9">
            <a:extLst>
              <a:ext uri="{FF2B5EF4-FFF2-40B4-BE49-F238E27FC236}">
                <a16:creationId xmlns:a16="http://schemas.microsoft.com/office/drawing/2014/main" id="{30595CAE-B1E0-432C-DE59-A62DBF236ED6}"/>
              </a:ext>
            </a:extLst>
          </p:cNvPr>
          <p:cNvSpPr>
            <a:spLocks noGrp="1"/>
          </p:cNvSpPr>
          <p:nvPr>
            <p:ph type="body" sz="quarter" idx="13"/>
          </p:nvPr>
        </p:nvSpPr>
        <p:spPr/>
        <p:txBody>
          <a:bodyPr/>
          <a:lstStyle/>
          <a:p>
            <a:r>
              <a:rPr lang="de-DE" dirty="0"/>
              <a:t>Die evidenzbasierte Medizin erhebt den Anspruch, Patient*innen nach Möglichkeit auf Grundlage empirischer Wissenschaft zu behandeln.</a:t>
            </a:r>
          </a:p>
          <a:p>
            <a:r>
              <a:rPr lang="de-DE" dirty="0"/>
              <a:t>Es sollten Erkenntnisse aus aussagekräftigen und korrekt durchgeführten klinischen Studien zugrunde gelegt werden.</a:t>
            </a:r>
          </a:p>
          <a:p>
            <a:r>
              <a:rPr lang="de-DE" dirty="0"/>
              <a:t>Es gilt nicht einschränkungslos “wer heilt hat recht“. Es sollte bestenfalls immer erklärbar sein, warum geheilt wurde. Ergebnisse sollten außerdem reproduzierbar sein.</a:t>
            </a:r>
          </a:p>
          <a:p>
            <a:r>
              <a:rPr lang="de-DE" dirty="0"/>
              <a:t>Studien zum </a:t>
            </a:r>
            <a:r>
              <a:rPr lang="de-DE" dirty="0" err="1"/>
              <a:t>Erkenntnissgewinn</a:t>
            </a:r>
            <a:r>
              <a:rPr lang="de-DE" dirty="0"/>
              <a:t> entsprechen (möglichst) den allgemein anerkannten Standards, z.B. doppelblind, kontrolliert, multizentrisch.</a:t>
            </a:r>
          </a:p>
          <a:p>
            <a:r>
              <a:rPr lang="de-DE" dirty="0"/>
              <a:t>Es gilt nicht nur, das entsprechende medizinische Fachwissen zu haben, sondern auch die Expertise, Forschungsdaten anzulegen und zu interpretieren.</a:t>
            </a:r>
          </a:p>
          <a:p>
            <a:r>
              <a:rPr lang="de-DE" dirty="0"/>
              <a:t>Die evidenzbasierte Medizin soll dabei keine Massentherapie nach Schema F sein. Patient*innen mit soll mit den jeweiligen Bedürfnissen die individuell erfolgsversprechende Therapieoption (oder auch eben nicht) angeboten werden.</a:t>
            </a:r>
          </a:p>
          <a:p>
            <a:endParaRPr lang="de-DE" dirty="0"/>
          </a:p>
          <a:p>
            <a:r>
              <a:rPr lang="de-DE" dirty="0"/>
              <a:t>Die evidenzbasierte Medizin ist nicht aller Weisheit Ende. Das Handeln einer / eines </a:t>
            </a:r>
            <a:r>
              <a:rPr lang="de-DE" dirty="0" err="1"/>
              <a:t>Heilberuflerin</a:t>
            </a:r>
            <a:r>
              <a:rPr lang="de-DE" dirty="0"/>
              <a:t> / </a:t>
            </a:r>
            <a:r>
              <a:rPr lang="de-DE" dirty="0" err="1"/>
              <a:t>Heilberuflers</a:t>
            </a:r>
            <a:r>
              <a:rPr lang="de-DE" dirty="0"/>
              <a:t> sollte jedoch alleinig im Sinne der Behandelten geschehen und unter strengster Vorsicht vor </a:t>
            </a:r>
            <a:r>
              <a:rPr lang="de-DE"/>
              <a:t>pseudomedizinischen Versprechen.</a:t>
            </a:r>
            <a:endParaRPr lang="de-DE" dirty="0"/>
          </a:p>
          <a:p>
            <a:endParaRPr lang="de-DE" dirty="0"/>
          </a:p>
          <a:p>
            <a:pPr marL="0" indent="0">
              <a:buNone/>
            </a:pPr>
            <a:endParaRPr lang="de-DE" dirty="0"/>
          </a:p>
        </p:txBody>
      </p:sp>
      <p:sp>
        <p:nvSpPr>
          <p:cNvPr id="9" name="Datumsplatzhalter 8">
            <a:extLst>
              <a:ext uri="{FF2B5EF4-FFF2-40B4-BE49-F238E27FC236}">
                <a16:creationId xmlns:a16="http://schemas.microsoft.com/office/drawing/2014/main" id="{188D9DDE-65DF-E307-34D4-E7741EBC8B70}"/>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B7EBBAEC-6B2D-62C6-CA7F-82C81D20C3A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01CA1EF6-5034-2282-25A6-C36888096BB3}"/>
              </a:ext>
            </a:extLst>
          </p:cNvPr>
          <p:cNvSpPr>
            <a:spLocks noGrp="1"/>
          </p:cNvSpPr>
          <p:nvPr>
            <p:ph type="sldNum" sz="quarter" idx="16"/>
          </p:nvPr>
        </p:nvSpPr>
        <p:spPr/>
        <p:txBody>
          <a:bodyPr/>
          <a:lstStyle/>
          <a:p>
            <a:fld id="{6FBDD224-CFE5-420E-A51B-C49F1872CE04}" type="slidenum">
              <a:rPr lang="de-DE" altLang="de-DE" smtClean="0"/>
              <a:pPr/>
              <a:t>228</a:t>
            </a:fld>
            <a:endParaRPr lang="de-DE" altLang="de-DE"/>
          </a:p>
        </p:txBody>
      </p:sp>
    </p:spTree>
    <p:extLst>
      <p:ext uri="{BB962C8B-B14F-4D97-AF65-F5344CB8AC3E}">
        <p14:creationId xmlns:p14="http://schemas.microsoft.com/office/powerpoint/2010/main" val="1142134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F9A5E-94C5-A7F6-BBBD-DF591B4B13DE}"/>
              </a:ext>
            </a:extLst>
          </p:cNvPr>
          <p:cNvSpPr>
            <a:spLocks noGrp="1"/>
          </p:cNvSpPr>
          <p:nvPr>
            <p:ph type="title"/>
          </p:nvPr>
        </p:nvSpPr>
        <p:spPr/>
        <p:txBody>
          <a:bodyPr/>
          <a:lstStyle/>
          <a:p>
            <a:r>
              <a:rPr lang="de-DE" dirty="0"/>
              <a:t>Salze</a:t>
            </a:r>
          </a:p>
        </p:txBody>
      </p:sp>
      <p:sp>
        <p:nvSpPr>
          <p:cNvPr id="3" name="Inhaltsplatzhalter 2">
            <a:extLst>
              <a:ext uri="{FF2B5EF4-FFF2-40B4-BE49-F238E27FC236}">
                <a16:creationId xmlns:a16="http://schemas.microsoft.com/office/drawing/2014/main" id="{E6B0EA10-0092-0ED3-A037-258128A1F67D}"/>
              </a:ext>
            </a:extLst>
          </p:cNvPr>
          <p:cNvSpPr>
            <a:spLocks noGrp="1"/>
          </p:cNvSpPr>
          <p:nvPr>
            <p:ph type="body" sz="quarter" idx="13"/>
          </p:nvPr>
        </p:nvSpPr>
        <p:spPr>
          <a:xfrm>
            <a:off x="442913" y="980728"/>
            <a:ext cx="6897001" cy="5220049"/>
          </a:xfrm>
        </p:spPr>
        <p:txBody>
          <a:bodyPr/>
          <a:lstStyle/>
          <a:p>
            <a:r>
              <a:rPr lang="de-DE" dirty="0"/>
              <a:t>Salze sind Verbindungen aus </a:t>
            </a:r>
            <a:r>
              <a:rPr lang="de-DE" b="1" dirty="0"/>
              <a:t>Metallen und Nichtmetallen</a:t>
            </a:r>
            <a:r>
              <a:rPr lang="de-DE" dirty="0"/>
              <a:t>. Das Metall gibt eins seiner Elektronen vollständig an das Nichtmetall ab.</a:t>
            </a:r>
          </a:p>
          <a:p>
            <a:r>
              <a:rPr lang="de-DE" dirty="0"/>
              <a:t>An einem Salz sind daher immer mindestens ein </a:t>
            </a:r>
            <a:r>
              <a:rPr lang="de-DE" b="1" dirty="0"/>
              <a:t>Kation</a:t>
            </a:r>
            <a:r>
              <a:rPr lang="de-DE" dirty="0"/>
              <a:t> und mindestens ein </a:t>
            </a:r>
            <a:r>
              <a:rPr lang="de-DE" b="1" dirty="0"/>
              <a:t>Anion</a:t>
            </a:r>
            <a:r>
              <a:rPr lang="de-DE" dirty="0"/>
              <a:t> beteiligt.</a:t>
            </a:r>
          </a:p>
          <a:p>
            <a:r>
              <a:rPr lang="de-DE" dirty="0"/>
              <a:t>Der vorliegende Bindungstyp ist der der sehr starken </a:t>
            </a:r>
            <a:r>
              <a:rPr lang="de-DE" b="1" dirty="0"/>
              <a:t>Ionenbindung</a:t>
            </a:r>
            <a:r>
              <a:rPr lang="de-DE" dirty="0"/>
              <a:t> zwischen positiver und negativer Ladung.</a:t>
            </a:r>
          </a:p>
          <a:p>
            <a:r>
              <a:rPr lang="de-DE" dirty="0"/>
              <a:t>Typischerweise ist der EN – Unterschied zwischen den Atomen größer als 1,7</a:t>
            </a:r>
          </a:p>
          <a:p>
            <a:pPr marL="171450" indent="-171450">
              <a:buFont typeface="Arial" panose="020B0604020202020204" pitchFamily="34" charset="0"/>
              <a:buChar char="•"/>
            </a:pPr>
            <a:r>
              <a:rPr lang="de-DE" dirty="0">
                <a:solidFill>
                  <a:srgbClr val="000000"/>
                </a:solidFill>
              </a:rPr>
              <a:t>Salze sind stabil, da sich die Ionen in einem </a:t>
            </a:r>
            <a:r>
              <a:rPr lang="de-DE" b="1" dirty="0">
                <a:solidFill>
                  <a:srgbClr val="000000"/>
                </a:solidFill>
              </a:rPr>
              <a:t>regelmäßigen Gitter </a:t>
            </a:r>
            <a:r>
              <a:rPr lang="de-DE" dirty="0">
                <a:solidFill>
                  <a:srgbClr val="000000"/>
                </a:solidFill>
              </a:rPr>
              <a:t>anordnen.</a:t>
            </a:r>
          </a:p>
          <a:p>
            <a:r>
              <a:rPr lang="de-DE" dirty="0">
                <a:solidFill>
                  <a:srgbClr val="000000"/>
                </a:solidFill>
              </a:rPr>
              <a:t>Das Bilden der Gitterstruktur </a:t>
            </a:r>
            <a:r>
              <a:rPr lang="de-DE" b="1" dirty="0">
                <a:solidFill>
                  <a:srgbClr val="000000"/>
                </a:solidFill>
              </a:rPr>
              <a:t>liefert Energie</a:t>
            </a:r>
            <a:r>
              <a:rPr lang="de-DE" dirty="0">
                <a:solidFill>
                  <a:srgbClr val="000000"/>
                </a:solidFill>
              </a:rPr>
              <a:t>, dementsprechend muss zur Zerstörung der Struktur (z. B. beim Auflösen) diese Gitterenergie aufgebracht werden.</a:t>
            </a:r>
          </a:p>
          <a:p>
            <a:endParaRPr lang="de-DE" sz="500" dirty="0">
              <a:solidFill>
                <a:srgbClr val="000000"/>
              </a:solidFill>
            </a:endParaRPr>
          </a:p>
          <a:p>
            <a:r>
              <a:rPr lang="de-DE" dirty="0">
                <a:solidFill>
                  <a:srgbClr val="000000"/>
                </a:solidFill>
              </a:rPr>
              <a:t>Werden Salze in Wasser gelöst, wird die </a:t>
            </a:r>
            <a:r>
              <a:rPr lang="de-DE" b="1" dirty="0">
                <a:solidFill>
                  <a:srgbClr val="000000"/>
                </a:solidFill>
              </a:rPr>
              <a:t>Lösungsenthalpie</a:t>
            </a:r>
            <a:r>
              <a:rPr lang="de-DE" dirty="0">
                <a:solidFill>
                  <a:srgbClr val="000000"/>
                </a:solidFill>
              </a:rPr>
              <a:t> frei. Das ist die Energie, die man durch die Hydratation der Ionen gewinnt.</a:t>
            </a:r>
          </a:p>
          <a:p>
            <a:r>
              <a:rPr lang="de-DE" dirty="0">
                <a:solidFill>
                  <a:srgbClr val="000000"/>
                </a:solidFill>
              </a:rPr>
              <a:t>Um Salze lösen zu können, kann auch Energie (~Wärme) aus der Umgebung genutzt werden.</a:t>
            </a:r>
          </a:p>
          <a:p>
            <a:r>
              <a:rPr lang="de-DE" dirty="0">
                <a:solidFill>
                  <a:srgbClr val="000000"/>
                </a:solidFill>
              </a:rPr>
              <a:t>Zusätzlich sind Lösungsvorgänge </a:t>
            </a:r>
            <a:r>
              <a:rPr lang="de-DE" b="1" dirty="0">
                <a:solidFill>
                  <a:srgbClr val="000000"/>
                </a:solidFill>
              </a:rPr>
              <a:t>Entropiebegünstigt</a:t>
            </a:r>
            <a:r>
              <a:rPr lang="de-DE" dirty="0">
                <a:solidFill>
                  <a:srgbClr val="000000"/>
                </a:solidFill>
              </a:rPr>
              <a:t>. Beim Auflösen wird die Teilchenzahl und damit die Unordnung größer.</a:t>
            </a:r>
          </a:p>
          <a:p>
            <a:endParaRPr lang="de-DE" dirty="0"/>
          </a:p>
        </p:txBody>
      </p:sp>
      <p:sp>
        <p:nvSpPr>
          <p:cNvPr id="8" name="Datumsplatzhalter 7">
            <a:extLst>
              <a:ext uri="{FF2B5EF4-FFF2-40B4-BE49-F238E27FC236}">
                <a16:creationId xmlns:a16="http://schemas.microsoft.com/office/drawing/2014/main" id="{4AB2EFC6-EEFB-CF11-7A4B-2A67F34DFD0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0F2CF87A-0171-365D-9E99-6FC5EB84699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B2865798-6C56-60F3-82C5-4446335C5A7B}"/>
              </a:ext>
            </a:extLst>
          </p:cNvPr>
          <p:cNvSpPr>
            <a:spLocks noGrp="1"/>
          </p:cNvSpPr>
          <p:nvPr>
            <p:ph type="sldNum" sz="quarter" idx="16"/>
          </p:nvPr>
        </p:nvSpPr>
        <p:spPr/>
        <p:txBody>
          <a:bodyPr/>
          <a:lstStyle/>
          <a:p>
            <a:fld id="{6FBDD224-CFE5-420E-A51B-C49F1872CE04}" type="slidenum">
              <a:rPr lang="de-DE" altLang="de-DE" smtClean="0"/>
              <a:pPr/>
              <a:t>22</a:t>
            </a:fld>
            <a:endParaRPr lang="de-DE" altLang="de-DE"/>
          </a:p>
        </p:txBody>
      </p:sp>
      <p:pic>
        <p:nvPicPr>
          <p:cNvPr id="1026" name="Picture 2" descr="Strukturformel von Natriumchlorid">
            <a:extLst>
              <a:ext uri="{FF2B5EF4-FFF2-40B4-BE49-F238E27FC236}">
                <a16:creationId xmlns:a16="http://schemas.microsoft.com/office/drawing/2014/main" id="{5CC23285-A59F-D08A-F4C2-BA56BFDD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1231" y="1167424"/>
            <a:ext cx="4412782" cy="3688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62F5F74C-0E43-E571-DE91-FACA4DF217D4}"/>
              </a:ext>
            </a:extLst>
          </p:cNvPr>
          <p:cNvSpPr txBox="1"/>
          <p:nvPr/>
        </p:nvSpPr>
        <p:spPr>
          <a:xfrm>
            <a:off x="8317482" y="4963461"/>
            <a:ext cx="2520280" cy="307777"/>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wiki</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File:NaCl_polyhedra.svg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media</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Datei:NaCl_polyhedra.svg</a:t>
            </a:r>
            <a:endParaRPr lang="de-DE" sz="700" dirty="0">
              <a:solidFill>
                <a:schemeClr val="bg1">
                  <a:lumMod val="50000"/>
                </a:schemeClr>
              </a:solidFill>
              <a:latin typeface="Avenir Next LT Pro" panose="020B0504020202020204" pitchFamily="34" charset="77"/>
            </a:endParaRPr>
          </a:p>
        </p:txBody>
      </p:sp>
    </p:spTree>
    <p:extLst>
      <p:ext uri="{BB962C8B-B14F-4D97-AF65-F5344CB8AC3E}">
        <p14:creationId xmlns:p14="http://schemas.microsoft.com/office/powerpoint/2010/main" val="178396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AF77D5-0578-4473-5689-426D8BB7765D}"/>
              </a:ext>
            </a:extLst>
          </p:cNvPr>
          <p:cNvSpPr>
            <a:spLocks noGrp="1"/>
          </p:cNvSpPr>
          <p:nvPr>
            <p:ph type="title"/>
          </p:nvPr>
        </p:nvSpPr>
        <p:spPr/>
        <p:txBody>
          <a:bodyPr/>
          <a:lstStyle/>
          <a:p>
            <a:r>
              <a:rPr lang="de-DE" dirty="0"/>
              <a:t>Kovalente Bindungen und Moleküle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AC793A98-041C-5363-1F8E-6CF0A7828C41}"/>
                  </a:ext>
                </a:extLst>
              </p:cNvPr>
              <p:cNvSpPr>
                <a:spLocks noGrp="1"/>
              </p:cNvSpPr>
              <p:nvPr>
                <p:ph type="body" sz="quarter" idx="13"/>
              </p:nvPr>
            </p:nvSpPr>
            <p:spPr/>
            <p:txBody>
              <a:bodyPr/>
              <a:lstStyle/>
              <a:p>
                <a:r>
                  <a:rPr lang="de-DE" dirty="0"/>
                  <a:t>Kovalente Bindungen sind Bindungen zwischen Atomen mit einer Elektronegativitätsdifferenz kleiner 1,7</a:t>
                </a:r>
              </a:p>
              <a:p>
                <a:r>
                  <a:rPr lang="de-DE" dirty="0"/>
                  <a:t>Die Gesamtheit der miteinander verbundenen Atome nennt man </a:t>
                </a:r>
                <a:r>
                  <a:rPr lang="de-DE" b="1" dirty="0"/>
                  <a:t>Molekül</a:t>
                </a:r>
                <a:r>
                  <a:rPr lang="de-DE" dirty="0"/>
                  <a:t>.</a:t>
                </a:r>
              </a:p>
              <a:p>
                <a:r>
                  <a:rPr lang="de-DE" dirty="0"/>
                  <a:t>Einige gasförmige Elemente kommen </a:t>
                </a:r>
                <a:r>
                  <a:rPr lang="de-DE" b="1" dirty="0"/>
                  <a:t>nur als Moleküle </a:t>
                </a:r>
                <a:r>
                  <a:rPr lang="de-DE" dirty="0"/>
                  <a:t>vor: H</a:t>
                </a:r>
                <a:r>
                  <a:rPr lang="de-DE" baseline="-25000" dirty="0"/>
                  <a:t>2</a:t>
                </a:r>
                <a:r>
                  <a:rPr lang="de-DE" dirty="0"/>
                  <a:t>, N</a:t>
                </a:r>
                <a:r>
                  <a:rPr lang="de-DE" baseline="-25000" dirty="0"/>
                  <a:t>2</a:t>
                </a:r>
                <a:r>
                  <a:rPr lang="de-DE" dirty="0"/>
                  <a:t>, O</a:t>
                </a:r>
                <a:r>
                  <a:rPr lang="de-DE" baseline="-25000" dirty="0"/>
                  <a:t>2</a:t>
                </a:r>
                <a:r>
                  <a:rPr lang="de-DE" dirty="0"/>
                  <a:t> und die Halogene.</a:t>
                </a:r>
              </a:p>
              <a:p>
                <a:r>
                  <a:rPr lang="de-DE" dirty="0"/>
                  <a:t>In Molekülen teilen sich die Atome die Elektronen, die sie aneinander binden.</a:t>
                </a:r>
              </a:p>
              <a:p>
                <a:r>
                  <a:rPr lang="de-DE" dirty="0"/>
                  <a:t>Bindungen können </a:t>
                </a:r>
                <a:r>
                  <a:rPr lang="de-DE" b="1" dirty="0"/>
                  <a:t>polarisiert </a:t>
                </a:r>
                <a:r>
                  <a:rPr lang="de-DE" dirty="0"/>
                  <a:t>sein. Das bedeutet, dass die </a:t>
                </a:r>
                <a:r>
                  <a:rPr lang="de-DE" b="1" dirty="0"/>
                  <a:t>Elektronen</a:t>
                </a:r>
                <a:r>
                  <a:rPr lang="de-DE" dirty="0"/>
                  <a:t> in einer Bindung </a:t>
                </a:r>
                <a:r>
                  <a:rPr lang="de-DE" b="1" dirty="0"/>
                  <a:t>nicht gleichmäßig verteilt</a:t>
                </a:r>
                <a:r>
                  <a:rPr lang="de-DE" dirty="0"/>
                  <a:t> sind. </a:t>
                </a:r>
              </a:p>
              <a:p>
                <a:endParaRPr lang="de-DE" dirty="0"/>
              </a:p>
              <a:p>
                <a:r>
                  <a:rPr lang="de-DE" dirty="0"/>
                  <a:t>Beispiel: Chlormolekül – Beide Chloratome haben die selbe EN. Dementsprechend zieht kein Atom stärker an den bindenden Elektronen; sie sind gleichmäßig zwischen den Atomen verteilt.</a:t>
                </a:r>
              </a:p>
              <a:p>
                <a:endParaRPr lang="de-DE" dirty="0"/>
              </a:p>
              <a:p>
                <a:pPr marL="0" indent="0">
                  <a:buNone/>
                </a:pPr>
                <a:endParaRPr lang="de-DE" dirty="0"/>
              </a:p>
              <a:p>
                <a:r>
                  <a:rPr lang="de-DE" dirty="0"/>
                  <a:t>Beispiel: Wassermolekül – Das Sauerstoffatom hat eine höhere EN, zieht also stärker am bindenden Elektronenpaar. Die </a:t>
                </a:r>
                <a:r>
                  <a:rPr lang="de-DE" b="1" dirty="0"/>
                  <a:t>Elektronen</a:t>
                </a:r>
                <a:r>
                  <a:rPr lang="de-DE" dirty="0"/>
                  <a:t> befinden sich also </a:t>
                </a:r>
                <a:r>
                  <a:rPr lang="de-DE" b="1" dirty="0"/>
                  <a:t>eher beim Sauerstoff</a:t>
                </a:r>
                <a:r>
                  <a:rPr lang="de-DE" dirty="0"/>
                  <a:t>. Das wird graphisch durch einen </a:t>
                </a:r>
                <a:r>
                  <a:rPr lang="de-DE" b="1" dirty="0"/>
                  <a:t>Keil</a:t>
                </a:r>
                <a:r>
                  <a:rPr lang="de-DE" dirty="0"/>
                  <a:t> dargestellt. Da am Sauerstoff dadurch eine höhere Elektronendichte vorherrscht, sagt man, es hat eine negative </a:t>
                </a:r>
                <a:r>
                  <a:rPr lang="de-DE" b="1" dirty="0"/>
                  <a:t>Partialladung</a:t>
                </a:r>
                <a:r>
                  <a:rPr lang="de-DE" dirty="0"/>
                  <a:t>. Man drückt das mit einem kleinen Delta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𝛿</m:t>
                        </m:r>
                      </m:e>
                    </m:d>
                  </m:oMath>
                </a14:m>
                <a:r>
                  <a:rPr lang="de-DE" dirty="0"/>
                  <a:t> aus. Die Wasserstoffatome haben analog eine geringere Elektronendichte, dementsprechend haben sie eine positive Partialladung.</a:t>
                </a:r>
              </a:p>
              <a:p>
                <a:endParaRPr lang="de-DE" dirty="0"/>
              </a:p>
              <a:p>
                <a:endParaRPr lang="de-DE" dirty="0"/>
              </a:p>
              <a:p>
                <a:endParaRPr lang="de-DE" dirty="0"/>
              </a:p>
              <a:p>
                <a:endParaRPr lang="de-DE" dirty="0"/>
              </a:p>
              <a:p>
                <a:r>
                  <a:rPr lang="de-DE" dirty="0"/>
                  <a:t>Beispiel: Phosphan – Der ∆EN zwischen P und H ist verschwindend gering. Daher ist die Bindung nicht nennenswert Polarisiert.</a:t>
                </a:r>
              </a:p>
            </p:txBody>
          </p:sp>
        </mc:Choice>
        <mc:Fallback xmlns="">
          <p:sp>
            <p:nvSpPr>
              <p:cNvPr id="3" name="Inhaltsplatzhalter 2">
                <a:extLst>
                  <a:ext uri="{FF2B5EF4-FFF2-40B4-BE49-F238E27FC236}">
                    <a16:creationId xmlns:a16="http://schemas.microsoft.com/office/drawing/2014/main" id="{AC793A98-041C-5363-1F8E-6CF0A7828C41}"/>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896" t="-485" b="-12136"/>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2CC60AD6-1D13-F110-91CC-803D1263E4C4}"/>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D91C5127-9E0A-8F64-4D73-266DD0533184}"/>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BAD7CCA5-9599-8A94-1549-E89596C37530}"/>
              </a:ext>
            </a:extLst>
          </p:cNvPr>
          <p:cNvSpPr>
            <a:spLocks noGrp="1"/>
          </p:cNvSpPr>
          <p:nvPr>
            <p:ph type="sldNum" sz="quarter" idx="16"/>
          </p:nvPr>
        </p:nvSpPr>
        <p:spPr/>
        <p:txBody>
          <a:bodyPr/>
          <a:lstStyle/>
          <a:p>
            <a:fld id="{6FBDD224-CFE5-420E-A51B-C49F1872CE04}" type="slidenum">
              <a:rPr lang="de-DE" altLang="de-DE" smtClean="0"/>
              <a:pPr/>
              <a:t>23</a:t>
            </a:fld>
            <a:endParaRPr lang="de-DE" altLang="de-DE"/>
          </a:p>
        </p:txBody>
      </p:sp>
      <p:pic>
        <p:nvPicPr>
          <p:cNvPr id="7" name="Grafik 6">
            <a:extLst>
              <a:ext uri="{FF2B5EF4-FFF2-40B4-BE49-F238E27FC236}">
                <a16:creationId xmlns:a16="http://schemas.microsoft.com/office/drawing/2014/main" id="{E828DDEA-1A9D-788C-053F-BF5B07DEE3C5}"/>
              </a:ext>
            </a:extLst>
          </p:cNvPr>
          <p:cNvPicPr>
            <a:picLocks noChangeAspect="1"/>
          </p:cNvPicPr>
          <p:nvPr/>
        </p:nvPicPr>
        <p:blipFill>
          <a:blip r:embed="rId4"/>
          <a:stretch>
            <a:fillRect/>
          </a:stretch>
        </p:blipFill>
        <p:spPr>
          <a:xfrm>
            <a:off x="5212513" y="2965842"/>
            <a:ext cx="1052190" cy="357165"/>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FF06B9B0-E6E8-F518-34E0-76609F553C12}"/>
              </a:ext>
            </a:extLst>
          </p:cNvPr>
          <p:cNvPicPr>
            <a:picLocks noChangeAspect="1"/>
          </p:cNvPicPr>
          <p:nvPr/>
        </p:nvPicPr>
        <p:blipFill>
          <a:blip r:embed="rId5"/>
          <a:stretch>
            <a:fillRect/>
          </a:stretch>
        </p:blipFill>
        <p:spPr>
          <a:xfrm>
            <a:off x="5135430" y="4420604"/>
            <a:ext cx="1445456" cy="682576"/>
          </a:xfrm>
          <a:prstGeom prst="rect">
            <a:avLst/>
          </a:prstGeom>
        </p:spPr>
      </p:pic>
      <p:pic>
        <p:nvPicPr>
          <p:cNvPr id="11" name="Grafik 10">
            <a:extLst>
              <a:ext uri="{FF2B5EF4-FFF2-40B4-BE49-F238E27FC236}">
                <a16:creationId xmlns:a16="http://schemas.microsoft.com/office/drawing/2014/main" id="{0918E107-99B4-5834-B2DF-50A29D3B8D51}"/>
              </a:ext>
            </a:extLst>
          </p:cNvPr>
          <p:cNvPicPr>
            <a:picLocks noChangeAspect="1"/>
          </p:cNvPicPr>
          <p:nvPr/>
        </p:nvPicPr>
        <p:blipFill>
          <a:blip r:embed="rId6"/>
          <a:stretch>
            <a:fillRect/>
          </a:stretch>
        </p:blipFill>
        <p:spPr>
          <a:xfrm>
            <a:off x="5412822" y="5733256"/>
            <a:ext cx="890672" cy="574628"/>
          </a:xfrm>
          <a:prstGeom prst="rect">
            <a:avLst/>
          </a:prstGeom>
        </p:spPr>
      </p:pic>
    </p:spTree>
    <p:extLst>
      <p:ext uri="{BB962C8B-B14F-4D97-AF65-F5344CB8AC3E}">
        <p14:creationId xmlns:p14="http://schemas.microsoft.com/office/powerpoint/2010/main" val="3352096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53D11F85-6849-D518-920C-0DF6300EF5B5}"/>
              </a:ext>
            </a:extLst>
          </p:cNvPr>
          <p:cNvSpPr>
            <a:spLocks noGrp="1"/>
          </p:cNvSpPr>
          <p:nvPr>
            <p:ph type="title"/>
          </p:nvPr>
        </p:nvSpPr>
        <p:spPr/>
        <p:txBody>
          <a:bodyPr/>
          <a:lstStyle/>
          <a:p>
            <a:r>
              <a:rPr lang="de-DE" dirty="0"/>
              <a:t>Wasserstoffbrücken</a:t>
            </a:r>
          </a:p>
        </p:txBody>
      </p:sp>
      <mc:AlternateContent xmlns:mc="http://schemas.openxmlformats.org/markup-compatibility/2006" xmlns:a14="http://schemas.microsoft.com/office/drawing/2010/main">
        <mc:Choice Requires="a14">
          <p:sp>
            <p:nvSpPr>
              <p:cNvPr id="11" name="Inhaltsplatzhalter 10">
                <a:extLst>
                  <a:ext uri="{FF2B5EF4-FFF2-40B4-BE49-F238E27FC236}">
                    <a16:creationId xmlns:a16="http://schemas.microsoft.com/office/drawing/2014/main" id="{6EFA442C-5633-DA6E-3E65-23A1BA349882}"/>
                  </a:ext>
                </a:extLst>
              </p:cNvPr>
              <p:cNvSpPr>
                <a:spLocks noGrp="1"/>
              </p:cNvSpPr>
              <p:nvPr>
                <p:ph type="body" sz="quarter" idx="13"/>
              </p:nvPr>
            </p:nvSpPr>
            <p:spPr/>
            <p:txBody>
              <a:bodyPr/>
              <a:lstStyle/>
              <a:p>
                <a:r>
                  <a:rPr lang="de-DE" b="1" kern="0" dirty="0"/>
                  <a:t>Vorraussetzung 1</a:t>
                </a:r>
                <a:r>
                  <a:rPr lang="de-DE" kern="0" dirty="0"/>
                  <a:t>: An ein Heteroatom (typischerweise O, N, S) gebundener Wasserstoff: </a:t>
                </a:r>
                <a:r>
                  <a:rPr lang="de-DE" b="1" kern="0" dirty="0" err="1"/>
                  <a:t>Donor</a:t>
                </a:r>
                <a:endParaRPr lang="de-DE" kern="0" dirty="0"/>
              </a:p>
              <a:p>
                <a:r>
                  <a:rPr lang="de-DE" b="1" kern="0" dirty="0" err="1"/>
                  <a:t>Vorraussetzung</a:t>
                </a:r>
                <a:r>
                  <a:rPr lang="de-DE" b="1" kern="0" dirty="0"/>
                  <a:t> 2</a:t>
                </a:r>
                <a:r>
                  <a:rPr lang="de-DE" kern="0" dirty="0"/>
                  <a:t>: Heteroatom mit freiem Elektronenpaar: </a:t>
                </a:r>
                <a:r>
                  <a:rPr lang="de-DE" b="1" kern="0" dirty="0"/>
                  <a:t>Akzeptor</a:t>
                </a:r>
                <a:endParaRPr lang="de-DE" kern="0" dirty="0"/>
              </a:p>
              <a:p>
                <a:r>
                  <a:rPr lang="de-DE" kern="0" dirty="0"/>
                  <a:t>Bilden </a:t>
                </a:r>
                <a:r>
                  <a:rPr lang="de-DE" b="1" kern="0" dirty="0"/>
                  <a:t>dreidimensionale Strukturen</a:t>
                </a:r>
              </a:p>
              <a:p>
                <a:pPr marL="0" indent="0">
                  <a:buNone/>
                </a:pPr>
                <a:endParaRPr lang="de-DE" b="1" kern="0" dirty="0">
                  <a:solidFill>
                    <a:schemeClr val="accent2">
                      <a:lumMod val="60000"/>
                      <a:lumOff val="40000"/>
                    </a:schemeClr>
                  </a:solidFill>
                </a:endParaRPr>
              </a:p>
              <a:p>
                <a:pPr marL="0" indent="0">
                  <a:buNone/>
                </a:pPr>
                <a:r>
                  <a:rPr lang="de-DE" kern="0" dirty="0">
                    <a:solidFill>
                      <a:schemeClr val="accent6"/>
                    </a:solidFill>
                  </a:rPr>
                  <a:t>Energie von Wasserstoffbrücken: 20 </a:t>
                </a:r>
                <a14:m>
                  <m:oMath xmlns:m="http://schemas.openxmlformats.org/officeDocument/2006/math">
                    <m:f>
                      <m:fPr>
                        <m:ctrlPr>
                          <a:rPr lang="de-DE" i="1" kern="0">
                            <a:solidFill>
                              <a:schemeClr val="accent6"/>
                            </a:solidFill>
                            <a:latin typeface="Cambria Math" panose="02040503050406030204" pitchFamily="18" charset="0"/>
                          </a:rPr>
                        </m:ctrlPr>
                      </m:fPr>
                      <m:num>
                        <m:r>
                          <a:rPr lang="de-DE" i="1" kern="0">
                            <a:solidFill>
                              <a:schemeClr val="accent6"/>
                            </a:solidFill>
                            <a:latin typeface="Cambria Math" panose="02040503050406030204" pitchFamily="18" charset="0"/>
                          </a:rPr>
                          <m:t>𝑘𝐽</m:t>
                        </m:r>
                      </m:num>
                      <m:den>
                        <m:r>
                          <a:rPr lang="de-DE" i="1" kern="0">
                            <a:solidFill>
                              <a:schemeClr val="accent6"/>
                            </a:solidFill>
                            <a:latin typeface="Cambria Math" panose="02040503050406030204" pitchFamily="18" charset="0"/>
                          </a:rPr>
                          <m:t>𝑚𝑜𝑙</m:t>
                        </m:r>
                      </m:den>
                    </m:f>
                  </m:oMath>
                </a14:m>
                <a:r>
                  <a:rPr lang="de-DE" kern="0" dirty="0">
                    <a:solidFill>
                      <a:schemeClr val="accent6"/>
                    </a:solidFill>
                  </a:rPr>
                  <a:t> (</a:t>
                </a:r>
                <a:r>
                  <a:rPr lang="de-DE" kern="0" dirty="0" err="1">
                    <a:solidFill>
                      <a:schemeClr val="accent6"/>
                    </a:solidFill>
                  </a:rPr>
                  <a:t>impp</a:t>
                </a:r>
                <a:r>
                  <a:rPr lang="de-DE" kern="0" dirty="0">
                    <a:solidFill>
                      <a:schemeClr val="accent6"/>
                    </a:solidFill>
                  </a:rPr>
                  <a:t> </a:t>
                </a:r>
                <a:r>
                  <a:rPr lang="de-DE" kern="0" dirty="0" err="1">
                    <a:solidFill>
                      <a:schemeClr val="accent6"/>
                    </a:solidFill>
                  </a:rPr>
                  <a:t>fun</a:t>
                </a:r>
                <a:r>
                  <a:rPr lang="de-DE" kern="0" dirty="0">
                    <a:solidFill>
                      <a:schemeClr val="accent6"/>
                    </a:solidFill>
                  </a:rPr>
                  <a:t> </a:t>
                </a:r>
                <a:r>
                  <a:rPr lang="de-DE" kern="0" dirty="0" err="1">
                    <a:solidFill>
                      <a:schemeClr val="accent6"/>
                    </a:solidFill>
                  </a:rPr>
                  <a:t>facts</a:t>
                </a:r>
                <a:r>
                  <a:rPr lang="de-DE" kern="0" dirty="0">
                    <a:solidFill>
                      <a:schemeClr val="accent6"/>
                    </a:solidFill>
                  </a:rPr>
                  <a:t>)</a:t>
                </a:r>
              </a:p>
              <a:p>
                <a:endParaRPr lang="de-DE" b="1" kern="0" dirty="0"/>
              </a:p>
              <a:p>
                <a:endParaRPr lang="de-DE" dirty="0"/>
              </a:p>
            </p:txBody>
          </p:sp>
        </mc:Choice>
        <mc:Fallback xmlns="">
          <p:sp>
            <p:nvSpPr>
              <p:cNvPr id="11" name="Inhaltsplatzhalter 10">
                <a:extLst>
                  <a:ext uri="{FF2B5EF4-FFF2-40B4-BE49-F238E27FC236}">
                    <a16:creationId xmlns:a16="http://schemas.microsoft.com/office/drawing/2014/main" id="{6EFA442C-5633-DA6E-3E65-23A1BA349882}"/>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D36255F1-8CF8-DFC7-7E72-CBE60C4DD0B2}"/>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878A3EBF-5097-9C13-16B5-ED6FB49B482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95C95884-9B22-9823-4132-C0D10A6236B9}"/>
              </a:ext>
            </a:extLst>
          </p:cNvPr>
          <p:cNvSpPr>
            <a:spLocks noGrp="1"/>
          </p:cNvSpPr>
          <p:nvPr>
            <p:ph type="sldNum" sz="quarter" idx="16"/>
          </p:nvPr>
        </p:nvSpPr>
        <p:spPr/>
        <p:txBody>
          <a:bodyPr/>
          <a:lstStyle/>
          <a:p>
            <a:fld id="{7E0F9666-C122-4D3D-AFA2-14CC8F7A0F09}" type="slidenum">
              <a:rPr lang="de-DE" altLang="de-DE" smtClean="0"/>
              <a:pPr/>
              <a:t>24</a:t>
            </a:fld>
            <a:endParaRPr lang="de-DE" altLang="de-DE"/>
          </a:p>
        </p:txBody>
      </p:sp>
      <p:pic>
        <p:nvPicPr>
          <p:cNvPr id="6" name="Grafik 5">
            <a:extLst>
              <a:ext uri="{FF2B5EF4-FFF2-40B4-BE49-F238E27FC236}">
                <a16:creationId xmlns:a16="http://schemas.microsoft.com/office/drawing/2014/main" id="{C1D5A276-06E4-4247-BA06-894F699A531D}"/>
              </a:ext>
            </a:extLst>
          </p:cNvPr>
          <p:cNvPicPr>
            <a:picLocks noChangeAspect="1"/>
          </p:cNvPicPr>
          <p:nvPr/>
        </p:nvPicPr>
        <p:blipFill>
          <a:blip r:embed="rId3">
            <a:alphaModFix amt="35000"/>
          </a:blip>
          <a:stretch>
            <a:fillRect/>
          </a:stretch>
        </p:blipFill>
        <p:spPr>
          <a:xfrm>
            <a:off x="7104114" y="2669525"/>
            <a:ext cx="2222500" cy="698500"/>
          </a:xfrm>
          <a:prstGeom prst="rect">
            <a:avLst/>
          </a:prstGeom>
        </p:spPr>
      </p:pic>
      <p:pic>
        <p:nvPicPr>
          <p:cNvPr id="7" name="Grafik 6">
            <a:extLst>
              <a:ext uri="{FF2B5EF4-FFF2-40B4-BE49-F238E27FC236}">
                <a16:creationId xmlns:a16="http://schemas.microsoft.com/office/drawing/2014/main" id="{051D42D6-5BD1-FBE4-0113-1BE43A7C984F}"/>
              </a:ext>
            </a:extLst>
          </p:cNvPr>
          <p:cNvPicPr>
            <a:picLocks noChangeAspect="1"/>
          </p:cNvPicPr>
          <p:nvPr/>
        </p:nvPicPr>
        <p:blipFill>
          <a:blip r:embed="rId4"/>
          <a:stretch>
            <a:fillRect/>
          </a:stretch>
        </p:blipFill>
        <p:spPr>
          <a:xfrm>
            <a:off x="2135560" y="2773439"/>
            <a:ext cx="2952329" cy="534231"/>
          </a:xfrm>
          <a:prstGeom prst="rect">
            <a:avLst/>
          </a:prstGeom>
        </p:spPr>
      </p:pic>
      <p:sp>
        <p:nvSpPr>
          <p:cNvPr id="9" name="Textfeld 8">
            <a:extLst>
              <a:ext uri="{FF2B5EF4-FFF2-40B4-BE49-F238E27FC236}">
                <a16:creationId xmlns:a16="http://schemas.microsoft.com/office/drawing/2014/main" id="{57296B50-44E0-C9CF-86A8-C35C515A68A0}"/>
              </a:ext>
            </a:extLst>
          </p:cNvPr>
          <p:cNvSpPr txBox="1"/>
          <p:nvPr/>
        </p:nvSpPr>
        <p:spPr>
          <a:xfrm>
            <a:off x="2063553" y="3368026"/>
            <a:ext cx="3096345" cy="276999"/>
          </a:xfrm>
          <a:prstGeom prst="rect">
            <a:avLst/>
          </a:prstGeom>
          <a:noFill/>
        </p:spPr>
        <p:txBody>
          <a:bodyPr wrap="square" rtlCol="0">
            <a:spAutoFit/>
          </a:bodyPr>
          <a:lstStyle/>
          <a:p>
            <a:pPr algn="ctr"/>
            <a:r>
              <a:rPr lang="de-DE" sz="1200" dirty="0" err="1">
                <a:solidFill>
                  <a:schemeClr val="accent6"/>
                </a:solidFill>
                <a:latin typeface="Avenir Next" panose="020B0503020202020204" pitchFamily="34" charset="0"/>
              </a:rPr>
              <a:t>Wasserstoffbrückendonor</a:t>
            </a:r>
            <a:r>
              <a:rPr lang="de-DE" sz="1200" dirty="0">
                <a:solidFill>
                  <a:schemeClr val="accent6"/>
                </a:solidFill>
                <a:latin typeface="Avenir Next" panose="020B0503020202020204" pitchFamily="34" charset="0"/>
              </a:rPr>
              <a:t> und -akzeptor</a:t>
            </a:r>
            <a:endParaRPr lang="de-DE" sz="1100" dirty="0">
              <a:solidFill>
                <a:schemeClr val="accent6"/>
              </a:solidFill>
              <a:latin typeface="Avenir Next" panose="020B0503020202020204" pitchFamily="34" charset="0"/>
            </a:endParaRPr>
          </a:p>
        </p:txBody>
      </p:sp>
      <p:sp>
        <p:nvSpPr>
          <p:cNvPr id="10" name="Textfeld 9">
            <a:extLst>
              <a:ext uri="{FF2B5EF4-FFF2-40B4-BE49-F238E27FC236}">
                <a16:creationId xmlns:a16="http://schemas.microsoft.com/office/drawing/2014/main" id="{C77C1251-0AFC-47B5-9AEF-4F9626889D43}"/>
              </a:ext>
            </a:extLst>
          </p:cNvPr>
          <p:cNvSpPr txBox="1"/>
          <p:nvPr/>
        </p:nvSpPr>
        <p:spPr>
          <a:xfrm>
            <a:off x="6667192" y="3368026"/>
            <a:ext cx="3096345" cy="276999"/>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Nur </a:t>
            </a:r>
            <a:r>
              <a:rPr lang="de-DE" sz="1200" dirty="0" err="1">
                <a:solidFill>
                  <a:schemeClr val="accent6"/>
                </a:solidFill>
                <a:latin typeface="Avenir Next" panose="020B0503020202020204" pitchFamily="34" charset="0"/>
              </a:rPr>
              <a:t>Wasserstofbrückenakzeptor</a:t>
            </a:r>
            <a:endParaRPr lang="de-DE" sz="1100" dirty="0">
              <a:solidFill>
                <a:schemeClr val="accent6"/>
              </a:solidFill>
              <a:latin typeface="Avenir Next" panose="020B0503020202020204" pitchFamily="34" charset="0"/>
            </a:endParaRPr>
          </a:p>
        </p:txBody>
      </p:sp>
    </p:spTree>
    <p:extLst>
      <p:ext uri="{BB962C8B-B14F-4D97-AF65-F5344CB8AC3E}">
        <p14:creationId xmlns:p14="http://schemas.microsoft.com/office/powerpoint/2010/main" val="107562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02170-01C8-49C2-5A5C-A82C2E455C92}"/>
              </a:ext>
            </a:extLst>
          </p:cNvPr>
          <p:cNvSpPr>
            <a:spLocks noGrp="1"/>
          </p:cNvSpPr>
          <p:nvPr>
            <p:ph type="title"/>
          </p:nvPr>
        </p:nvSpPr>
        <p:spPr/>
        <p:txBody>
          <a:bodyPr/>
          <a:lstStyle/>
          <a:p>
            <a:r>
              <a:rPr lang="de-DE" dirty="0"/>
              <a:t>Komplexe</a:t>
            </a:r>
          </a:p>
        </p:txBody>
      </p:sp>
      <p:sp>
        <p:nvSpPr>
          <p:cNvPr id="3" name="Inhaltsplatzhalter 2">
            <a:extLst>
              <a:ext uri="{FF2B5EF4-FFF2-40B4-BE49-F238E27FC236}">
                <a16:creationId xmlns:a16="http://schemas.microsoft.com/office/drawing/2014/main" id="{0192619D-810F-2D36-1B96-8760728B1A20}"/>
              </a:ext>
            </a:extLst>
          </p:cNvPr>
          <p:cNvSpPr>
            <a:spLocks noGrp="1"/>
          </p:cNvSpPr>
          <p:nvPr>
            <p:ph type="body" sz="quarter" idx="13"/>
          </p:nvPr>
        </p:nvSpPr>
        <p:spPr/>
        <p:txBody>
          <a:bodyPr/>
          <a:lstStyle/>
          <a:p>
            <a:r>
              <a:rPr lang="de-DE" b="1" dirty="0"/>
              <a:t>Komplexe</a:t>
            </a:r>
            <a:r>
              <a:rPr lang="de-DE" dirty="0"/>
              <a:t> sind Moleküle,  die sich aus einem </a:t>
            </a:r>
            <a:r>
              <a:rPr lang="de-DE" b="1" dirty="0"/>
              <a:t>Zentralatom </a:t>
            </a:r>
            <a:r>
              <a:rPr lang="de-DE" dirty="0"/>
              <a:t>und einem </a:t>
            </a:r>
            <a:r>
              <a:rPr lang="de-DE" b="1" dirty="0"/>
              <a:t>Liganden</a:t>
            </a:r>
            <a:r>
              <a:rPr lang="de-DE" dirty="0"/>
              <a:t> zusammensetzen. Häufig sind Komplexe </a:t>
            </a:r>
            <a:r>
              <a:rPr lang="de-DE" b="1" dirty="0"/>
              <a:t>farbig</a:t>
            </a:r>
            <a:r>
              <a:rPr lang="de-DE" dirty="0"/>
              <a:t>.</a:t>
            </a:r>
          </a:p>
          <a:p>
            <a:r>
              <a:rPr lang="de-DE" dirty="0"/>
              <a:t>Liganden binden über ein </a:t>
            </a:r>
            <a:r>
              <a:rPr lang="de-DE" b="1" dirty="0"/>
              <a:t>freies Elektronenpaar </a:t>
            </a:r>
            <a:r>
              <a:rPr lang="de-DE" dirty="0"/>
              <a:t>locker an das Zentralatom. Diese </a:t>
            </a:r>
            <a:r>
              <a:rPr lang="de-DE" b="1" dirty="0"/>
              <a:t>Bindung ist nicht kovalent</a:t>
            </a:r>
            <a:r>
              <a:rPr lang="de-DE" dirty="0"/>
              <a:t> und auch keine Ionenpaarbindung. Es handelt sich um eine sogenannte </a:t>
            </a:r>
            <a:r>
              <a:rPr lang="de-DE" b="1" dirty="0"/>
              <a:t>koordinative </a:t>
            </a:r>
            <a:r>
              <a:rPr lang="de-DE" dirty="0"/>
              <a:t>oder </a:t>
            </a:r>
            <a:r>
              <a:rPr lang="de-DE" b="1" dirty="0"/>
              <a:t>Komplexbindung</a:t>
            </a:r>
            <a:r>
              <a:rPr lang="de-DE" dirty="0"/>
              <a:t>.</a:t>
            </a:r>
          </a:p>
          <a:p>
            <a:r>
              <a:rPr lang="de-DE" dirty="0"/>
              <a:t>Das </a:t>
            </a:r>
            <a:r>
              <a:rPr lang="de-DE" b="1" dirty="0"/>
              <a:t>Zentralatom </a:t>
            </a:r>
            <a:r>
              <a:rPr lang="de-DE" dirty="0"/>
              <a:t>ist ein </a:t>
            </a:r>
            <a:r>
              <a:rPr lang="de-DE" b="1" dirty="0"/>
              <a:t>Metallkation</a:t>
            </a:r>
            <a:r>
              <a:rPr lang="de-DE" dirty="0"/>
              <a:t>, oft (aber nicht immer) aus den Nebengruppen. Die Anzahl der Komplexbindungen, die das Zentralatom eingeht, nennt man </a:t>
            </a:r>
            <a:r>
              <a:rPr lang="de-DE" b="1" dirty="0"/>
              <a:t>Koordinationszahl</a:t>
            </a:r>
            <a:r>
              <a:rPr lang="de-DE" dirty="0"/>
              <a:t>.</a:t>
            </a:r>
          </a:p>
          <a:p>
            <a:r>
              <a:rPr lang="de-DE" b="1" dirty="0"/>
              <a:t>Liganden</a:t>
            </a:r>
            <a:r>
              <a:rPr lang="de-DE" dirty="0"/>
              <a:t> können geladene oder ungeladene Molekülanionen sein. Die Anzahl der Bindungen, die der Ligand zum Zentralatom ausbilden kann, gibt dessen </a:t>
            </a:r>
            <a:r>
              <a:rPr lang="de-DE" b="1" dirty="0" err="1"/>
              <a:t>Zähnigkeit</a:t>
            </a:r>
            <a:r>
              <a:rPr lang="de-DE" dirty="0"/>
              <a:t>. Liganden, die </a:t>
            </a:r>
            <a:r>
              <a:rPr lang="de-DE" dirty="0" err="1"/>
              <a:t>mehrzähnig</a:t>
            </a:r>
            <a:r>
              <a:rPr lang="de-DE" dirty="0"/>
              <a:t> sind, binden besonders stark. Die entstehenden Komplexe nennt man </a:t>
            </a:r>
            <a:r>
              <a:rPr lang="de-DE" b="1" dirty="0"/>
              <a:t>Chelatkomplexe</a:t>
            </a:r>
            <a:r>
              <a:rPr lang="de-DE" dirty="0"/>
              <a:t>. </a:t>
            </a:r>
            <a:r>
              <a:rPr lang="de-DE" dirty="0" err="1"/>
              <a:t>Mehrzähnige</a:t>
            </a:r>
            <a:r>
              <a:rPr lang="de-DE" dirty="0"/>
              <a:t> Liganden bezeichnet man als </a:t>
            </a:r>
            <a:r>
              <a:rPr lang="de-DE" b="1" dirty="0"/>
              <a:t> </a:t>
            </a:r>
            <a:r>
              <a:rPr lang="de-DE" b="1" dirty="0" err="1"/>
              <a:t>Chelatoren</a:t>
            </a:r>
            <a:r>
              <a:rPr lang="de-DE" dirty="0"/>
              <a:t>.</a:t>
            </a:r>
          </a:p>
          <a:p>
            <a:r>
              <a:rPr lang="de-DE" dirty="0"/>
              <a:t>Die </a:t>
            </a:r>
            <a:r>
              <a:rPr lang="de-DE" b="1" dirty="0"/>
              <a:t>Summenformel </a:t>
            </a:r>
            <a:r>
              <a:rPr lang="de-DE" dirty="0"/>
              <a:t>der Komplexe wird in </a:t>
            </a:r>
            <a:r>
              <a:rPr lang="de-DE" b="1" dirty="0"/>
              <a:t>eckigen Klammern </a:t>
            </a:r>
            <a:r>
              <a:rPr lang="de-DE" dirty="0"/>
              <a:t>geschrieben. Die </a:t>
            </a:r>
            <a:r>
              <a:rPr lang="de-DE" b="1" dirty="0"/>
              <a:t>Ladung</a:t>
            </a:r>
            <a:r>
              <a:rPr lang="de-DE" dirty="0"/>
              <a:t> entspricht der </a:t>
            </a:r>
            <a:r>
              <a:rPr lang="de-DE" b="1" dirty="0"/>
              <a:t>Summe</a:t>
            </a:r>
            <a:r>
              <a:rPr lang="de-DE" dirty="0"/>
              <a:t> der Ladungen von Zentralatom und Liganden.</a:t>
            </a:r>
          </a:p>
          <a:p>
            <a:r>
              <a:rPr lang="de-DE" dirty="0"/>
              <a:t>Die </a:t>
            </a:r>
            <a:r>
              <a:rPr lang="de-DE" b="1" dirty="0"/>
              <a:t>Komplexbildungsreaktion </a:t>
            </a:r>
            <a:r>
              <a:rPr lang="de-DE" dirty="0"/>
              <a:t>ist eine Gleichgewichtsreaktion.</a:t>
            </a:r>
          </a:p>
        </p:txBody>
      </p:sp>
      <p:sp>
        <p:nvSpPr>
          <p:cNvPr id="16" name="Datumsplatzhalter 15">
            <a:extLst>
              <a:ext uri="{FF2B5EF4-FFF2-40B4-BE49-F238E27FC236}">
                <a16:creationId xmlns:a16="http://schemas.microsoft.com/office/drawing/2014/main" id="{A13539DA-7B4F-8E37-0984-31C8C1DA6F9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FE95A683-2963-594F-C0BD-E005FBB7FED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FEDBE2D9-830A-CCA8-598E-8B88A39CE3F7}"/>
              </a:ext>
            </a:extLst>
          </p:cNvPr>
          <p:cNvSpPr>
            <a:spLocks noGrp="1"/>
          </p:cNvSpPr>
          <p:nvPr>
            <p:ph type="sldNum" sz="quarter" idx="16"/>
          </p:nvPr>
        </p:nvSpPr>
        <p:spPr/>
        <p:txBody>
          <a:bodyPr/>
          <a:lstStyle/>
          <a:p>
            <a:fld id="{6FBDD224-CFE5-420E-A51B-C49F1872CE04}" type="slidenum">
              <a:rPr lang="de-DE" altLang="de-DE" smtClean="0"/>
              <a:pPr/>
              <a:t>25</a:t>
            </a:fld>
            <a:endParaRPr lang="de-DE" altLang="de-DE"/>
          </a:p>
        </p:txBody>
      </p:sp>
      <p:pic>
        <p:nvPicPr>
          <p:cNvPr id="7" name="Grafik 6">
            <a:extLst>
              <a:ext uri="{FF2B5EF4-FFF2-40B4-BE49-F238E27FC236}">
                <a16:creationId xmlns:a16="http://schemas.microsoft.com/office/drawing/2014/main" id="{70D14DCB-7F52-20B5-C1C2-8C5D00310B35}"/>
              </a:ext>
            </a:extLst>
          </p:cNvPr>
          <p:cNvPicPr>
            <a:picLocks noChangeAspect="1"/>
          </p:cNvPicPr>
          <p:nvPr/>
        </p:nvPicPr>
        <p:blipFill>
          <a:blip r:embed="rId2"/>
          <a:stretch>
            <a:fillRect/>
          </a:stretch>
        </p:blipFill>
        <p:spPr>
          <a:xfrm>
            <a:off x="2207568" y="3891904"/>
            <a:ext cx="2016224" cy="1410410"/>
          </a:xfrm>
          <a:prstGeom prst="rect">
            <a:avLst/>
          </a:prstGeom>
        </p:spPr>
      </p:pic>
      <p:sp>
        <p:nvSpPr>
          <p:cNvPr id="9" name="Textfeld 8">
            <a:extLst>
              <a:ext uri="{FF2B5EF4-FFF2-40B4-BE49-F238E27FC236}">
                <a16:creationId xmlns:a16="http://schemas.microsoft.com/office/drawing/2014/main" id="{16DF1A2D-61C7-7D89-2961-1976AF97018E}"/>
              </a:ext>
            </a:extLst>
          </p:cNvPr>
          <p:cNvSpPr txBox="1"/>
          <p:nvPr/>
        </p:nvSpPr>
        <p:spPr>
          <a:xfrm>
            <a:off x="2063552" y="5392659"/>
            <a:ext cx="2016224" cy="707886"/>
          </a:xfrm>
          <a:prstGeom prst="rect">
            <a:avLst/>
          </a:prstGeom>
          <a:noFill/>
        </p:spPr>
        <p:txBody>
          <a:bodyPr wrap="square" rtlCol="0">
            <a:spAutoFit/>
          </a:bodyPr>
          <a:lstStyle/>
          <a:p>
            <a:pPr algn="ctr"/>
            <a:r>
              <a:rPr lang="de-DE" sz="1000" dirty="0">
                <a:latin typeface="Avenir Next" panose="020B0503020202020204" pitchFamily="34" charset="0"/>
              </a:rPr>
              <a:t>[</a:t>
            </a:r>
            <a:r>
              <a:rPr lang="de-DE" sz="1000" dirty="0" err="1">
                <a:latin typeface="Avenir Next" panose="020B0503020202020204" pitchFamily="34" charset="0"/>
              </a:rPr>
              <a:t>Fe</a:t>
            </a:r>
            <a:r>
              <a:rPr lang="de-DE" sz="1000" dirty="0">
                <a:latin typeface="Avenir Next" panose="020B0503020202020204" pitchFamily="34" charset="0"/>
              </a:rPr>
              <a:t>(CN</a:t>
            </a:r>
            <a:r>
              <a:rPr lang="de-DE" sz="1000">
                <a:latin typeface="Avenir Next" panose="020B0503020202020204" pitchFamily="34" charset="0"/>
              </a:rPr>
              <a:t>)</a:t>
            </a:r>
            <a:r>
              <a:rPr lang="de-DE" sz="1000" baseline="-25000">
                <a:latin typeface="Avenir Next" panose="020B0503020202020204" pitchFamily="34" charset="0"/>
              </a:rPr>
              <a:t>6</a:t>
            </a:r>
            <a:r>
              <a:rPr lang="de-DE" sz="1000">
                <a:latin typeface="Avenir Next" panose="020B0503020202020204" pitchFamily="34" charset="0"/>
              </a:rPr>
              <a:t>]</a:t>
            </a:r>
            <a:r>
              <a:rPr lang="de-DE" sz="1000" baseline="30000">
                <a:latin typeface="Avenir Next" panose="020B0503020202020204" pitchFamily="34" charset="0"/>
              </a:rPr>
              <a:t>3-</a:t>
            </a:r>
            <a:endParaRPr lang="de-DE" sz="1000" baseline="30000" dirty="0">
              <a:latin typeface="Avenir Next" panose="020B0503020202020204" pitchFamily="34" charset="0"/>
            </a:endParaRPr>
          </a:p>
          <a:p>
            <a:pPr algn="ctr"/>
            <a:r>
              <a:rPr lang="de-DE" sz="1000" dirty="0" err="1">
                <a:latin typeface="Avenir Next" panose="020B0503020202020204" pitchFamily="34" charset="0"/>
              </a:rPr>
              <a:t>Hexacyanidoferrat</a:t>
            </a:r>
            <a:endParaRPr lang="de-DE" sz="1000" dirty="0">
              <a:latin typeface="Avenir Next" panose="020B0503020202020204" pitchFamily="34" charset="0"/>
            </a:endParaRPr>
          </a:p>
          <a:p>
            <a:pPr algn="ctr"/>
            <a:r>
              <a:rPr lang="de-DE" sz="1000" dirty="0">
                <a:latin typeface="Avenir Next" panose="020B0503020202020204" pitchFamily="34" charset="0"/>
              </a:rPr>
              <a:t>Koordinationszahl: 6</a:t>
            </a:r>
          </a:p>
          <a:p>
            <a:pPr algn="ctr"/>
            <a:r>
              <a:rPr lang="de-DE" sz="1000" dirty="0">
                <a:latin typeface="Avenir Next" panose="020B0503020202020204" pitchFamily="34" charset="0"/>
              </a:rPr>
              <a:t>Der Ligand ist </a:t>
            </a:r>
            <a:r>
              <a:rPr lang="de-DE" sz="1000" dirty="0" err="1">
                <a:latin typeface="Avenir Next" panose="020B0503020202020204" pitchFamily="34" charset="0"/>
              </a:rPr>
              <a:t>einzähnig</a:t>
            </a:r>
            <a:endParaRPr lang="de-DE" sz="1000" dirty="0">
              <a:latin typeface="Avenir Next" panose="020B0503020202020204" pitchFamily="34" charset="0"/>
            </a:endParaRPr>
          </a:p>
        </p:txBody>
      </p:sp>
      <p:pic>
        <p:nvPicPr>
          <p:cNvPr id="1026" name="Picture 2">
            <a:extLst>
              <a:ext uri="{FF2B5EF4-FFF2-40B4-BE49-F238E27FC236}">
                <a16:creationId xmlns:a16="http://schemas.microsoft.com/office/drawing/2014/main" id="{68EC4B74-70D0-8752-CB8F-393D137B2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142" y="3797148"/>
            <a:ext cx="1201874" cy="16652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AD091AA5-032E-DCE4-CE6E-FDC3C6C64006}"/>
              </a:ext>
            </a:extLst>
          </p:cNvPr>
          <p:cNvSpPr txBox="1"/>
          <p:nvPr/>
        </p:nvSpPr>
        <p:spPr>
          <a:xfrm rot="16200000">
            <a:off x="5434167" y="4483782"/>
            <a:ext cx="2031300" cy="415498"/>
          </a:xfrm>
          <a:prstGeom prst="rect">
            <a:avLst/>
          </a:prstGeom>
          <a:noFill/>
        </p:spPr>
        <p:txBody>
          <a:bodyPr wrap="square" rtlCol="0">
            <a:spAutoFit/>
          </a:bodyPr>
          <a:lstStyle/>
          <a:p>
            <a:r>
              <a:rPr lang="de-DE" sz="700" dirty="0" err="1">
                <a:solidFill>
                  <a:schemeClr val="bg1">
                    <a:lumMod val="50000"/>
                  </a:schemeClr>
                </a:solidFill>
                <a:latin typeface="Avenir Next LT Pro" panose="020B0504020202020204" pitchFamily="34" charset="77"/>
              </a:rPr>
              <a:t>M;odifiziert</a:t>
            </a:r>
            <a:r>
              <a:rPr lang="de-DE" sz="700" dirty="0">
                <a:solidFill>
                  <a:schemeClr val="bg1">
                    <a:lumMod val="50000"/>
                  </a:schemeClr>
                </a:solidFill>
                <a:latin typeface="Avenir Next LT Pro" panose="020B0504020202020204" pitchFamily="34" charset="77"/>
              </a:rPr>
              <a:t> nach: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wiki</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File:Metal-EDTA.png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media</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Datei:Metal-EDTA.png</a:t>
            </a:r>
            <a:endParaRPr lang="de-DE" sz="700" dirty="0">
              <a:solidFill>
                <a:schemeClr val="bg1">
                  <a:lumMod val="50000"/>
                </a:schemeClr>
              </a:solidFill>
              <a:latin typeface="Avenir Next LT Pro" panose="020B0504020202020204" pitchFamily="34" charset="77"/>
            </a:endParaRPr>
          </a:p>
        </p:txBody>
      </p:sp>
      <p:sp>
        <p:nvSpPr>
          <p:cNvPr id="12" name="Rechteck 11">
            <a:extLst>
              <a:ext uri="{FF2B5EF4-FFF2-40B4-BE49-F238E27FC236}">
                <a16:creationId xmlns:a16="http://schemas.microsoft.com/office/drawing/2014/main" id="{2A61208B-AEBB-0EFC-EA29-E28D7EFDD234}"/>
              </a:ext>
            </a:extLst>
          </p:cNvPr>
          <p:cNvSpPr/>
          <p:nvPr/>
        </p:nvSpPr>
        <p:spPr>
          <a:xfrm>
            <a:off x="5573215" y="4580241"/>
            <a:ext cx="288031"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FA6B156-88A5-99A6-A7D1-972B01ECC7A4}"/>
              </a:ext>
            </a:extLst>
          </p:cNvPr>
          <p:cNvSpPr/>
          <p:nvPr/>
        </p:nvSpPr>
        <p:spPr>
          <a:xfrm>
            <a:off x="5515742" y="4483334"/>
            <a:ext cx="436461" cy="336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rgbClr val="000000"/>
                </a:solidFill>
              </a:rPr>
              <a:t>Mg</a:t>
            </a:r>
            <a:r>
              <a:rPr lang="de-DE" sz="800" baseline="30000" dirty="0">
                <a:solidFill>
                  <a:srgbClr val="000000"/>
                </a:solidFill>
              </a:rPr>
              <a:t>2+</a:t>
            </a:r>
            <a:endParaRPr lang="de-DE" sz="800" dirty="0">
              <a:solidFill>
                <a:srgbClr val="000000"/>
              </a:solidFill>
            </a:endParaRPr>
          </a:p>
        </p:txBody>
      </p: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77C0E550-1FB3-B32F-A51E-CA405C86EF49}"/>
                  </a:ext>
                </a:extLst>
              </p:cNvPr>
              <p:cNvSpPr txBox="1"/>
              <p:nvPr/>
            </p:nvSpPr>
            <p:spPr>
              <a:xfrm>
                <a:off x="4223793" y="5507044"/>
                <a:ext cx="2808313" cy="553998"/>
              </a:xfrm>
              <a:prstGeom prst="rect">
                <a:avLst/>
              </a:prstGeom>
              <a:noFill/>
            </p:spPr>
            <p:txBody>
              <a:bodyPr wrap="square" rtlCol="0">
                <a:spAutoFit/>
              </a:bodyPr>
              <a:lstStyle/>
              <a:p>
                <a:pPr algn="ctr"/>
                <a:r>
                  <a:rPr lang="de-DE" sz="1000" dirty="0">
                    <a:latin typeface="Avenir Next" panose="020B0503020202020204" pitchFamily="34" charset="0"/>
                  </a:rPr>
                  <a:t>Magnesium - EDTA</a:t>
                </a:r>
              </a:p>
              <a:p>
                <a:pPr algn="ctr"/>
                <a:r>
                  <a:rPr lang="de-DE" sz="1000" dirty="0">
                    <a:latin typeface="Avenir Next" panose="020B0503020202020204" pitchFamily="34" charset="0"/>
                  </a:rPr>
                  <a:t>Koordinationszahl: 6</a:t>
                </a:r>
              </a:p>
              <a:p>
                <a:pPr algn="ctr"/>
                <a:r>
                  <a:rPr lang="de-DE" sz="1000" dirty="0">
                    <a:latin typeface="Avenir Next" panose="020B0503020202020204" pitchFamily="34" charset="0"/>
                  </a:rPr>
                  <a:t>Der Ligand ist sechszählig </a:t>
                </a:r>
                <a14:m>
                  <m:oMath xmlns:m="http://schemas.openxmlformats.org/officeDocument/2006/math">
                    <m:r>
                      <a:rPr lang="de-DE" sz="1000" i="1">
                        <a:latin typeface="Cambria Math" panose="02040503050406030204" pitchFamily="18" charset="0"/>
                      </a:rPr>
                      <m:t>→</m:t>
                    </m:r>
                  </m:oMath>
                </a14:m>
                <a:r>
                  <a:rPr lang="de-DE" sz="1000" dirty="0">
                    <a:latin typeface="Avenir Next" panose="020B0503020202020204" pitchFamily="34" charset="0"/>
                  </a:rPr>
                  <a:t> Chelatkomplex</a:t>
                </a:r>
              </a:p>
            </p:txBody>
          </p:sp>
        </mc:Choice>
        <mc:Fallback xmlns="">
          <p:sp>
            <p:nvSpPr>
              <p:cNvPr id="13" name="Textfeld 12">
                <a:extLst>
                  <a:ext uri="{FF2B5EF4-FFF2-40B4-BE49-F238E27FC236}">
                    <a16:creationId xmlns:a16="http://schemas.microsoft.com/office/drawing/2014/main" id="{77C0E550-1FB3-B32F-A51E-CA405C86EF49}"/>
                  </a:ext>
                </a:extLst>
              </p:cNvPr>
              <p:cNvSpPr txBox="1">
                <a:spLocks noRot="1" noChangeAspect="1" noMove="1" noResize="1" noEditPoints="1" noAdjustHandles="1" noChangeArrowheads="1" noChangeShapeType="1" noTextEdit="1"/>
              </p:cNvSpPr>
              <p:nvPr/>
            </p:nvSpPr>
            <p:spPr>
              <a:xfrm>
                <a:off x="4223793" y="5507044"/>
                <a:ext cx="2808313" cy="553998"/>
              </a:xfrm>
              <a:prstGeom prst="rect">
                <a:avLst/>
              </a:prstGeom>
              <a:blipFill>
                <a:blip r:embed="rId4"/>
                <a:stretch>
                  <a:fillRect b="-4444"/>
                </a:stretch>
              </a:blipFill>
            </p:spPr>
            <p:txBody>
              <a:bodyPr/>
              <a:lstStyle/>
              <a:p>
                <a:r>
                  <a:rPr lang="de-DE">
                    <a:noFill/>
                  </a:rPr>
                  <a:t> </a:t>
                </a:r>
              </a:p>
            </p:txBody>
          </p:sp>
        </mc:Fallback>
      </mc:AlternateContent>
      <p:pic>
        <p:nvPicPr>
          <p:cNvPr id="1028" name="Picture 4" descr="Strukturformel des Häm b">
            <a:extLst>
              <a:ext uri="{FF2B5EF4-FFF2-40B4-BE49-F238E27FC236}">
                <a16:creationId xmlns:a16="http://schemas.microsoft.com/office/drawing/2014/main" id="{FFD9B9DA-7BBD-D92F-DDC9-ED3E65703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167" y="3571686"/>
            <a:ext cx="1680187" cy="18596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EFA6F354-34BE-7141-D8CF-C52343955DD3}"/>
              </a:ext>
            </a:extLst>
          </p:cNvPr>
          <p:cNvSpPr txBox="1"/>
          <p:nvPr/>
        </p:nvSpPr>
        <p:spPr>
          <a:xfrm rot="16200000">
            <a:off x="8043617" y="4433447"/>
            <a:ext cx="2031300" cy="307777"/>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wiki</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File:Heme_b.svg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media</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Datei:Heme_b.svg</a:t>
            </a:r>
            <a:endParaRPr lang="de-DE" sz="700" dirty="0">
              <a:solidFill>
                <a:schemeClr val="bg1">
                  <a:lumMod val="50000"/>
                </a:schemeClr>
              </a:solidFill>
              <a:latin typeface="Avenir Next LT Pro" panose="020B0504020202020204" pitchFamily="34" charset="77"/>
            </a:endParaRPr>
          </a:p>
        </p:txBody>
      </p:sp>
      <p:sp>
        <p:nvSpPr>
          <p:cNvPr id="15" name="Textfeld 14">
            <a:extLst>
              <a:ext uri="{FF2B5EF4-FFF2-40B4-BE49-F238E27FC236}">
                <a16:creationId xmlns:a16="http://schemas.microsoft.com/office/drawing/2014/main" id="{2AB7A836-E92D-14D5-72C6-95FFC3FD9576}"/>
              </a:ext>
            </a:extLst>
          </p:cNvPr>
          <p:cNvSpPr txBox="1"/>
          <p:nvPr/>
        </p:nvSpPr>
        <p:spPr>
          <a:xfrm>
            <a:off x="6769128" y="5576418"/>
            <a:ext cx="2808313" cy="400110"/>
          </a:xfrm>
          <a:prstGeom prst="rect">
            <a:avLst/>
          </a:prstGeom>
          <a:noFill/>
        </p:spPr>
        <p:txBody>
          <a:bodyPr wrap="square" rtlCol="0">
            <a:spAutoFit/>
          </a:bodyPr>
          <a:lstStyle/>
          <a:p>
            <a:pPr algn="ctr"/>
            <a:r>
              <a:rPr lang="de-DE" sz="1000" dirty="0">
                <a:latin typeface="Avenir Next" panose="020B0503020202020204" pitchFamily="34" charset="0"/>
              </a:rPr>
              <a:t>Häm b, ein </a:t>
            </a:r>
            <a:r>
              <a:rPr lang="de-DE" sz="1000" dirty="0" err="1">
                <a:latin typeface="Avenir Next" panose="020B0503020202020204" pitchFamily="34" charset="0"/>
              </a:rPr>
              <a:t>Porphyrinkomplex</a:t>
            </a:r>
            <a:endParaRPr lang="de-DE" sz="1000" dirty="0">
              <a:latin typeface="Avenir Next" panose="020B0503020202020204" pitchFamily="34" charset="0"/>
            </a:endParaRPr>
          </a:p>
          <a:p>
            <a:pPr algn="ctr"/>
            <a:r>
              <a:rPr lang="de-DE" sz="1000" dirty="0">
                <a:latin typeface="Avenir Next" panose="020B0503020202020204" pitchFamily="34" charset="0"/>
              </a:rPr>
              <a:t>Chelatkomplex</a:t>
            </a:r>
          </a:p>
        </p:txBody>
      </p:sp>
    </p:spTree>
    <p:extLst>
      <p:ext uri="{BB962C8B-B14F-4D97-AF65-F5344CB8AC3E}">
        <p14:creationId xmlns:p14="http://schemas.microsoft.com/office/powerpoint/2010/main" val="3051695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102F1-F866-051D-5380-D344D742683A}"/>
              </a:ext>
            </a:extLst>
          </p:cNvPr>
          <p:cNvSpPr>
            <a:spLocks noGrp="1"/>
          </p:cNvSpPr>
          <p:nvPr>
            <p:ph type="title"/>
          </p:nvPr>
        </p:nvSpPr>
        <p:spPr/>
        <p:txBody>
          <a:bodyPr/>
          <a:lstStyle/>
          <a:p>
            <a:r>
              <a:rPr lang="de-DE" dirty="0"/>
              <a:t>Van – der – Waals - Wechselwirkungen</a:t>
            </a:r>
          </a:p>
        </p:txBody>
      </p:sp>
      <mc:AlternateContent xmlns:mc="http://schemas.openxmlformats.org/markup-compatibility/2006" xmlns:a14="http://schemas.microsoft.com/office/drawing/2010/main">
        <mc:Choice Requires="a14">
          <p:sp>
            <p:nvSpPr>
              <p:cNvPr id="3" name="Textplatzhalter 2">
                <a:extLst>
                  <a:ext uri="{FF2B5EF4-FFF2-40B4-BE49-F238E27FC236}">
                    <a16:creationId xmlns:a16="http://schemas.microsoft.com/office/drawing/2014/main" id="{BA697134-F63A-F65C-BB39-FF97345AF50C}"/>
                  </a:ext>
                </a:extLst>
              </p:cNvPr>
              <p:cNvSpPr>
                <a:spLocks noGrp="1"/>
              </p:cNvSpPr>
              <p:nvPr>
                <p:ph type="body" sz="quarter" idx="13"/>
              </p:nvPr>
            </p:nvSpPr>
            <p:spPr/>
            <p:txBody>
              <a:bodyPr/>
              <a:lstStyle/>
              <a:p>
                <a:r>
                  <a:rPr lang="de-DE" dirty="0"/>
                  <a:t>Van – der – Waals – Wechselwirkungen sind vergleichsweise </a:t>
                </a:r>
                <a:r>
                  <a:rPr lang="de-DE" b="1" dirty="0"/>
                  <a:t>schwache Anziehungskräfte</a:t>
                </a:r>
                <a:r>
                  <a:rPr lang="de-DE" dirty="0"/>
                  <a:t>, die allein auf deren </a:t>
                </a:r>
                <a:r>
                  <a:rPr lang="de-DE" b="1" dirty="0"/>
                  <a:t>Oberfläche</a:t>
                </a:r>
                <a:r>
                  <a:rPr lang="de-DE" dirty="0"/>
                  <a:t> beruhen.</a:t>
                </a:r>
              </a:p>
              <a:p>
                <a:r>
                  <a:rPr lang="de-DE" dirty="0"/>
                  <a:t>Prinzipiell kann jedes Atom oder Molekül </a:t>
                </a:r>
                <a:r>
                  <a:rPr lang="de-DE" dirty="0" err="1"/>
                  <a:t>vdW</a:t>
                </a:r>
                <a:r>
                  <a:rPr lang="de-DE" dirty="0"/>
                  <a:t> – WW eingehen</a:t>
                </a:r>
              </a:p>
              <a:p>
                <a:r>
                  <a:rPr lang="de-DE" dirty="0"/>
                  <a:t>Die </a:t>
                </a:r>
                <a:r>
                  <a:rPr lang="de-DE" dirty="0" err="1"/>
                  <a:t>vdW</a:t>
                </a:r>
                <a:r>
                  <a:rPr lang="de-DE" dirty="0"/>
                  <a:t> – Kräfte nehmen über die </a:t>
                </a:r>
                <a:r>
                  <a:rPr lang="de-DE" b="1" dirty="0"/>
                  <a:t>Distanz</a:t>
                </a:r>
                <a:r>
                  <a:rPr lang="de-DE" dirty="0"/>
                  <a:t> schnell ab: </a:t>
                </a:r>
                <a14:m>
                  <m:oMath xmlns:m="http://schemas.openxmlformats.org/officeDocument/2006/math">
                    <m:r>
                      <a:rPr lang="de-DE" b="0" i="1" smtClean="0">
                        <a:latin typeface="Cambria Math" panose="02040503050406030204" pitchFamily="18" charset="0"/>
                      </a:rPr>
                      <m:t>𝐸</m:t>
                    </m:r>
                    <m:r>
                      <a:rPr lang="de-DE" b="0" i="1" smtClean="0">
                        <a:latin typeface="Cambria Math" panose="02040503050406030204" pitchFamily="18" charset="0"/>
                      </a:rPr>
                      <m:t>  ~ </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𝑑</m:t>
                            </m:r>
                          </m:e>
                          <m:sup>
                            <m:r>
                              <a:rPr lang="de-DE" b="0" i="1" smtClean="0">
                                <a:latin typeface="Cambria Math" panose="02040503050406030204" pitchFamily="18" charset="0"/>
                                <a:ea typeface="Cambria Math" panose="02040503050406030204" pitchFamily="18" charset="0"/>
                              </a:rPr>
                              <m:t>6</m:t>
                            </m:r>
                          </m:sup>
                        </m:sSup>
                      </m:den>
                    </m:f>
                  </m:oMath>
                </a14:m>
                <a:endParaRPr lang="de-DE" dirty="0"/>
              </a:p>
              <a:p>
                <a:r>
                  <a:rPr lang="de-DE" dirty="0"/>
                  <a:t>Je größer die mögliche </a:t>
                </a:r>
                <a:r>
                  <a:rPr lang="de-DE" b="1" dirty="0"/>
                  <a:t>Kontaktfläche</a:t>
                </a:r>
                <a:r>
                  <a:rPr lang="de-DE" dirty="0"/>
                  <a:t>, desto stärker die Wechselwirkung.</a:t>
                </a:r>
              </a:p>
              <a:p>
                <a:pPr lvl="1"/>
                <a:r>
                  <a:rPr lang="de-DE" dirty="0"/>
                  <a:t>Kugelförmige Moleküle haben nur eine geringe mögliche Kontaktfläche</a:t>
                </a:r>
              </a:p>
              <a:p>
                <a:pPr lvl="1"/>
                <a:r>
                  <a:rPr lang="de-DE" dirty="0"/>
                  <a:t>Stabförmige Moleküle haben eine größere mögliche Kontaktfläche</a:t>
                </a:r>
              </a:p>
              <a:p>
                <a:pPr lvl="1"/>
                <a:r>
                  <a:rPr lang="de-DE" dirty="0"/>
                  <a:t>Planare Einheiten haben eine große mögliche Kontaktfläche</a:t>
                </a:r>
              </a:p>
              <a:p>
                <a:pPr lvl="1"/>
                <a:endParaRPr lang="de-DE" dirty="0"/>
              </a:p>
              <a:p>
                <a:pPr marL="0" indent="0">
                  <a:buNone/>
                </a:pPr>
                <a:r>
                  <a:rPr lang="de-DE" dirty="0">
                    <a:solidFill>
                      <a:schemeClr val="accent6"/>
                    </a:solidFill>
                  </a:rPr>
                  <a:t>CAVE:</a:t>
                </a:r>
                <a:r>
                  <a:rPr lang="de-DE" dirty="0"/>
                  <a:t> Van – der – Waals – Wechselwirkungen werden oft als „unpolare Wechselwirkungen“ </a:t>
                </a:r>
                <a:br>
                  <a:rPr lang="de-DE" dirty="0"/>
                </a:br>
                <a:r>
                  <a:rPr lang="de-DE" dirty="0"/>
                  <a:t>bezeichnet, herrschen </a:t>
                </a:r>
                <a:r>
                  <a:rPr lang="de-DE" b="1" dirty="0"/>
                  <a:t>aber auch zwischen polaren </a:t>
                </a:r>
                <a:r>
                  <a:rPr lang="de-DE" dirty="0"/>
                  <a:t>Molekülen! Unter „unpolaren </a:t>
                </a:r>
                <a:br>
                  <a:rPr lang="de-DE" dirty="0"/>
                </a:br>
                <a:r>
                  <a:rPr lang="de-DE" dirty="0"/>
                  <a:t>Wechselwirkungen“ kann auch das Resultat des </a:t>
                </a:r>
                <a:r>
                  <a:rPr lang="de-DE" b="1" dirty="0"/>
                  <a:t>hydrophoben Effekts</a:t>
                </a:r>
                <a:r>
                  <a:rPr lang="de-DE" dirty="0"/>
                  <a:t> verstanden werden:</a:t>
                </a:r>
                <a:br>
                  <a:rPr lang="de-DE" dirty="0"/>
                </a:br>
                <a:r>
                  <a:rPr lang="de-DE" dirty="0"/>
                  <a:t>Zwischen unterschiedlich polaren Phasen soll sich eine möglichst geringe Grenzfläche ausbilden.</a:t>
                </a:r>
                <a:br>
                  <a:rPr lang="de-DE" dirty="0"/>
                </a:br>
                <a:r>
                  <a:rPr lang="de-DE" dirty="0"/>
                  <a:t>Das führt zur </a:t>
                </a:r>
                <a:r>
                  <a:rPr lang="de-DE" b="1" dirty="0"/>
                  <a:t>Phasentrennung</a:t>
                </a:r>
                <a:r>
                  <a:rPr lang="de-DE" dirty="0"/>
                  <a:t>. (Der hydrophobe Effekt existiert also nur, wenn auch eine </a:t>
                </a:r>
                <a:br>
                  <a:rPr lang="de-DE" dirty="0"/>
                </a:br>
                <a:r>
                  <a:rPr lang="de-DE" dirty="0"/>
                  <a:t>hydrophile Phase vorliegt)</a:t>
                </a:r>
              </a:p>
              <a:p>
                <a:pPr marL="0" indent="0">
                  <a:buNone/>
                </a:pPr>
                <a:endParaRPr lang="de-DE" dirty="0"/>
              </a:p>
              <a:p>
                <a:endParaRPr lang="de-DE" dirty="0"/>
              </a:p>
              <a:p>
                <a:r>
                  <a:rPr lang="de-DE" dirty="0"/>
                  <a:t>Geckos können u.a. durch die </a:t>
                </a:r>
                <a:r>
                  <a:rPr lang="de-DE" dirty="0" err="1"/>
                  <a:t>vdW</a:t>
                </a:r>
                <a:r>
                  <a:rPr lang="de-DE" dirty="0"/>
                  <a:t> – WW an Wänden laufen</a:t>
                </a:r>
              </a:p>
              <a:p>
                <a:r>
                  <a:rPr lang="de-DE" dirty="0"/>
                  <a:t>Ihre Füße sind mit vielen kleinen Haaren besetzt, die jeweils einzeln nur sehr wenig </a:t>
                </a:r>
                <a:br>
                  <a:rPr lang="de-DE" dirty="0"/>
                </a:br>
                <a:r>
                  <a:rPr lang="de-DE" dirty="0"/>
                  <a:t>Kraft übertragen können.</a:t>
                </a:r>
              </a:p>
              <a:p>
                <a:r>
                  <a:rPr lang="de-DE" dirty="0"/>
                  <a:t>In Summe belaufen sich die Kräfte auf etwa 40 N.</a:t>
                </a:r>
              </a:p>
              <a:p>
                <a:endParaRPr lang="de-DE" dirty="0"/>
              </a:p>
            </p:txBody>
          </p:sp>
        </mc:Choice>
        <mc:Fallback xmlns="">
          <p:sp>
            <p:nvSpPr>
              <p:cNvPr id="3" name="Textplatzhalter 2">
                <a:extLst>
                  <a:ext uri="{FF2B5EF4-FFF2-40B4-BE49-F238E27FC236}">
                    <a16:creationId xmlns:a16="http://schemas.microsoft.com/office/drawing/2014/main" id="{BA697134-F63A-F65C-BB39-FF97345AF50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3A600259-4FDB-5365-806F-05C490F4095A}"/>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A3E737D-80D2-2F56-B827-524E085789F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376628E8-BE78-2E58-7BB0-5051DB0CEF63}"/>
              </a:ext>
            </a:extLst>
          </p:cNvPr>
          <p:cNvSpPr>
            <a:spLocks noGrp="1"/>
          </p:cNvSpPr>
          <p:nvPr>
            <p:ph type="sldNum" sz="quarter" idx="16"/>
          </p:nvPr>
        </p:nvSpPr>
        <p:spPr/>
        <p:txBody>
          <a:bodyPr/>
          <a:lstStyle/>
          <a:p>
            <a:fld id="{C705F5F1-9457-49D1-866F-BB23D9D6F52D}" type="slidenum">
              <a:rPr lang="de-DE" altLang="de-DE" smtClean="0"/>
              <a:pPr/>
              <a:t>26</a:t>
            </a:fld>
            <a:endParaRPr lang="de-DE" altLang="de-DE"/>
          </a:p>
        </p:txBody>
      </p:sp>
      <p:pic>
        <p:nvPicPr>
          <p:cNvPr id="5122" name="Picture 2" descr="undefined">
            <a:extLst>
              <a:ext uri="{FF2B5EF4-FFF2-40B4-BE49-F238E27FC236}">
                <a16:creationId xmlns:a16="http://schemas.microsoft.com/office/drawing/2014/main" id="{B153DF2B-6C70-897F-C64A-754A8810A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245" y="3091683"/>
            <a:ext cx="3715410" cy="278558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702E5BD-330D-AFFD-F986-BCBF662853D1}"/>
              </a:ext>
            </a:extLst>
          </p:cNvPr>
          <p:cNvSpPr txBox="1"/>
          <p:nvPr/>
        </p:nvSpPr>
        <p:spPr>
          <a:xfrm>
            <a:off x="8427392" y="5923299"/>
            <a:ext cx="3465699"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Von </a:t>
            </a:r>
            <a:r>
              <a:rPr lang="de-DE" sz="700" dirty="0" err="1">
                <a:solidFill>
                  <a:schemeClr val="bg1">
                    <a:lumMod val="50000"/>
                  </a:schemeClr>
                </a:solidFill>
                <a:latin typeface="Avenir Next LT Pro" panose="020B0504020202020204" pitchFamily="34" charset="77"/>
              </a:rPr>
              <a:t>w:User:Lpm</a:t>
            </a:r>
            <a:r>
              <a:rPr lang="de-DE" sz="700" dirty="0">
                <a:solidFill>
                  <a:schemeClr val="bg1">
                    <a:lumMod val="50000"/>
                  </a:schemeClr>
                </a:solidFill>
                <a:latin typeface="Avenir Next LT Pro" panose="020B0504020202020204" pitchFamily="34" charset="77"/>
              </a:rPr>
              <a:t>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=1493394</a:t>
            </a:r>
          </a:p>
        </p:txBody>
      </p:sp>
    </p:spTree>
    <p:extLst>
      <p:ext uri="{BB962C8B-B14F-4D97-AF65-F5344CB8AC3E}">
        <p14:creationId xmlns:p14="http://schemas.microsoft.com/office/powerpoint/2010/main" val="1602127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E67E6-3266-68F9-A4C8-255257EDF7C4}"/>
              </a:ext>
            </a:extLst>
          </p:cNvPr>
          <p:cNvSpPr>
            <a:spLocks noGrp="1"/>
          </p:cNvSpPr>
          <p:nvPr>
            <p:ph type="title"/>
          </p:nvPr>
        </p:nvSpPr>
        <p:spPr/>
        <p:txBody>
          <a:bodyPr/>
          <a:lstStyle/>
          <a:p>
            <a:r>
              <a:rPr lang="de-DE" dirty="0"/>
              <a:t>Radioaktivität</a:t>
            </a:r>
          </a:p>
        </p:txBody>
      </p:sp>
      <p:sp>
        <p:nvSpPr>
          <p:cNvPr id="3" name="Textplatzhalter 2">
            <a:extLst>
              <a:ext uri="{FF2B5EF4-FFF2-40B4-BE49-F238E27FC236}">
                <a16:creationId xmlns:a16="http://schemas.microsoft.com/office/drawing/2014/main" id="{0D1891CC-8E4A-84D9-0416-6E080ED19A94}"/>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5A32E675-108F-6B12-6B95-487EB524EDE4}"/>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2F704F5-F29B-1072-E78A-AAD78BEA7653}"/>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012A06F9-542A-41AC-E8DA-AD9915F267B9}"/>
              </a:ext>
            </a:extLst>
          </p:cNvPr>
          <p:cNvSpPr>
            <a:spLocks noGrp="1"/>
          </p:cNvSpPr>
          <p:nvPr>
            <p:ph type="sldNum" sz="quarter" idx="12"/>
          </p:nvPr>
        </p:nvSpPr>
        <p:spPr/>
        <p:txBody>
          <a:bodyPr/>
          <a:lstStyle/>
          <a:p>
            <a:fld id="{C705F5F1-9457-49D1-866F-BB23D9D6F52D}" type="slidenum">
              <a:rPr lang="de-DE" altLang="de-DE" smtClean="0"/>
              <a:pPr/>
              <a:t>27</a:t>
            </a:fld>
            <a:endParaRPr lang="de-DE" altLang="de-DE"/>
          </a:p>
        </p:txBody>
      </p:sp>
    </p:spTree>
    <p:extLst>
      <p:ext uri="{BB962C8B-B14F-4D97-AF65-F5344CB8AC3E}">
        <p14:creationId xmlns:p14="http://schemas.microsoft.com/office/powerpoint/2010/main" val="556263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FF14F76-0268-4CDC-B323-69D6E5F1F8CB}"/>
              </a:ext>
            </a:extLst>
          </p:cNvPr>
          <p:cNvSpPr>
            <a:spLocks noGrp="1"/>
          </p:cNvSpPr>
          <p:nvPr>
            <p:ph type="title"/>
          </p:nvPr>
        </p:nvSpPr>
        <p:spPr/>
        <p:txBody>
          <a:bodyPr/>
          <a:lstStyle/>
          <a:p>
            <a:r>
              <a:rPr lang="de-DE" dirty="0"/>
              <a:t>Radioaktiver Zerfall</a:t>
            </a:r>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A0FB09DD-EBC0-8B7D-6CFC-DE67919FD558}"/>
                  </a:ext>
                </a:extLst>
              </p:cNvPr>
              <p:cNvSpPr>
                <a:spLocks noGrp="1"/>
              </p:cNvSpPr>
              <p:nvPr>
                <p:ph type="body" sz="quarter" idx="13"/>
              </p:nvPr>
            </p:nvSpPr>
            <p:spPr/>
            <p:txBody>
              <a:bodyPr/>
              <a:lstStyle/>
              <a:p>
                <a:r>
                  <a:rPr lang="de-DE" dirty="0"/>
                  <a:t>Plötzlicher Zerfall von Atomen unter Abgabe von Strahlung bzw. Teilchen.</a:t>
                </a:r>
              </a:p>
              <a:p>
                <a:pPr marL="0" indent="0">
                  <a:buNone/>
                </a:pPr>
                <a:endParaRPr lang="de-DE" dirty="0"/>
              </a:p>
              <a:p>
                <a:pPr marL="0" indent="0">
                  <a:buNone/>
                </a:pPr>
                <a:r>
                  <a:rPr lang="de-DE" b="1" dirty="0"/>
                  <a:t>𝛂-Strahlung</a:t>
                </a:r>
              </a:p>
              <a:p>
                <a:r>
                  <a:rPr lang="de-DE" dirty="0"/>
                  <a:t>Abgabe von </a:t>
                </a:r>
                <a14:m>
                  <m:oMath xmlns:m="http://schemas.openxmlformats.org/officeDocument/2006/math">
                    <m:sPre>
                      <m:sPrePr>
                        <m:ctrlPr>
                          <a:rPr lang="de-DE" b="0" i="1" smtClean="0">
                            <a:latin typeface="Cambria Math" panose="02040503050406030204" pitchFamily="18" charset="0"/>
                          </a:rPr>
                        </m:ctrlPr>
                      </m:sPrePr>
                      <m:sub>
                        <m:r>
                          <a:rPr lang="de-DE" b="0" i="1" smtClean="0">
                            <a:latin typeface="Cambria Math" panose="02040503050406030204" pitchFamily="18" charset="0"/>
                          </a:rPr>
                          <m:t>2</m:t>
                        </m:r>
                      </m:sub>
                      <m:sup>
                        <m:r>
                          <a:rPr lang="de-DE" b="0" i="1" smtClean="0">
                            <a:latin typeface="Cambria Math" panose="02040503050406030204" pitchFamily="18" charset="0"/>
                          </a:rPr>
                          <m:t>4</m:t>
                        </m:r>
                      </m:sup>
                      <m:e>
                        <m:r>
                          <a:rPr lang="de-DE" b="0" i="1" smtClean="0">
                            <a:latin typeface="Cambria Math" panose="02040503050406030204" pitchFamily="18" charset="0"/>
                          </a:rPr>
                          <m:t>𝐻𝑒</m:t>
                        </m:r>
                      </m:e>
                    </m:sPre>
                  </m:oMath>
                </a14:m>
                <a:r>
                  <a:rPr lang="de-DE" dirty="0"/>
                  <a:t> - Atomkernen, also zwei Protonen und zwei Neutronen. Das entsteht das Isotop eines Elementes mit der Ordnungszahl von zwei und einer Masse von vier unter der des Ausgangsatoms.</a:t>
                </a:r>
              </a:p>
              <a:p>
                <a:endParaRPr lang="de-DE" dirty="0"/>
              </a:p>
              <a:p>
                <a:endParaRPr lang="de-DE" dirty="0"/>
              </a:p>
              <a:p>
                <a:pPr marL="0" indent="0">
                  <a:buNone/>
                </a:pPr>
                <a:endParaRPr lang="de-DE" dirty="0"/>
              </a:p>
              <a:p>
                <a:pPr marL="0" indent="0">
                  <a:buNone/>
                </a:pPr>
                <a:r>
                  <a:rPr lang="de-DE" b="1" dirty="0"/>
                  <a:t>𝛃-Strahlung</a:t>
                </a:r>
              </a:p>
              <a:p>
                <a:r>
                  <a:rPr lang="de-DE" dirty="0"/>
                  <a:t>Wird unterschieden in </a:t>
                </a:r>
                <a:r>
                  <a:rPr lang="de-DE" b="1" dirty="0"/>
                  <a:t>𝛃</a:t>
                </a:r>
                <a:r>
                  <a:rPr lang="de-DE" b="1" baseline="30000" dirty="0"/>
                  <a:t>-</a:t>
                </a:r>
                <a:r>
                  <a:rPr lang="de-DE" b="1" dirty="0"/>
                  <a:t> - Zerfall </a:t>
                </a:r>
                <a:r>
                  <a:rPr lang="de-DE" dirty="0"/>
                  <a:t>und </a:t>
                </a:r>
                <a:r>
                  <a:rPr lang="de-DE" b="1" dirty="0"/>
                  <a:t>𝛃</a:t>
                </a:r>
                <a:r>
                  <a:rPr lang="de-DE" b="1" baseline="30000" dirty="0"/>
                  <a:t>+</a:t>
                </a:r>
                <a:r>
                  <a:rPr lang="de-DE" b="1" dirty="0"/>
                  <a:t> - Zerfall</a:t>
                </a:r>
                <a:r>
                  <a:rPr lang="de-DE" dirty="0"/>
                  <a:t>.</a:t>
                </a:r>
              </a:p>
              <a:p>
                <a:r>
                  <a:rPr lang="de-DE" b="1" dirty="0"/>
                  <a:t>𝛃</a:t>
                </a:r>
                <a:r>
                  <a:rPr lang="de-DE" b="1" baseline="30000" dirty="0"/>
                  <a:t>-</a:t>
                </a:r>
                <a:r>
                  <a:rPr lang="de-DE" b="1" dirty="0"/>
                  <a:t> - Zerfall</a:t>
                </a:r>
                <a:r>
                  <a:rPr lang="de-DE" dirty="0"/>
                  <a:t>: Ein </a:t>
                </a:r>
                <a:r>
                  <a:rPr lang="de-DE" b="1" dirty="0"/>
                  <a:t>Neutron </a:t>
                </a:r>
                <a:r>
                  <a:rPr lang="de-DE" dirty="0"/>
                  <a:t>zerfällt in ein </a:t>
                </a:r>
                <a:r>
                  <a:rPr lang="de-DE" b="1" dirty="0"/>
                  <a:t>Proton</a:t>
                </a:r>
                <a:r>
                  <a:rPr lang="de-DE" dirty="0"/>
                  <a:t>,</a:t>
                </a:r>
                <a:r>
                  <a:rPr lang="de-DE" b="1" dirty="0"/>
                  <a:t> </a:t>
                </a:r>
                <a:r>
                  <a:rPr lang="de-DE" dirty="0"/>
                  <a:t>ein </a:t>
                </a:r>
                <a:r>
                  <a:rPr lang="de-DE" b="1" dirty="0"/>
                  <a:t>Elektron </a:t>
                </a:r>
                <a:r>
                  <a:rPr lang="de-DE" dirty="0"/>
                  <a:t>und ein Antineutrino. Die Massenzahl bleibt gleich, die Ordnungszahl wird eins höher.</a:t>
                </a:r>
              </a:p>
              <a:p>
                <a:endParaRPr lang="de-DE" dirty="0"/>
              </a:p>
              <a:p>
                <a:endParaRPr lang="de-DE" dirty="0"/>
              </a:p>
              <a:p>
                <a:r>
                  <a:rPr lang="de-DE" b="1" dirty="0"/>
                  <a:t>𝛃</a:t>
                </a:r>
                <a:r>
                  <a:rPr lang="de-DE" b="1" baseline="30000" dirty="0"/>
                  <a:t>+</a:t>
                </a:r>
                <a:r>
                  <a:rPr lang="de-DE" b="1" dirty="0"/>
                  <a:t> - Zerfall</a:t>
                </a:r>
                <a:r>
                  <a:rPr lang="de-DE" dirty="0"/>
                  <a:t>: Ein </a:t>
                </a:r>
                <a:r>
                  <a:rPr lang="de-DE" b="1" dirty="0"/>
                  <a:t>Proton</a:t>
                </a:r>
                <a:r>
                  <a:rPr lang="de-DE" dirty="0"/>
                  <a:t> zerfällt in ein </a:t>
                </a:r>
                <a:r>
                  <a:rPr lang="de-DE" b="1" dirty="0"/>
                  <a:t>Neutron</a:t>
                </a:r>
                <a:r>
                  <a:rPr lang="de-DE" dirty="0"/>
                  <a:t>, ein Positron und ein Neutrino. Die Massezahl bleibt gleich, die Ordnungszahl sinkt um 1.</a:t>
                </a:r>
              </a:p>
              <a:p>
                <a:pPr marL="0" indent="0">
                  <a:buNone/>
                </a:pPr>
                <a:endParaRPr lang="de-DE" b="1" dirty="0"/>
              </a:p>
              <a:p>
                <a:pPr marL="0" indent="0">
                  <a:buNone/>
                </a:pPr>
                <a:endParaRPr lang="de-DE" b="1" dirty="0"/>
              </a:p>
              <a:p>
                <a:pPr marL="0" indent="0">
                  <a:buNone/>
                </a:pPr>
                <a:r>
                  <a:rPr lang="de-DE" b="1" dirty="0"/>
                  <a:t>𝛄-Strahlung</a:t>
                </a:r>
              </a:p>
              <a:p>
                <a:r>
                  <a:rPr lang="de-DE" dirty="0"/>
                  <a:t>Elektromagnetische Strahlung hoher Energie jeglicher Art (hat also nicht zwangsweise was mit Radioaktivität zu tun, oft aber mit </a:t>
                </a:r>
                <a14:m>
                  <m:oMath xmlns:m="http://schemas.openxmlformats.org/officeDocument/2006/math">
                    <m:r>
                      <a:rPr lang="de-DE" b="0" i="1" smtClean="0">
                        <a:latin typeface="Cambria Math" panose="02040503050406030204" pitchFamily="18" charset="0"/>
                      </a:rPr>
                      <m:t>𝛼</m:t>
                    </m:r>
                  </m:oMath>
                </a14:m>
                <a:r>
                  <a:rPr lang="de-DE" dirty="0"/>
                  <a:t> - / </a:t>
                </a:r>
                <a14:m>
                  <m:oMath xmlns:m="http://schemas.openxmlformats.org/officeDocument/2006/math">
                    <m:r>
                      <a:rPr lang="de-DE" b="0" i="1" smtClean="0">
                        <a:latin typeface="Cambria Math" panose="02040503050406030204" pitchFamily="18" charset="0"/>
                      </a:rPr>
                      <m:t>𝛽</m:t>
                    </m:r>
                  </m:oMath>
                </a14:m>
                <a:r>
                  <a:rPr lang="de-DE" dirty="0"/>
                  <a:t> – Zerfällen gekoppelt)</a:t>
                </a:r>
              </a:p>
              <a:p>
                <a:r>
                  <a:rPr lang="de-DE" dirty="0"/>
                  <a:t>Beispiel </a:t>
                </a:r>
                <a14:m>
                  <m:oMath xmlns:m="http://schemas.openxmlformats.org/officeDocument/2006/math">
                    <m:sPre>
                      <m:sPrePr>
                        <m:ctrlPr>
                          <a:rPr lang="de-DE" i="1" smtClean="0">
                            <a:latin typeface="Cambria Math" panose="02040503050406030204" pitchFamily="18" charset="0"/>
                          </a:rPr>
                        </m:ctrlPr>
                      </m:sPrePr>
                      <m:sub/>
                      <m:sup>
                        <m:r>
                          <a:rPr lang="de-DE" b="0" i="1" smtClean="0">
                            <a:latin typeface="Cambria Math" panose="02040503050406030204" pitchFamily="18" charset="0"/>
                          </a:rPr>
                          <m:t>60</m:t>
                        </m:r>
                      </m:sup>
                      <m:e>
                        <m:r>
                          <a:rPr lang="de-DE" b="0" i="1" smtClean="0">
                            <a:latin typeface="Cambria Math" panose="02040503050406030204" pitchFamily="18" charset="0"/>
                          </a:rPr>
                          <m:t>𝐶𝑜</m:t>
                        </m:r>
                      </m:e>
                    </m:sPre>
                  </m:oMath>
                </a14:m>
                <a:endParaRPr lang="de-DE" dirty="0"/>
              </a:p>
            </p:txBody>
          </p:sp>
        </mc:Choice>
        <mc:Fallback xmlns="">
          <p:sp>
            <p:nvSpPr>
              <p:cNvPr id="5" name="Inhaltsplatzhalter 4">
                <a:extLst>
                  <a:ext uri="{FF2B5EF4-FFF2-40B4-BE49-F238E27FC236}">
                    <a16:creationId xmlns:a16="http://schemas.microsoft.com/office/drawing/2014/main" id="{A0FB09DD-EBC0-8B7D-6CFC-DE67919FD55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485" b="-25243"/>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18C04D8B-45F7-FCBA-3D91-8BAEDAB8D557}"/>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354EEF0A-48BF-E9FE-8E2B-E95CAE1273B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4DB0CA0C-1237-C7F9-10C6-6113200B0428}"/>
              </a:ext>
            </a:extLst>
          </p:cNvPr>
          <p:cNvSpPr>
            <a:spLocks noGrp="1"/>
          </p:cNvSpPr>
          <p:nvPr>
            <p:ph type="sldNum" sz="quarter" idx="16"/>
          </p:nvPr>
        </p:nvSpPr>
        <p:spPr/>
        <p:txBody>
          <a:bodyPr/>
          <a:lstStyle/>
          <a:p>
            <a:fld id="{7E0F9666-C122-4D3D-AFA2-14CC8F7A0F09}" type="slidenum">
              <a:rPr lang="de-DE" altLang="de-DE" smtClean="0"/>
              <a:pPr/>
              <a:t>28</a:t>
            </a:fld>
            <a:endParaRPr lang="de-DE" altLang="de-DE"/>
          </a:p>
        </p:txBody>
      </p:sp>
      <p:pic>
        <p:nvPicPr>
          <p:cNvPr id="9" name="Grafik 8">
            <a:extLst>
              <a:ext uri="{FF2B5EF4-FFF2-40B4-BE49-F238E27FC236}">
                <a16:creationId xmlns:a16="http://schemas.microsoft.com/office/drawing/2014/main" id="{A25F8177-BDC5-6433-E4BD-63E1225520D3}"/>
              </a:ext>
            </a:extLst>
          </p:cNvPr>
          <p:cNvPicPr>
            <a:picLocks noChangeAspect="1"/>
          </p:cNvPicPr>
          <p:nvPr/>
        </p:nvPicPr>
        <p:blipFill>
          <a:blip r:embed="rId3"/>
          <a:stretch>
            <a:fillRect/>
          </a:stretch>
        </p:blipFill>
        <p:spPr>
          <a:xfrm>
            <a:off x="4540250" y="3862192"/>
            <a:ext cx="3111500" cy="355600"/>
          </a:xfrm>
          <a:prstGeom prst="rect">
            <a:avLst/>
          </a:prstGeom>
        </p:spPr>
      </p:pic>
      <p:pic>
        <p:nvPicPr>
          <p:cNvPr id="11" name="Grafik 10">
            <a:extLst>
              <a:ext uri="{FF2B5EF4-FFF2-40B4-BE49-F238E27FC236}">
                <a16:creationId xmlns:a16="http://schemas.microsoft.com/office/drawing/2014/main" id="{9B221A42-AC91-14D0-7649-0E233D5E9702}"/>
              </a:ext>
            </a:extLst>
          </p:cNvPr>
          <p:cNvPicPr>
            <a:picLocks noChangeAspect="1"/>
          </p:cNvPicPr>
          <p:nvPr/>
        </p:nvPicPr>
        <p:blipFill>
          <a:blip r:embed="rId4"/>
          <a:stretch>
            <a:fillRect/>
          </a:stretch>
        </p:blipFill>
        <p:spPr>
          <a:xfrm>
            <a:off x="4540250" y="4810488"/>
            <a:ext cx="3111500" cy="368300"/>
          </a:xfrm>
          <a:prstGeom prst="rect">
            <a:avLst/>
          </a:prstGeom>
        </p:spPr>
      </p:pic>
      <p:pic>
        <p:nvPicPr>
          <p:cNvPr id="8" name="Grafik 7">
            <a:extLst>
              <a:ext uri="{FF2B5EF4-FFF2-40B4-BE49-F238E27FC236}">
                <a16:creationId xmlns:a16="http://schemas.microsoft.com/office/drawing/2014/main" id="{01F01BFE-1580-B990-662C-94D70183799E}"/>
              </a:ext>
            </a:extLst>
          </p:cNvPr>
          <p:cNvPicPr>
            <a:picLocks noChangeAspect="1"/>
          </p:cNvPicPr>
          <p:nvPr/>
        </p:nvPicPr>
        <p:blipFill>
          <a:blip r:embed="rId5"/>
          <a:stretch>
            <a:fillRect/>
          </a:stretch>
        </p:blipFill>
        <p:spPr>
          <a:xfrm>
            <a:off x="4762500" y="2398908"/>
            <a:ext cx="2667000" cy="596900"/>
          </a:xfrm>
          <a:prstGeom prst="rect">
            <a:avLst/>
          </a:prstGeom>
        </p:spPr>
      </p:pic>
    </p:spTree>
    <p:extLst>
      <p:ext uri="{BB962C8B-B14F-4D97-AF65-F5344CB8AC3E}">
        <p14:creationId xmlns:p14="http://schemas.microsoft.com/office/powerpoint/2010/main" val="376770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ED4193-ACF3-089A-A211-1A4637B9CC07}"/>
              </a:ext>
            </a:extLst>
          </p:cNvPr>
          <p:cNvSpPr>
            <a:spLocks noGrp="1"/>
          </p:cNvSpPr>
          <p:nvPr>
            <p:ph type="title"/>
          </p:nvPr>
        </p:nvSpPr>
        <p:spPr/>
        <p:txBody>
          <a:bodyPr/>
          <a:lstStyle/>
          <a:p>
            <a:r>
              <a:rPr lang="de-DE" dirty="0"/>
              <a:t>Info</a:t>
            </a:r>
          </a:p>
        </p:txBody>
      </p:sp>
      <p:sp>
        <p:nvSpPr>
          <p:cNvPr id="3" name="Inhaltsplatzhalter 2">
            <a:extLst>
              <a:ext uri="{FF2B5EF4-FFF2-40B4-BE49-F238E27FC236}">
                <a16:creationId xmlns:a16="http://schemas.microsoft.com/office/drawing/2014/main" id="{047D8E62-5E03-E639-8F54-77030EBCBC24}"/>
              </a:ext>
            </a:extLst>
          </p:cNvPr>
          <p:cNvSpPr>
            <a:spLocks noGrp="1"/>
          </p:cNvSpPr>
          <p:nvPr>
            <p:ph type="body" sz="quarter" idx="13"/>
          </p:nvPr>
        </p:nvSpPr>
        <p:spPr/>
        <p:txBody>
          <a:bodyPr/>
          <a:lstStyle/>
          <a:p>
            <a:pPr marL="0" indent="0">
              <a:buNone/>
            </a:pPr>
            <a:r>
              <a:rPr lang="de-DE" dirty="0"/>
              <a:t>Die Materialsammlung soll für euch ein Nachschlagewerk sein und stellt eigentlich keine guten Präsentationsfolien dar. Viel mehr ist sie dazu gedacht, dass ihr das in Vorlesung und Tutorat gelernte nochmal nachlesen könnt. Fast alle Themen von Vorlesung und Praktikum sind hier vertreten. An manchen Stellen mögen die Erklärungen hier sogar etwas weiter gehen, als in der Klausur verlangt.</a:t>
            </a:r>
          </a:p>
          <a:p>
            <a:pPr marL="0" indent="0">
              <a:buNone/>
            </a:pPr>
            <a:endParaRPr lang="de-DE" dirty="0"/>
          </a:p>
          <a:p>
            <a:pPr marL="0" indent="0">
              <a:buNone/>
            </a:pPr>
            <a:r>
              <a:rPr lang="de-DE" dirty="0"/>
              <a:t>Die Materialsammlung ist einigermaßen so geordnet, dass die Themen aufeinander aufbauen. Trotzdem soll auf jeder Folie immer möglichst vollständig das draufstehen, was ihr zu einem Thema wissen müsst – es kann daher sein, dass etwas vorgegriffen wird. </a:t>
            </a:r>
          </a:p>
          <a:p>
            <a:pPr marL="0" indent="0">
              <a:buNone/>
            </a:pPr>
            <a:endParaRPr lang="de-DE" dirty="0"/>
          </a:p>
          <a:p>
            <a:pPr marL="0" indent="0">
              <a:buNone/>
            </a:pPr>
            <a:r>
              <a:rPr lang="de-DE" dirty="0"/>
              <a:t>Die Materialsammlung wird konstant erweitert oder verbessert.</a:t>
            </a:r>
          </a:p>
          <a:p>
            <a:pPr marL="0" indent="0">
              <a:buNone/>
            </a:pPr>
            <a:endParaRPr lang="de-DE" dirty="0"/>
          </a:p>
          <a:p>
            <a:pPr marL="0" indent="0">
              <a:buNone/>
            </a:pPr>
            <a:r>
              <a:rPr lang="de-DE" dirty="0"/>
              <a:t>Vielen Dank an Julia Haaß für die Hilfe!</a:t>
            </a:r>
          </a:p>
        </p:txBody>
      </p:sp>
      <p:sp>
        <p:nvSpPr>
          <p:cNvPr id="8" name="Datumsplatzhalter 7">
            <a:extLst>
              <a:ext uri="{FF2B5EF4-FFF2-40B4-BE49-F238E27FC236}">
                <a16:creationId xmlns:a16="http://schemas.microsoft.com/office/drawing/2014/main" id="{D95EA5C4-ED70-32EA-5C9D-36817A01077B}"/>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A1955457-6565-FBDA-238F-B6910E92EB5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EE921393-6C0C-DDF6-3184-6CC8D7393870}"/>
              </a:ext>
            </a:extLst>
          </p:cNvPr>
          <p:cNvSpPr>
            <a:spLocks noGrp="1"/>
          </p:cNvSpPr>
          <p:nvPr>
            <p:ph type="sldNum" sz="quarter" idx="16"/>
          </p:nvPr>
        </p:nvSpPr>
        <p:spPr/>
        <p:txBody>
          <a:bodyPr/>
          <a:lstStyle/>
          <a:p>
            <a:fld id="{6FBDD224-CFE5-420E-A51B-C49F1872CE04}" type="slidenum">
              <a:rPr lang="de-DE" altLang="de-DE" smtClean="0"/>
              <a:pPr/>
              <a:t>2</a:t>
            </a:fld>
            <a:endParaRPr lang="de-DE" altLang="de-DE"/>
          </a:p>
        </p:txBody>
      </p:sp>
    </p:spTree>
    <p:extLst>
      <p:ext uri="{BB962C8B-B14F-4D97-AF65-F5344CB8AC3E}">
        <p14:creationId xmlns:p14="http://schemas.microsoft.com/office/powerpoint/2010/main" val="3544794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315045-7963-13EF-092C-F8FEF717E0FB}"/>
              </a:ext>
            </a:extLst>
          </p:cNvPr>
          <p:cNvSpPr>
            <a:spLocks noGrp="1"/>
          </p:cNvSpPr>
          <p:nvPr>
            <p:ph type="title"/>
          </p:nvPr>
        </p:nvSpPr>
        <p:spPr/>
        <p:txBody>
          <a:bodyPr/>
          <a:lstStyle/>
          <a:p>
            <a:r>
              <a:rPr lang="de-DE" dirty="0"/>
              <a:t>Nachweisreaktionen</a:t>
            </a:r>
          </a:p>
        </p:txBody>
      </p:sp>
      <p:sp>
        <p:nvSpPr>
          <p:cNvPr id="3" name="Textplatzhalter 2">
            <a:extLst>
              <a:ext uri="{FF2B5EF4-FFF2-40B4-BE49-F238E27FC236}">
                <a16:creationId xmlns:a16="http://schemas.microsoft.com/office/drawing/2014/main" id="{27ED8788-B95A-B259-40EE-7C4E5B189DE1}"/>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87E48818-9EC2-ECE6-2D3A-93B70F29C880}"/>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2F1B80A-7B8E-1D7E-E958-DE17B82D3C21}"/>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3D248AE0-A819-313C-5366-D5D94A684197}"/>
              </a:ext>
            </a:extLst>
          </p:cNvPr>
          <p:cNvSpPr>
            <a:spLocks noGrp="1"/>
          </p:cNvSpPr>
          <p:nvPr>
            <p:ph type="sldNum" sz="quarter" idx="12"/>
          </p:nvPr>
        </p:nvSpPr>
        <p:spPr/>
        <p:txBody>
          <a:bodyPr/>
          <a:lstStyle/>
          <a:p>
            <a:fld id="{C705F5F1-9457-49D1-866F-BB23D9D6F52D}" type="slidenum">
              <a:rPr lang="de-DE" altLang="de-DE" smtClean="0"/>
              <a:pPr/>
              <a:t>29</a:t>
            </a:fld>
            <a:endParaRPr lang="de-DE" altLang="de-DE"/>
          </a:p>
        </p:txBody>
      </p:sp>
    </p:spTree>
    <p:extLst>
      <p:ext uri="{BB962C8B-B14F-4D97-AF65-F5344CB8AC3E}">
        <p14:creationId xmlns:p14="http://schemas.microsoft.com/office/powerpoint/2010/main" val="4062128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6FC03-7BA9-8121-E6CB-DB6BEE412935}"/>
              </a:ext>
            </a:extLst>
          </p:cNvPr>
          <p:cNvSpPr>
            <a:spLocks noGrp="1"/>
          </p:cNvSpPr>
          <p:nvPr>
            <p:ph type="title"/>
          </p:nvPr>
        </p:nvSpPr>
        <p:spPr/>
        <p:txBody>
          <a:bodyPr/>
          <a:lstStyle/>
          <a:p>
            <a:r>
              <a:rPr lang="de-DE" dirty="0"/>
              <a:t>Nachweisreaktionen</a:t>
            </a:r>
          </a:p>
        </p:txBody>
      </p:sp>
      <p:sp>
        <p:nvSpPr>
          <p:cNvPr id="3" name="Inhaltsplatzhalter 2">
            <a:extLst>
              <a:ext uri="{FF2B5EF4-FFF2-40B4-BE49-F238E27FC236}">
                <a16:creationId xmlns:a16="http://schemas.microsoft.com/office/drawing/2014/main" id="{E91ECA69-93FA-11BC-7755-D42A195D8586}"/>
              </a:ext>
            </a:extLst>
          </p:cNvPr>
          <p:cNvSpPr>
            <a:spLocks noGrp="1"/>
          </p:cNvSpPr>
          <p:nvPr>
            <p:ph type="body" sz="quarter" idx="13"/>
          </p:nvPr>
        </p:nvSpPr>
        <p:spPr/>
        <p:txBody>
          <a:bodyPr/>
          <a:lstStyle/>
          <a:p>
            <a:r>
              <a:rPr lang="de-DE" dirty="0"/>
              <a:t>Eine Nachweisreaktion soll ein </a:t>
            </a:r>
            <a:r>
              <a:rPr lang="de-DE" b="1" dirty="0"/>
              <a:t>Ion</a:t>
            </a:r>
            <a:r>
              <a:rPr lang="de-DE" dirty="0"/>
              <a:t> oder eine </a:t>
            </a:r>
            <a:r>
              <a:rPr lang="de-DE" b="1" dirty="0"/>
              <a:t>Verbindung </a:t>
            </a:r>
            <a:r>
              <a:rPr lang="de-DE" dirty="0"/>
              <a:t>eindeutig nachweisen. Nachweisreaktionen sollten dazu möglichst </a:t>
            </a:r>
            <a:r>
              <a:rPr lang="de-DE" b="1" dirty="0"/>
              <a:t>störungsfrei</a:t>
            </a:r>
            <a:r>
              <a:rPr lang="de-DE" dirty="0"/>
              <a:t>, </a:t>
            </a:r>
            <a:r>
              <a:rPr lang="de-DE" b="1" dirty="0"/>
              <a:t>selektiv</a:t>
            </a:r>
            <a:r>
              <a:rPr lang="de-DE" dirty="0"/>
              <a:t>, </a:t>
            </a:r>
            <a:r>
              <a:rPr lang="de-DE" b="1" dirty="0"/>
              <a:t>sensitiv</a:t>
            </a:r>
            <a:r>
              <a:rPr lang="de-DE" dirty="0"/>
              <a:t>, und </a:t>
            </a:r>
            <a:r>
              <a:rPr lang="de-DE" b="1" dirty="0"/>
              <a:t>gut beobachtbar </a:t>
            </a:r>
            <a:r>
              <a:rPr lang="de-DE" dirty="0"/>
              <a:t>sein.</a:t>
            </a:r>
          </a:p>
          <a:p>
            <a:pPr marL="243000" lvl="1" indent="0">
              <a:buNone/>
            </a:pPr>
            <a:endParaRPr lang="de-DE" dirty="0"/>
          </a:p>
          <a:p>
            <a:pPr marL="243000" lvl="1" indent="0">
              <a:buNone/>
            </a:pPr>
            <a:r>
              <a:rPr lang="de-DE" dirty="0"/>
              <a:t>Störungsfrei und selektiv:</a:t>
            </a:r>
          </a:p>
          <a:p>
            <a:pPr marL="243000" lvl="1" indent="0">
              <a:buNone/>
            </a:pPr>
            <a:r>
              <a:rPr lang="de-DE" dirty="0"/>
              <a:t>andere Komponenten eines Gemischs sollten die Reaktion </a:t>
            </a:r>
            <a:r>
              <a:rPr lang="de-DE" b="1" dirty="0"/>
              <a:t>möglichst wenig beeinflussen</a:t>
            </a:r>
            <a:r>
              <a:rPr lang="de-DE" dirty="0"/>
              <a:t> und </a:t>
            </a:r>
            <a:r>
              <a:rPr lang="de-DE" b="1" dirty="0"/>
              <a:t>keine falsch positiven </a:t>
            </a:r>
            <a:r>
              <a:rPr lang="de-DE" dirty="0"/>
              <a:t>oder </a:t>
            </a:r>
            <a:r>
              <a:rPr lang="de-DE" b="1" dirty="0"/>
              <a:t>falsch negativen </a:t>
            </a:r>
            <a:r>
              <a:rPr lang="de-DE" dirty="0"/>
              <a:t>Ergebnisse verursachen. Der Analyt soll also auch </a:t>
            </a:r>
            <a:r>
              <a:rPr lang="de-DE" b="1" dirty="0"/>
              <a:t>unter anderen nachgewiesen </a:t>
            </a:r>
            <a:r>
              <a:rPr lang="de-DE" dirty="0"/>
              <a:t>werden können.</a:t>
            </a:r>
          </a:p>
          <a:p>
            <a:pPr lvl="1"/>
            <a:endParaRPr lang="de-DE" dirty="0"/>
          </a:p>
          <a:p>
            <a:pPr marL="243000" lvl="1" indent="0">
              <a:buNone/>
            </a:pPr>
            <a:r>
              <a:rPr lang="de-DE" dirty="0"/>
              <a:t>Sensitiv:</a:t>
            </a:r>
          </a:p>
          <a:p>
            <a:pPr marL="243000" lvl="1" indent="0">
              <a:buNone/>
            </a:pPr>
            <a:r>
              <a:rPr lang="de-DE" dirty="0"/>
              <a:t>Nachweise sollten schon auf </a:t>
            </a:r>
            <a:r>
              <a:rPr lang="de-DE" b="1" dirty="0"/>
              <a:t>geringste Mengen </a:t>
            </a:r>
            <a:r>
              <a:rPr lang="de-DE" dirty="0"/>
              <a:t>des Analyten ausschlagen.</a:t>
            </a:r>
          </a:p>
          <a:p>
            <a:pPr lvl="1"/>
            <a:endParaRPr lang="de-DE" dirty="0"/>
          </a:p>
          <a:p>
            <a:pPr marL="243000" lvl="1" indent="0">
              <a:buNone/>
            </a:pPr>
            <a:r>
              <a:rPr lang="de-DE" dirty="0"/>
              <a:t>Gut beobachtbar:</a:t>
            </a:r>
          </a:p>
          <a:p>
            <a:pPr marL="243000" lvl="1" indent="0">
              <a:buNone/>
            </a:pPr>
            <a:r>
              <a:rPr lang="de-DE" dirty="0"/>
              <a:t>Es sollte möglichst gut erkennbar sein, dass die Nachweisreaktion abgelaufen ist. Beispiele: </a:t>
            </a:r>
            <a:r>
              <a:rPr lang="de-DE" b="1" dirty="0"/>
              <a:t>Farbreaktionen</a:t>
            </a:r>
            <a:r>
              <a:rPr lang="de-DE" dirty="0"/>
              <a:t> (z. B. auch Komplexbildung), Bildung eines </a:t>
            </a:r>
            <a:r>
              <a:rPr lang="de-DE" b="1" dirty="0"/>
              <a:t>Niederschlags</a:t>
            </a:r>
            <a:r>
              <a:rPr lang="de-DE" dirty="0"/>
              <a:t>, Bildung eines </a:t>
            </a:r>
            <a:r>
              <a:rPr lang="de-DE" b="1" dirty="0"/>
              <a:t>Gases</a:t>
            </a:r>
            <a:r>
              <a:rPr lang="de-DE" dirty="0"/>
              <a:t>, Veränderung des </a:t>
            </a:r>
            <a:r>
              <a:rPr lang="de-DE" b="1" dirty="0"/>
              <a:t>pH – Wertes </a:t>
            </a:r>
            <a:r>
              <a:rPr lang="de-DE" dirty="0"/>
              <a:t>(beobachtet über pH – Meter oder Farbindikator).</a:t>
            </a:r>
          </a:p>
        </p:txBody>
      </p:sp>
      <p:sp>
        <p:nvSpPr>
          <p:cNvPr id="8" name="Datumsplatzhalter 7">
            <a:extLst>
              <a:ext uri="{FF2B5EF4-FFF2-40B4-BE49-F238E27FC236}">
                <a16:creationId xmlns:a16="http://schemas.microsoft.com/office/drawing/2014/main" id="{FD3A563C-8B26-EF3A-90DE-40354ABCF78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A6382B1-A8F2-40E6-C974-02997BB6244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445CD1C1-F211-4721-9FFF-12345E24422E}"/>
              </a:ext>
            </a:extLst>
          </p:cNvPr>
          <p:cNvSpPr>
            <a:spLocks noGrp="1"/>
          </p:cNvSpPr>
          <p:nvPr>
            <p:ph type="sldNum" sz="quarter" idx="16"/>
          </p:nvPr>
        </p:nvSpPr>
        <p:spPr/>
        <p:txBody>
          <a:bodyPr/>
          <a:lstStyle/>
          <a:p>
            <a:fld id="{6FBDD224-CFE5-420E-A51B-C49F1872CE04}" type="slidenum">
              <a:rPr lang="de-DE" altLang="de-DE" smtClean="0"/>
              <a:pPr/>
              <a:t>30</a:t>
            </a:fld>
            <a:endParaRPr lang="de-DE" altLang="de-DE"/>
          </a:p>
        </p:txBody>
      </p:sp>
    </p:spTree>
    <p:extLst>
      <p:ext uri="{BB962C8B-B14F-4D97-AF65-F5344CB8AC3E}">
        <p14:creationId xmlns:p14="http://schemas.microsoft.com/office/powerpoint/2010/main" val="646066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6FC03-7BA9-8121-E6CB-DB6BEE412935}"/>
              </a:ext>
            </a:extLst>
          </p:cNvPr>
          <p:cNvSpPr>
            <a:spLocks noGrp="1"/>
          </p:cNvSpPr>
          <p:nvPr>
            <p:ph type="title"/>
          </p:nvPr>
        </p:nvSpPr>
        <p:spPr/>
        <p:txBody>
          <a:bodyPr/>
          <a:lstStyle/>
          <a:p>
            <a:r>
              <a:rPr lang="de-DE" dirty="0"/>
              <a:t>Nachweis von Halogeniden mit Silbernitrat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91ECA69-93FA-11BC-7755-D42A195D8586}"/>
                  </a:ext>
                </a:extLst>
              </p:cNvPr>
              <p:cNvSpPr>
                <a:spLocks noGrp="1"/>
              </p:cNvSpPr>
              <p:nvPr>
                <p:ph type="body" sz="quarter" idx="13"/>
              </p:nvPr>
            </p:nvSpPr>
            <p:spPr/>
            <p:txBody>
              <a:bodyPr/>
              <a:lstStyle/>
              <a:p>
                <a:r>
                  <a:rPr lang="de-DE" dirty="0"/>
                  <a:t>Halogenanionen bilden mit Silberkationen </a:t>
                </a:r>
                <a:r>
                  <a:rPr lang="de-DE" b="1" dirty="0"/>
                  <a:t>schwer lösliche Niederschläge</a:t>
                </a:r>
                <a:r>
                  <a:rPr lang="de-DE" dirty="0"/>
                  <a:t>: </a:t>
                </a:r>
                <a14:m>
                  <m:oMath xmlns:m="http://schemas.openxmlformats.org/officeDocument/2006/math">
                    <m:r>
                      <a:rPr lang="de-DE" i="1">
                        <a:latin typeface="Cambria Math" panose="02040503050406030204" pitchFamily="18" charset="0"/>
                      </a:rPr>
                      <m:t>𝐴</m:t>
                    </m:r>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m:t>
                        </m:r>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𝐴𝑔𝑋</m:t>
                    </m:r>
                    <m:r>
                      <a:rPr lang="de-DE" i="1">
                        <a:latin typeface="Cambria Math" panose="02040503050406030204" pitchFamily="18" charset="0"/>
                        <a:ea typeface="Cambria Math" panose="02040503050406030204" pitchFamily="18" charset="0"/>
                      </a:rPr>
                      <m:t>↓</m:t>
                    </m:r>
                  </m:oMath>
                </a14:m>
                <a:r>
                  <a:rPr lang="de-DE" dirty="0"/>
                  <a:t>, </a:t>
                </a:r>
              </a:p>
              <a:p>
                <a:r>
                  <a:rPr lang="de-DE" dirty="0"/>
                  <a:t>Silber wird in Form des löslichen </a:t>
                </a:r>
                <a:r>
                  <a:rPr lang="de-DE" b="1" dirty="0"/>
                  <a:t>Silbernitrates</a:t>
                </a:r>
                <a:r>
                  <a:rPr lang="de-DE" dirty="0"/>
                  <a:t> („Höllenstein“) verwendet:	z. B. </a:t>
                </a:r>
                <a14:m>
                  <m:oMath xmlns:m="http://schemas.openxmlformats.org/officeDocument/2006/math">
                    <m:r>
                      <a:rPr lang="de-DE" b="0" i="1" smtClean="0">
                        <a:latin typeface="Cambria Math" panose="02040503050406030204" pitchFamily="18" charset="0"/>
                      </a:rPr>
                      <m:t>𝐴𝑔𝑁</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r>
                      <a:rPr lang="de-DE" b="0" i="1" smtClean="0">
                        <a:latin typeface="Cambria Math" panose="02040503050406030204" pitchFamily="18" charset="0"/>
                      </a:rPr>
                      <m:t>+</m:t>
                    </m:r>
                    <m:r>
                      <a:rPr lang="de-DE" b="0" i="1" smtClean="0">
                        <a:latin typeface="Cambria Math" panose="02040503050406030204" pitchFamily="18" charset="0"/>
                      </a:rPr>
                      <m:t>𝑁𝑎𝐶𝑙</m:t>
                    </m:r>
                    <m:r>
                      <a:rPr lang="de-DE" b="0" i="1" smtClean="0">
                        <a:latin typeface="Cambria Math" panose="02040503050406030204" pitchFamily="18" charset="0"/>
                      </a:rPr>
                      <m:t>→</m:t>
                    </m:r>
                    <m:r>
                      <a:rPr lang="de-DE" b="0" i="1" smtClean="0">
                        <a:latin typeface="Cambria Math" panose="02040503050406030204" pitchFamily="18" charset="0"/>
                      </a:rPr>
                      <m:t>𝐴𝑔𝐶𝑙</m:t>
                    </m:r>
                    <m:r>
                      <a:rPr lang="de-DE" b="0" i="1" smtClean="0">
                        <a:latin typeface="Cambria Math" panose="02040503050406030204" pitchFamily="18" charset="0"/>
                      </a:rPr>
                      <m:t>↓+ </m:t>
                    </m:r>
                    <m:r>
                      <a:rPr lang="de-DE" b="0" i="1" smtClean="0">
                        <a:latin typeface="Cambria Math" panose="02040503050406030204" pitchFamily="18" charset="0"/>
                      </a:rPr>
                      <m:t>𝑁</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m:t>
                        </m:r>
                      </m:sup>
                    </m:sSup>
                    <m:r>
                      <a:rPr lang="de-DE" b="0" i="1" smtClean="0">
                        <a:latin typeface="Cambria Math" panose="02040503050406030204" pitchFamily="18" charset="0"/>
                      </a:rPr>
                      <m:t>+</m:t>
                    </m:r>
                    <m:r>
                      <a:rPr lang="de-DE" b="0" i="1" smtClean="0">
                        <a:latin typeface="Cambria Math" panose="02040503050406030204" pitchFamily="18" charset="0"/>
                      </a:rPr>
                      <m:t>𝑁</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a14:m>
                <a:endParaRPr lang="de-DE" dirty="0"/>
              </a:p>
              <a:p>
                <a:r>
                  <a:rPr lang="de-DE" dirty="0"/>
                  <a:t>Silberchlorid ist </a:t>
                </a:r>
                <a:r>
                  <a:rPr lang="de-DE" b="1" dirty="0"/>
                  <a:t>weiß,</a:t>
                </a:r>
                <a:r>
                  <a:rPr lang="de-DE" dirty="0"/>
                  <a:t> Silberbromid </a:t>
                </a:r>
                <a:r>
                  <a:rPr lang="de-DE" b="1" dirty="0"/>
                  <a:t>gelblich</a:t>
                </a:r>
                <a:r>
                  <a:rPr lang="de-DE" dirty="0"/>
                  <a:t> und Silberiodid </a:t>
                </a:r>
                <a:r>
                  <a:rPr lang="de-DE" b="1" dirty="0"/>
                  <a:t>gelb</a:t>
                </a:r>
                <a:r>
                  <a:rPr lang="de-DE" dirty="0"/>
                  <a:t>. </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Sind mehrere Halogene vorhanden, bilden sich klar getrennte Schichten: „fraktionierte Fällung“ (</a:t>
                </a:r>
                <a14:m>
                  <m:oMath xmlns:m="http://schemas.openxmlformats.org/officeDocument/2006/math">
                    <m:r>
                      <a:rPr lang="de-DE" b="0" i="1" smtClean="0">
                        <a:latin typeface="Cambria Math" panose="02040503050406030204" pitchFamily="18" charset="0"/>
                      </a:rPr>
                      <m:t>→</m:t>
                    </m:r>
                  </m:oMath>
                </a14:m>
                <a:r>
                  <a:rPr lang="de-DE" dirty="0"/>
                  <a:t> Löslichkeitsprodukt). Zuerst fällt alles </a:t>
                </a:r>
                <a:r>
                  <a:rPr lang="de-DE" dirty="0" err="1"/>
                  <a:t>AgI</a:t>
                </a:r>
                <a:r>
                  <a:rPr lang="de-DE" dirty="0"/>
                  <a:t>, dann alles </a:t>
                </a:r>
                <a:r>
                  <a:rPr lang="de-DE" dirty="0" err="1"/>
                  <a:t>AgBr</a:t>
                </a:r>
                <a:r>
                  <a:rPr lang="de-DE" dirty="0"/>
                  <a:t> und zuletzt alles </a:t>
                </a:r>
                <a:r>
                  <a:rPr lang="de-DE" dirty="0" err="1"/>
                  <a:t>AgCl</a:t>
                </a:r>
                <a:endParaRPr lang="de-DE" dirty="0"/>
              </a:p>
            </p:txBody>
          </p:sp>
        </mc:Choice>
        <mc:Fallback xmlns="">
          <p:sp>
            <p:nvSpPr>
              <p:cNvPr id="3" name="Inhaltsplatzhalter 2">
                <a:extLst>
                  <a:ext uri="{FF2B5EF4-FFF2-40B4-BE49-F238E27FC236}">
                    <a16:creationId xmlns:a16="http://schemas.microsoft.com/office/drawing/2014/main" id="{E91ECA69-93FA-11BC-7755-D42A195D8586}"/>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FD3A563C-8B26-EF3A-90DE-40354ABCF78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A6382B1-A8F2-40E6-C974-02997BB6244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445CD1C1-F211-4721-9FFF-12345E24422E}"/>
              </a:ext>
            </a:extLst>
          </p:cNvPr>
          <p:cNvSpPr>
            <a:spLocks noGrp="1"/>
          </p:cNvSpPr>
          <p:nvPr>
            <p:ph type="sldNum" sz="quarter" idx="16"/>
          </p:nvPr>
        </p:nvSpPr>
        <p:spPr/>
        <p:txBody>
          <a:bodyPr/>
          <a:lstStyle/>
          <a:p>
            <a:fld id="{6FBDD224-CFE5-420E-A51B-C49F1872CE04}" type="slidenum">
              <a:rPr lang="de-DE" altLang="de-DE" smtClean="0"/>
              <a:pPr/>
              <a:t>31</a:t>
            </a:fld>
            <a:endParaRPr lang="de-DE" altLang="de-DE"/>
          </a:p>
        </p:txBody>
      </p:sp>
      <p:pic>
        <p:nvPicPr>
          <p:cNvPr id="1026" name="Picture 2">
            <a:extLst>
              <a:ext uri="{FF2B5EF4-FFF2-40B4-BE49-F238E27FC236}">
                <a16:creationId xmlns:a16="http://schemas.microsoft.com/office/drawing/2014/main" id="{80F7E9F5-E2A8-6C99-E746-88D3082E3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662" y="2137896"/>
            <a:ext cx="3682676" cy="2762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CFFD29C8-4B5C-0C6E-B5FA-D2A20F86C4C0}"/>
              </a:ext>
            </a:extLst>
          </p:cNvPr>
          <p:cNvSpPr txBox="1"/>
          <p:nvPr/>
        </p:nvSpPr>
        <p:spPr>
          <a:xfrm>
            <a:off x="4040524" y="4961071"/>
            <a:ext cx="4110952"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Von Rrausch1974 -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=22252740</a:t>
            </a:r>
          </a:p>
        </p:txBody>
      </p:sp>
    </p:spTree>
    <p:extLst>
      <p:ext uri="{BB962C8B-B14F-4D97-AF65-F5344CB8AC3E}">
        <p14:creationId xmlns:p14="http://schemas.microsoft.com/office/powerpoint/2010/main" val="3612979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6FC03-7BA9-8121-E6CB-DB6BEE412935}"/>
              </a:ext>
            </a:extLst>
          </p:cNvPr>
          <p:cNvSpPr>
            <a:spLocks noGrp="1"/>
          </p:cNvSpPr>
          <p:nvPr>
            <p:ph type="title"/>
          </p:nvPr>
        </p:nvSpPr>
        <p:spPr/>
        <p:txBody>
          <a:bodyPr/>
          <a:lstStyle/>
          <a:p>
            <a:r>
              <a:rPr lang="de-DE" dirty="0"/>
              <a:t>Nachweis von Barium, Sulfat und Sulfit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91ECA69-93FA-11BC-7755-D42A195D8586}"/>
                  </a:ext>
                </a:extLst>
              </p:cNvPr>
              <p:cNvSpPr>
                <a:spLocks noGrp="1"/>
              </p:cNvSpPr>
              <p:nvPr>
                <p:ph type="body" sz="quarter" idx="13"/>
              </p:nvPr>
            </p:nvSpPr>
            <p:spPr/>
            <p:txBody>
              <a:bodyPr/>
              <a:lstStyle/>
              <a:p>
                <a:r>
                  <a:rPr lang="de-DE" b="1" dirty="0"/>
                  <a:t>Barium</a:t>
                </a:r>
                <a:r>
                  <a:rPr lang="de-DE" dirty="0"/>
                  <a:t> bildet mit </a:t>
                </a:r>
                <a:r>
                  <a:rPr lang="de-DE" b="1" dirty="0"/>
                  <a:t>Sulfat</a:t>
                </a:r>
                <a:r>
                  <a:rPr lang="de-DE" dirty="0"/>
                  <a:t> sehr schwerlösliche, </a:t>
                </a:r>
                <a:r>
                  <a:rPr lang="de-DE" b="1" dirty="0"/>
                  <a:t>weiße Niederschläge</a:t>
                </a:r>
                <a:r>
                  <a:rPr lang="de-DE" dirty="0"/>
                  <a:t>: </a:t>
                </a:r>
                <a14:m>
                  <m:oMath xmlns:m="http://schemas.openxmlformats.org/officeDocument/2006/math">
                    <m:r>
                      <a:rPr lang="de-DE" b="0" i="1" smtClean="0">
                        <a:latin typeface="Cambria Math" panose="02040503050406030204" pitchFamily="18" charset="0"/>
                      </a:rPr>
                      <m:t>𝐵</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2+</m:t>
                        </m:r>
                      </m:sup>
                    </m:sSup>
                    <m:r>
                      <a:rPr lang="de-DE" b="0" i="1" smtClean="0">
                        <a:latin typeface="Cambria Math" panose="02040503050406030204" pitchFamily="18" charset="0"/>
                      </a:rPr>
                      <m:t>+</m:t>
                    </m:r>
                    <m:r>
                      <a:rPr lang="de-DE" b="0" i="1" smtClean="0">
                        <a:latin typeface="Cambria Math" panose="02040503050406030204" pitchFamily="18" charset="0"/>
                      </a:rPr>
                      <m:t>𝑆</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4</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r>
                      <a:rPr lang="de-DE" b="0" i="1" smtClean="0">
                        <a:latin typeface="Cambria Math" panose="02040503050406030204" pitchFamily="18" charset="0"/>
                      </a:rPr>
                      <m:t>𝐵𝑎𝑆</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4</m:t>
                        </m:r>
                      </m:sub>
                    </m:sSub>
                    <m:r>
                      <a:rPr lang="de-DE" b="0" i="1" smtClean="0">
                        <a:latin typeface="Cambria Math" panose="02040503050406030204" pitchFamily="18" charset="0"/>
                      </a:rPr>
                      <m:t>↓</m:t>
                    </m:r>
                  </m:oMath>
                </a14:m>
                <a:endParaRPr lang="de-DE" dirty="0"/>
              </a:p>
              <a:p>
                <a:r>
                  <a:rPr lang="de-DE" dirty="0"/>
                  <a:t>Die Reaktion funktioniert auch mit </a:t>
                </a:r>
                <a:r>
                  <a:rPr lang="de-DE" b="1" dirty="0"/>
                  <a:t>Sulfit</a:t>
                </a:r>
                <a:r>
                  <a:rPr lang="de-DE" dirty="0"/>
                  <a:t>: </a:t>
                </a:r>
                <a14:m>
                  <m:oMath xmlns:m="http://schemas.openxmlformats.org/officeDocument/2006/math">
                    <m:r>
                      <a:rPr lang="de-DE" b="0" i="1" smtClean="0">
                        <a:latin typeface="Cambria Math" panose="02040503050406030204" pitchFamily="18" charset="0"/>
                      </a:rPr>
                      <m:t>𝐵</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2+</m:t>
                        </m:r>
                      </m:sup>
                    </m:sSup>
                    <m:r>
                      <a:rPr lang="de-DE" b="0" i="1" smtClean="0">
                        <a:latin typeface="Cambria Math" panose="02040503050406030204" pitchFamily="18" charset="0"/>
                      </a:rPr>
                      <m:t>+</m:t>
                    </m:r>
                    <m:r>
                      <a:rPr lang="de-DE" b="0" i="1" smtClean="0">
                        <a:latin typeface="Cambria Math" panose="02040503050406030204" pitchFamily="18" charset="0"/>
                      </a:rPr>
                      <m:t>𝑆</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3</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r>
                      <a:rPr lang="de-DE" b="0" i="1" smtClean="0">
                        <a:latin typeface="Cambria Math" panose="02040503050406030204" pitchFamily="18" charset="0"/>
                      </a:rPr>
                      <m:t>𝐵𝑎𝑆</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3</m:t>
                        </m:r>
                      </m:sub>
                    </m:sSub>
                    <m:r>
                      <a:rPr lang="de-DE" b="0" i="1" smtClean="0">
                        <a:latin typeface="Cambria Math" panose="02040503050406030204" pitchFamily="18" charset="0"/>
                      </a:rPr>
                      <m:t>↓</m:t>
                    </m:r>
                  </m:oMath>
                </a14:m>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Es lassen sich also Barium, Sulfat und Sulfit über diese Reaktion nachweisen</a:t>
                </a:r>
              </a:p>
              <a:p>
                <a:r>
                  <a:rPr lang="de-DE" dirty="0"/>
                  <a:t>Für den Bariumnachweis werden zu einer Probenlösung lösliche Sulfatsalze bzw. Schwefelsäure gegeben</a:t>
                </a:r>
              </a:p>
              <a:p>
                <a:r>
                  <a:rPr lang="de-DE" dirty="0"/>
                  <a:t>Für den Nachweis von Sulfat oder Sulfit wird zu einer Probelösung eine </a:t>
                </a:r>
                <a:r>
                  <a:rPr lang="de-DE" dirty="0" err="1"/>
                  <a:t>BaCl</a:t>
                </a:r>
                <a:r>
                  <a:rPr lang="de-DE" dirty="0"/>
                  <a:t> – Lösung zugegeben. Sulfat und Sulfit können durch Iod – Lösung unterschieden werden.</a:t>
                </a:r>
              </a:p>
              <a:p>
                <a:pPr lvl="1"/>
                <a:endParaRPr lang="de-DE" dirty="0"/>
              </a:p>
              <a:p>
                <a:pPr fontAlgn="auto"/>
                <a:r>
                  <a:rPr lang="de-DE" dirty="0"/>
                  <a:t>Bariumsulfat ist ein extrem schwer lösliches Salz. Es wird als orales Röntgenkontrastmittel verwendet.</a:t>
                </a:r>
              </a:p>
              <a:p>
                <a:pPr fontAlgn="auto"/>
                <a:r>
                  <a:rPr lang="de-DE" dirty="0"/>
                  <a:t>Im Körper lösliche Bariumsalze sind giftig, da sich das Barium wie Calcium verhält.</a:t>
                </a:r>
              </a:p>
              <a:p>
                <a:endParaRPr lang="de-DE" dirty="0"/>
              </a:p>
              <a:p>
                <a:pPr lvl="1"/>
                <a:endParaRPr lang="de-DE" dirty="0"/>
              </a:p>
            </p:txBody>
          </p:sp>
        </mc:Choice>
        <mc:Fallback xmlns="">
          <p:sp>
            <p:nvSpPr>
              <p:cNvPr id="3" name="Inhaltsplatzhalter 2">
                <a:extLst>
                  <a:ext uri="{FF2B5EF4-FFF2-40B4-BE49-F238E27FC236}">
                    <a16:creationId xmlns:a16="http://schemas.microsoft.com/office/drawing/2014/main" id="{E91ECA69-93FA-11BC-7755-D42A195D8586}"/>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336" b="-3155"/>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FD3A563C-8B26-EF3A-90DE-40354ABCF78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A6382B1-A8F2-40E6-C974-02997BB6244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445CD1C1-F211-4721-9FFF-12345E24422E}"/>
              </a:ext>
            </a:extLst>
          </p:cNvPr>
          <p:cNvSpPr>
            <a:spLocks noGrp="1"/>
          </p:cNvSpPr>
          <p:nvPr>
            <p:ph type="sldNum" sz="quarter" idx="16"/>
          </p:nvPr>
        </p:nvSpPr>
        <p:spPr/>
        <p:txBody>
          <a:bodyPr/>
          <a:lstStyle/>
          <a:p>
            <a:fld id="{6FBDD224-CFE5-420E-A51B-C49F1872CE04}" type="slidenum">
              <a:rPr lang="de-DE" altLang="de-DE" smtClean="0"/>
              <a:pPr/>
              <a:t>32</a:t>
            </a:fld>
            <a:endParaRPr lang="de-DE" altLang="de-DE"/>
          </a:p>
        </p:txBody>
      </p:sp>
      <p:pic>
        <p:nvPicPr>
          <p:cNvPr id="2050" name="Picture 2" descr="Sulfatnachweis mit Bariumchlorid">
            <a:extLst>
              <a:ext uri="{FF2B5EF4-FFF2-40B4-BE49-F238E27FC236}">
                <a16:creationId xmlns:a16="http://schemas.microsoft.com/office/drawing/2014/main" id="{096F26E5-24DA-D4E8-9AD2-D7796F6FB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706" y="1638870"/>
            <a:ext cx="3660588" cy="2698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79930A67-EF78-B2A1-DFD9-9190B89E2657}"/>
              </a:ext>
            </a:extLst>
          </p:cNvPr>
          <p:cNvSpPr txBox="1"/>
          <p:nvPr/>
        </p:nvSpPr>
        <p:spPr>
          <a:xfrm rot="16200000">
            <a:off x="6900491" y="2888296"/>
            <a:ext cx="2251661"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www.seilnacht.com</a:t>
            </a:r>
            <a:r>
              <a:rPr lang="de-DE" sz="700" dirty="0">
                <a:solidFill>
                  <a:schemeClr val="bg1">
                    <a:lumMod val="50000"/>
                  </a:schemeClr>
                </a:solidFill>
                <a:latin typeface="Avenir Next LT Pro" panose="020B0504020202020204" pitchFamily="34" charset="77"/>
              </a:rPr>
              <a:t>/Chemie/ch_bacl2.htm</a:t>
            </a:r>
          </a:p>
        </p:txBody>
      </p:sp>
    </p:spTree>
    <p:extLst>
      <p:ext uri="{BB962C8B-B14F-4D97-AF65-F5344CB8AC3E}">
        <p14:creationId xmlns:p14="http://schemas.microsoft.com/office/powerpoint/2010/main" val="2727524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6FC03-7BA9-8121-E6CB-DB6BEE412935}"/>
              </a:ext>
            </a:extLst>
          </p:cNvPr>
          <p:cNvSpPr>
            <a:spLocks noGrp="1"/>
          </p:cNvSpPr>
          <p:nvPr>
            <p:ph type="title"/>
          </p:nvPr>
        </p:nvSpPr>
        <p:spPr/>
        <p:txBody>
          <a:bodyPr/>
          <a:lstStyle/>
          <a:p>
            <a:r>
              <a:rPr lang="de-DE" dirty="0"/>
              <a:t>Nachweis von Eisenionen</a:t>
            </a:r>
          </a:p>
        </p:txBody>
      </p:sp>
      <p:sp>
        <p:nvSpPr>
          <p:cNvPr id="3" name="Inhaltsplatzhalter 2">
            <a:extLst>
              <a:ext uri="{FF2B5EF4-FFF2-40B4-BE49-F238E27FC236}">
                <a16:creationId xmlns:a16="http://schemas.microsoft.com/office/drawing/2014/main" id="{E91ECA69-93FA-11BC-7755-D42A195D8586}"/>
              </a:ext>
            </a:extLst>
          </p:cNvPr>
          <p:cNvSpPr>
            <a:spLocks noGrp="1"/>
          </p:cNvSpPr>
          <p:nvPr>
            <p:ph type="body" sz="quarter" idx="13"/>
          </p:nvPr>
        </p:nvSpPr>
        <p:spPr/>
        <p:txBody>
          <a:bodyPr/>
          <a:lstStyle/>
          <a:p>
            <a:r>
              <a:rPr lang="de-DE" dirty="0"/>
              <a:t>Eisenkationen bilden mit dem </a:t>
            </a:r>
            <a:r>
              <a:rPr lang="de-DE" b="1" dirty="0" err="1"/>
              <a:t>Hexacyanidoferrat</a:t>
            </a:r>
            <a:r>
              <a:rPr lang="de-DE" dirty="0"/>
              <a:t> – Komplexes der anderen Oxidationsstufe einen blauen Komplex:</a:t>
            </a:r>
          </a:p>
          <a:p>
            <a:pPr lvl="1"/>
            <a:r>
              <a:rPr lang="de-DE" dirty="0"/>
              <a:t>Fe</a:t>
            </a:r>
            <a:r>
              <a:rPr lang="de-DE" baseline="30000" dirty="0"/>
              <a:t>2+</a:t>
            </a:r>
            <a:r>
              <a:rPr lang="de-DE" dirty="0"/>
              <a:t> lässt sich mit </a:t>
            </a:r>
            <a:r>
              <a:rPr lang="de-DE" dirty="0" err="1"/>
              <a:t>Hexacyanidoferrat</a:t>
            </a:r>
            <a:r>
              <a:rPr lang="de-DE" dirty="0"/>
              <a:t>(III) („rotes Blutlaugensalz“) nachweisen</a:t>
            </a:r>
            <a:endParaRPr lang="de-DE" b="1" dirty="0"/>
          </a:p>
          <a:p>
            <a:pPr lvl="1"/>
            <a:r>
              <a:rPr lang="de-DE" dirty="0"/>
              <a:t>Fe</a:t>
            </a:r>
            <a:r>
              <a:rPr lang="de-DE" baseline="30000" dirty="0"/>
              <a:t>3+</a:t>
            </a:r>
            <a:r>
              <a:rPr lang="de-DE" dirty="0"/>
              <a:t> lässt sich mit </a:t>
            </a:r>
            <a:r>
              <a:rPr lang="de-DE" dirty="0" err="1"/>
              <a:t>Hexacyanidoferrat</a:t>
            </a:r>
            <a:r>
              <a:rPr lang="de-DE" dirty="0"/>
              <a:t>(II) („gelbes Blutlaugensalz“) nachweisen</a:t>
            </a:r>
          </a:p>
          <a:p>
            <a:endParaRPr lang="de-DE" dirty="0"/>
          </a:p>
          <a:p>
            <a:r>
              <a:rPr lang="de-DE" dirty="0"/>
              <a:t>In beiden Fällen entsteht der selbe Komplex aus Cyanid und Eisenionen. Historisch gesehen ging man von verschiedenen Salzen aus, daher tragen sie unterschiedliche Bezeichnungen (Berliner Blau bzw. Turnbulls Blau)</a:t>
            </a:r>
          </a:p>
          <a:p>
            <a:r>
              <a:rPr lang="de-DE" dirty="0"/>
              <a:t>Berliner Blau findet vielfältige Anwendung, beispielsweise als Pigment in Druck, Malerei und Textilfärbung, als Antidot für Vergiftungen mit Thallium und Caesium und in der Diagnostik</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8" name="Datumsplatzhalter 7">
            <a:extLst>
              <a:ext uri="{FF2B5EF4-FFF2-40B4-BE49-F238E27FC236}">
                <a16:creationId xmlns:a16="http://schemas.microsoft.com/office/drawing/2014/main" id="{FD3A563C-8B26-EF3A-90DE-40354ABCF78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A6382B1-A8F2-40E6-C974-02997BB6244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445CD1C1-F211-4721-9FFF-12345E24422E}"/>
              </a:ext>
            </a:extLst>
          </p:cNvPr>
          <p:cNvSpPr>
            <a:spLocks noGrp="1"/>
          </p:cNvSpPr>
          <p:nvPr>
            <p:ph type="sldNum" sz="quarter" idx="16"/>
          </p:nvPr>
        </p:nvSpPr>
        <p:spPr/>
        <p:txBody>
          <a:bodyPr/>
          <a:lstStyle/>
          <a:p>
            <a:fld id="{6FBDD224-CFE5-420E-A51B-C49F1872CE04}" type="slidenum">
              <a:rPr lang="de-DE" altLang="de-DE" smtClean="0"/>
              <a:pPr/>
              <a:t>33</a:t>
            </a:fld>
            <a:endParaRPr lang="de-DE" altLang="de-DE"/>
          </a:p>
        </p:txBody>
      </p:sp>
      <p:pic>
        <p:nvPicPr>
          <p:cNvPr id="3076" name="Picture 4" descr="Struktur von Berliner Blau">
            <a:extLst>
              <a:ext uri="{FF2B5EF4-FFF2-40B4-BE49-F238E27FC236}">
                <a16:creationId xmlns:a16="http://schemas.microsoft.com/office/drawing/2014/main" id="{2225B72E-F43C-24E4-D420-A0A62799C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3415077"/>
            <a:ext cx="2389016" cy="1959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4B66C3A9-59CE-46BE-4400-62DB86971ED0}"/>
              </a:ext>
            </a:extLst>
          </p:cNvPr>
          <p:cNvSpPr txBox="1"/>
          <p:nvPr/>
        </p:nvSpPr>
        <p:spPr>
          <a:xfrm>
            <a:off x="261152" y="5455122"/>
            <a:ext cx="2752538"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=92336174</a:t>
            </a:r>
          </a:p>
        </p:txBody>
      </p:sp>
      <p:sp>
        <p:nvSpPr>
          <p:cNvPr id="9" name="Textfeld 8">
            <a:extLst>
              <a:ext uri="{FF2B5EF4-FFF2-40B4-BE49-F238E27FC236}">
                <a16:creationId xmlns:a16="http://schemas.microsoft.com/office/drawing/2014/main" id="{9B00EF5F-EB03-FD98-7509-8197D979A91A}"/>
              </a:ext>
            </a:extLst>
          </p:cNvPr>
          <p:cNvSpPr txBox="1"/>
          <p:nvPr/>
        </p:nvSpPr>
        <p:spPr>
          <a:xfrm>
            <a:off x="8892724" y="5452821"/>
            <a:ext cx="2752538"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=5576388</a:t>
            </a:r>
          </a:p>
        </p:txBody>
      </p:sp>
      <p:pic>
        <p:nvPicPr>
          <p:cNvPr id="3080" name="Picture 8" descr="undefined">
            <a:extLst>
              <a:ext uri="{FF2B5EF4-FFF2-40B4-BE49-F238E27FC236}">
                <a16:creationId xmlns:a16="http://schemas.microsoft.com/office/drawing/2014/main" id="{CF216C31-D29F-888C-BDC4-F96CBEF04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968" y="3498066"/>
            <a:ext cx="2389016" cy="18895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F994C495-F1ED-B374-45FD-0D24C72755E0}"/>
              </a:ext>
            </a:extLst>
          </p:cNvPr>
          <p:cNvSpPr txBox="1"/>
          <p:nvPr/>
        </p:nvSpPr>
        <p:spPr>
          <a:xfrm>
            <a:off x="5953207" y="5452822"/>
            <a:ext cx="2752538"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=25498286</a:t>
            </a:r>
          </a:p>
        </p:txBody>
      </p:sp>
      <p:pic>
        <p:nvPicPr>
          <p:cNvPr id="3082" name="Picture 10">
            <a:extLst>
              <a:ext uri="{FF2B5EF4-FFF2-40B4-BE49-F238E27FC236}">
                <a16:creationId xmlns:a16="http://schemas.microsoft.com/office/drawing/2014/main" id="{531E25F1-CFE9-38FD-1B80-351D29C0C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218" y="3493547"/>
            <a:ext cx="2618461" cy="1880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defined">
            <a:extLst>
              <a:ext uri="{FF2B5EF4-FFF2-40B4-BE49-F238E27FC236}">
                <a16:creationId xmlns:a16="http://schemas.microsoft.com/office/drawing/2014/main" id="{B284C194-C243-D801-DB12-E60A12C43D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6273" y="3493547"/>
            <a:ext cx="2757805" cy="18865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D3D98270-D173-0472-6228-02455C910F57}"/>
              </a:ext>
            </a:extLst>
          </p:cNvPr>
          <p:cNvSpPr txBox="1"/>
          <p:nvPr/>
        </p:nvSpPr>
        <p:spPr>
          <a:xfrm>
            <a:off x="3107179" y="5452821"/>
            <a:ext cx="2752538"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www.seilnacht.com</a:t>
            </a:r>
            <a:r>
              <a:rPr lang="de-DE" sz="700" dirty="0">
                <a:solidFill>
                  <a:schemeClr val="bg1">
                    <a:lumMod val="50000"/>
                  </a:schemeClr>
                </a:solidFill>
                <a:latin typeface="Avenir Next LT Pro" panose="020B0504020202020204" pitchFamily="34" charset="77"/>
              </a:rPr>
              <a:t>/Lexikon/FProj6.htm</a:t>
            </a:r>
          </a:p>
        </p:txBody>
      </p:sp>
    </p:spTree>
    <p:extLst>
      <p:ext uri="{BB962C8B-B14F-4D97-AF65-F5344CB8AC3E}">
        <p14:creationId xmlns:p14="http://schemas.microsoft.com/office/powerpoint/2010/main" val="2689713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6FC03-7BA9-8121-E6CB-DB6BEE412935}"/>
              </a:ext>
            </a:extLst>
          </p:cNvPr>
          <p:cNvSpPr>
            <a:spLocks noGrp="1"/>
          </p:cNvSpPr>
          <p:nvPr>
            <p:ph type="title"/>
          </p:nvPr>
        </p:nvSpPr>
        <p:spPr/>
        <p:txBody>
          <a:bodyPr/>
          <a:lstStyle/>
          <a:p>
            <a:r>
              <a:rPr lang="de-DE" dirty="0"/>
              <a:t>Nachweis von Oxidierbaren Substanzen mit KMnO</a:t>
            </a:r>
            <a:r>
              <a:rPr lang="de-DE" baseline="-25000" dirty="0"/>
              <a:t>4</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E91ECA69-93FA-11BC-7755-D42A195D8586}"/>
                  </a:ext>
                </a:extLst>
              </p:cNvPr>
              <p:cNvSpPr>
                <a:spLocks noGrp="1"/>
              </p:cNvSpPr>
              <p:nvPr>
                <p:ph type="body" sz="quarter" idx="13"/>
              </p:nvPr>
            </p:nvSpPr>
            <p:spPr/>
            <p:txBody>
              <a:bodyPr/>
              <a:lstStyle/>
              <a:p>
                <a:r>
                  <a:rPr lang="de-DE" dirty="0"/>
                  <a:t>Oxidierbare Substanzen können durch Zugabe des starken, </a:t>
                </a:r>
                <a:r>
                  <a:rPr lang="de-DE" b="1" dirty="0"/>
                  <a:t>pink</a:t>
                </a:r>
                <a:r>
                  <a:rPr lang="de-DE" dirty="0"/>
                  <a:t> gefärbten Oxidationsmittels </a:t>
                </a:r>
                <a:r>
                  <a:rPr lang="de-DE" b="1" dirty="0"/>
                  <a:t>Kaliumpermanganat</a:t>
                </a:r>
                <a:r>
                  <a:rPr lang="de-DE" dirty="0"/>
                  <a:t> oxidiert werden. </a:t>
                </a:r>
              </a:p>
              <a:p>
                <a:r>
                  <a:rPr lang="de-DE" dirty="0"/>
                  <a:t>Die Lösung </a:t>
                </a:r>
                <a:r>
                  <a:rPr lang="de-DE" b="1" dirty="0"/>
                  <a:t>entfärbt</a:t>
                </a:r>
                <a:r>
                  <a:rPr lang="de-DE" dirty="0"/>
                  <a:t> sich durch den Verbrauch von </a:t>
                </a:r>
                <a14:m>
                  <m:oMath xmlns:m="http://schemas.openxmlformats.org/officeDocument/2006/math">
                    <m:r>
                      <a:rPr lang="de-DE" b="0" i="1" smtClean="0">
                        <a:latin typeface="Cambria Math" panose="02040503050406030204" pitchFamily="18" charset="0"/>
                      </a:rPr>
                      <m:t>𝐾𝑀𝑛</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4</m:t>
                        </m:r>
                      </m:sub>
                    </m:sSub>
                  </m:oMath>
                </a14:m>
                <a:r>
                  <a:rPr lang="de-DE" dirty="0"/>
                  <a:t>.</a:t>
                </a:r>
              </a:p>
              <a:p>
                <a:r>
                  <a:rPr lang="de-DE" dirty="0"/>
                  <a:t>Permanganat muss im Unterschuss zugegeben werden, sonst ist der Unterschied nicht sichtbar.</a:t>
                </a:r>
              </a:p>
            </p:txBody>
          </p:sp>
        </mc:Choice>
        <mc:Fallback xmlns="">
          <p:sp>
            <p:nvSpPr>
              <p:cNvPr id="3" name="Inhaltsplatzhalter 2">
                <a:extLst>
                  <a:ext uri="{FF2B5EF4-FFF2-40B4-BE49-F238E27FC236}">
                    <a16:creationId xmlns:a16="http://schemas.microsoft.com/office/drawing/2014/main" id="{E91ECA69-93FA-11BC-7755-D42A195D8586}"/>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FD3A563C-8B26-EF3A-90DE-40354ABCF78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A6382B1-A8F2-40E6-C974-02997BB62448}"/>
              </a:ext>
            </a:extLst>
          </p:cNvPr>
          <p:cNvSpPr>
            <a:spLocks noGrp="1"/>
          </p:cNvSpPr>
          <p:nvPr>
            <p:ph type="ftr" sz="quarter" idx="15"/>
          </p:nvPr>
        </p:nvSpPr>
        <p:spPr/>
        <p:txBody>
          <a:bodyPr/>
          <a:lstStyle/>
          <a:p>
            <a:r>
              <a:rPr lang="de-DE" altLang="de-DE" dirty="0"/>
              <a:t>Materialsammlung zum Praktikum Chemie 			Robin Gundert		</a:t>
            </a:r>
          </a:p>
        </p:txBody>
      </p:sp>
      <p:sp>
        <p:nvSpPr>
          <p:cNvPr id="5" name="Foliennummernplatzhalter 4">
            <a:extLst>
              <a:ext uri="{FF2B5EF4-FFF2-40B4-BE49-F238E27FC236}">
                <a16:creationId xmlns:a16="http://schemas.microsoft.com/office/drawing/2014/main" id="{445CD1C1-F211-4721-9FFF-12345E24422E}"/>
              </a:ext>
            </a:extLst>
          </p:cNvPr>
          <p:cNvSpPr>
            <a:spLocks noGrp="1"/>
          </p:cNvSpPr>
          <p:nvPr>
            <p:ph type="sldNum" sz="quarter" idx="16"/>
          </p:nvPr>
        </p:nvSpPr>
        <p:spPr/>
        <p:txBody>
          <a:bodyPr/>
          <a:lstStyle/>
          <a:p>
            <a:fld id="{6FBDD224-CFE5-420E-A51B-C49F1872CE04}" type="slidenum">
              <a:rPr lang="de-DE" altLang="de-DE" smtClean="0"/>
              <a:pPr/>
              <a:t>34</a:t>
            </a:fld>
            <a:endParaRPr lang="de-DE" altLang="de-DE"/>
          </a:p>
        </p:txBody>
      </p:sp>
      <p:pic>
        <p:nvPicPr>
          <p:cNvPr id="4098" name="Picture 2" descr="Diffusion in einer Kaliumpermanganat-Lösung">
            <a:extLst>
              <a:ext uri="{FF2B5EF4-FFF2-40B4-BE49-F238E27FC236}">
                <a16:creationId xmlns:a16="http://schemas.microsoft.com/office/drawing/2014/main" id="{025D74CE-77AE-3308-B6AA-EF7F313E2B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0" r="3978"/>
          <a:stretch/>
        </p:blipFill>
        <p:spPr bwMode="auto">
          <a:xfrm flipH="1">
            <a:off x="4012602" y="1889988"/>
            <a:ext cx="4152452"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A31CE60-03A3-A89C-BE50-81F1EE8BBECD}"/>
              </a:ext>
            </a:extLst>
          </p:cNvPr>
          <p:cNvSpPr txBox="1"/>
          <p:nvPr/>
        </p:nvSpPr>
        <p:spPr>
          <a:xfrm>
            <a:off x="4712559" y="5265856"/>
            <a:ext cx="2752538" cy="200055"/>
          </a:xfrm>
          <a:prstGeom prst="rect">
            <a:avLst/>
          </a:prstGeom>
          <a:noFill/>
        </p:spPr>
        <p:txBody>
          <a:bodyPr wrap="square" rtlCol="0">
            <a:spAutoFit/>
          </a:bodyPr>
          <a:lstStyle/>
          <a:p>
            <a:pPr algn="ctr"/>
            <a:r>
              <a:rPr lang="de-DE" sz="700" dirty="0">
                <a:solidFill>
                  <a:schemeClr val="bg1">
                    <a:lumMod val="50000"/>
                  </a:schemeClr>
                </a:solidFill>
                <a:latin typeface="Avenir Next LT Pro" panose="020B0504020202020204" pitchFamily="34" charset="77"/>
              </a:rPr>
              <a:t>https://</a:t>
            </a:r>
            <a:r>
              <a:rPr lang="de-DE" sz="700" dirty="0" err="1">
                <a:solidFill>
                  <a:schemeClr val="bg1">
                    <a:lumMod val="50000"/>
                  </a:schemeClr>
                </a:solidFill>
                <a:latin typeface="Avenir Next LT Pro" panose="020B0504020202020204" pitchFamily="34" charset="77"/>
              </a:rPr>
              <a:t>www.seilnacht.com</a:t>
            </a:r>
            <a:r>
              <a:rPr lang="de-DE" sz="700" dirty="0">
                <a:solidFill>
                  <a:schemeClr val="bg1">
                    <a:lumMod val="50000"/>
                  </a:schemeClr>
                </a:solidFill>
                <a:latin typeface="Avenir Next LT Pro" panose="020B0504020202020204" pitchFamily="34" charset="77"/>
              </a:rPr>
              <a:t>/Chemie/ch_kmno4.htm</a:t>
            </a:r>
          </a:p>
        </p:txBody>
      </p:sp>
    </p:spTree>
    <p:extLst>
      <p:ext uri="{BB962C8B-B14F-4D97-AF65-F5344CB8AC3E}">
        <p14:creationId xmlns:p14="http://schemas.microsoft.com/office/powerpoint/2010/main" val="3808252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70B6-E4B3-DEFE-2BF2-BEAA2187A503}"/>
              </a:ext>
            </a:extLst>
          </p:cNvPr>
          <p:cNvSpPr>
            <a:spLocks noGrp="1"/>
          </p:cNvSpPr>
          <p:nvPr>
            <p:ph type="title"/>
          </p:nvPr>
        </p:nvSpPr>
        <p:spPr/>
        <p:txBody>
          <a:bodyPr/>
          <a:lstStyle/>
          <a:p>
            <a:r>
              <a:rPr lang="de-DE" dirty="0"/>
              <a:t>Moleküle</a:t>
            </a:r>
          </a:p>
        </p:txBody>
      </p:sp>
      <p:sp>
        <p:nvSpPr>
          <p:cNvPr id="3" name="Textplatzhalter 2">
            <a:extLst>
              <a:ext uri="{FF2B5EF4-FFF2-40B4-BE49-F238E27FC236}">
                <a16:creationId xmlns:a16="http://schemas.microsoft.com/office/drawing/2014/main" id="{E2638F0B-2ACB-54FA-44A5-F09F6D755F62}"/>
              </a:ext>
            </a:extLst>
          </p:cNvPr>
          <p:cNvSpPr>
            <a:spLocks noGrp="1"/>
          </p:cNvSpPr>
          <p:nvPr>
            <p:ph type="body" idx="1"/>
          </p:nvPr>
        </p:nvSpPr>
        <p:spPr/>
        <p:txBody>
          <a:bodyPr/>
          <a:lstStyle/>
          <a:p>
            <a:r>
              <a:rPr lang="de-DE" dirty="0"/>
              <a:t>Formalladungen, VSEPR – Modell, wichtige anorganische Moleküle, Radikale</a:t>
            </a:r>
          </a:p>
        </p:txBody>
      </p:sp>
      <p:sp>
        <p:nvSpPr>
          <p:cNvPr id="4" name="Datumsplatzhalter 3">
            <a:extLst>
              <a:ext uri="{FF2B5EF4-FFF2-40B4-BE49-F238E27FC236}">
                <a16:creationId xmlns:a16="http://schemas.microsoft.com/office/drawing/2014/main" id="{C1462B2A-EAC8-C05A-B9E7-7BAA3E057D39}"/>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A04E4C0-88FA-1597-44AA-87E7AAF2A85E}"/>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85419451-8C4D-4B63-F6DA-F945F12694DD}"/>
              </a:ext>
            </a:extLst>
          </p:cNvPr>
          <p:cNvSpPr>
            <a:spLocks noGrp="1"/>
          </p:cNvSpPr>
          <p:nvPr>
            <p:ph type="sldNum" sz="quarter" idx="12"/>
          </p:nvPr>
        </p:nvSpPr>
        <p:spPr/>
        <p:txBody>
          <a:bodyPr/>
          <a:lstStyle/>
          <a:p>
            <a:fld id="{C705F5F1-9457-49D1-866F-BB23D9D6F52D}" type="slidenum">
              <a:rPr lang="de-DE" altLang="de-DE" smtClean="0"/>
              <a:pPr/>
              <a:t>35</a:t>
            </a:fld>
            <a:endParaRPr lang="de-DE" altLang="de-DE"/>
          </a:p>
        </p:txBody>
      </p:sp>
    </p:spTree>
    <p:extLst>
      <p:ext uri="{BB962C8B-B14F-4D97-AF65-F5344CB8AC3E}">
        <p14:creationId xmlns:p14="http://schemas.microsoft.com/office/powerpoint/2010/main" val="2113213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11D04159-612F-0756-C906-5A7A1DEE6459}"/>
              </a:ext>
            </a:extLst>
          </p:cNvPr>
          <p:cNvSpPr>
            <a:spLocks noGrp="1"/>
          </p:cNvSpPr>
          <p:nvPr>
            <p:ph type="title"/>
          </p:nvPr>
        </p:nvSpPr>
        <p:spPr/>
        <p:txBody>
          <a:bodyPr/>
          <a:lstStyle/>
          <a:p>
            <a:r>
              <a:rPr lang="de-DE" dirty="0"/>
              <a:t>Formalladungen</a:t>
            </a:r>
          </a:p>
        </p:txBody>
      </p:sp>
      <p:sp>
        <p:nvSpPr>
          <p:cNvPr id="9" name="Inhaltsplatzhalter 8">
            <a:extLst>
              <a:ext uri="{FF2B5EF4-FFF2-40B4-BE49-F238E27FC236}">
                <a16:creationId xmlns:a16="http://schemas.microsoft.com/office/drawing/2014/main" id="{FB1BBBED-0BD2-B59C-CADF-EA08863783E5}"/>
              </a:ext>
            </a:extLst>
          </p:cNvPr>
          <p:cNvSpPr>
            <a:spLocks noGrp="1"/>
          </p:cNvSpPr>
          <p:nvPr>
            <p:ph type="body" sz="quarter" idx="13"/>
          </p:nvPr>
        </p:nvSpPr>
        <p:spPr/>
        <p:txBody>
          <a:bodyPr/>
          <a:lstStyle/>
          <a:p>
            <a:r>
              <a:rPr lang="de-DE" kern="0" dirty="0"/>
              <a:t>Die </a:t>
            </a:r>
            <a:r>
              <a:rPr lang="de-DE" b="1" kern="0" dirty="0"/>
              <a:t>Hauptgruppe</a:t>
            </a:r>
            <a:r>
              <a:rPr lang="de-DE" kern="0" dirty="0"/>
              <a:t> gibt die</a:t>
            </a:r>
            <a:r>
              <a:rPr lang="de-DE" b="1" kern="0" dirty="0"/>
              <a:t> Anzahl</a:t>
            </a:r>
            <a:r>
              <a:rPr lang="de-DE" kern="0" dirty="0"/>
              <a:t> der Valenzelektronen</a:t>
            </a:r>
          </a:p>
          <a:p>
            <a:r>
              <a:rPr lang="de-DE" kern="0" dirty="0"/>
              <a:t>Jedes Orbital wird zunächst mit </a:t>
            </a:r>
            <a:r>
              <a:rPr lang="de-DE" b="1" kern="0" dirty="0"/>
              <a:t>einem Elektron</a:t>
            </a:r>
            <a:r>
              <a:rPr lang="de-DE" kern="0" dirty="0"/>
              <a:t> besetzt. Erst mit dem </a:t>
            </a:r>
            <a:r>
              <a:rPr lang="de-DE" b="1" kern="0" dirty="0"/>
              <a:t>fünften Elektron</a:t>
            </a:r>
            <a:r>
              <a:rPr lang="de-DE" kern="0" dirty="0"/>
              <a:t> ergibt sich ein </a:t>
            </a:r>
            <a:r>
              <a:rPr lang="de-DE" b="1" kern="0" dirty="0"/>
              <a:t>Elektronenpaar</a:t>
            </a:r>
            <a:r>
              <a:rPr lang="de-DE" kern="0" dirty="0"/>
              <a:t>.</a:t>
            </a:r>
          </a:p>
          <a:p>
            <a:endParaRPr lang="de-DE" kern="0" dirty="0"/>
          </a:p>
          <a:p>
            <a:endParaRPr lang="de-DE" kern="0" dirty="0"/>
          </a:p>
          <a:p>
            <a:endParaRPr lang="de-DE" kern="0" dirty="0"/>
          </a:p>
          <a:p>
            <a:endParaRPr lang="de-DE" kern="0" dirty="0"/>
          </a:p>
          <a:p>
            <a:r>
              <a:rPr lang="de-DE" kern="0" dirty="0"/>
              <a:t>Die Anzahl der einzelnen Elektronen gibt die</a:t>
            </a:r>
            <a:r>
              <a:rPr lang="de-DE" b="1" kern="0" dirty="0"/>
              <a:t> Zahl der erwarteten Bindungen</a:t>
            </a:r>
            <a:r>
              <a:rPr lang="de-DE" kern="0" dirty="0"/>
              <a:t>.</a:t>
            </a:r>
          </a:p>
          <a:p>
            <a:r>
              <a:rPr lang="de-DE" kern="0" dirty="0"/>
              <a:t>„</a:t>
            </a:r>
            <a:r>
              <a:rPr lang="de-DE" b="1" kern="0" dirty="0"/>
              <a:t>Wegnehmen</a:t>
            </a:r>
            <a:r>
              <a:rPr lang="de-DE" kern="0" dirty="0"/>
              <a:t>“ eines Elektrons </a:t>
            </a:r>
            <a:r>
              <a:rPr lang="de-DE" kern="0" dirty="0">
                <a:sym typeface="Wingdings" pitchFamily="2" charset="2"/>
              </a:rPr>
              <a:t> positive Formalladung</a:t>
            </a:r>
            <a:br>
              <a:rPr lang="de-DE" kern="0" dirty="0">
                <a:sym typeface="Wingdings" pitchFamily="2" charset="2"/>
              </a:rPr>
            </a:br>
            <a:br>
              <a:rPr lang="de-DE" kern="0" dirty="0">
                <a:sym typeface="Wingdings" pitchFamily="2" charset="2"/>
              </a:rPr>
            </a:br>
            <a:endParaRPr lang="de-DE" kern="0" dirty="0">
              <a:sym typeface="Wingdings" pitchFamily="2" charset="2"/>
            </a:endParaRPr>
          </a:p>
          <a:p>
            <a:pPr marL="0" indent="0">
              <a:buNone/>
            </a:pPr>
            <a:br>
              <a:rPr lang="de-DE" kern="0" dirty="0">
                <a:sym typeface="Wingdings" pitchFamily="2" charset="2"/>
              </a:rPr>
            </a:br>
            <a:br>
              <a:rPr lang="de-DE" kern="0" dirty="0">
                <a:sym typeface="Wingdings" pitchFamily="2" charset="2"/>
              </a:rPr>
            </a:br>
            <a:br>
              <a:rPr lang="de-DE" kern="0" dirty="0">
                <a:sym typeface="Wingdings" pitchFamily="2" charset="2"/>
              </a:rPr>
            </a:br>
            <a:r>
              <a:rPr lang="de-DE" kern="0" dirty="0">
                <a:sym typeface="Wingdings" pitchFamily="2" charset="2"/>
              </a:rPr>
              <a:t> Andere Zahl an Bindungen erwartet!</a:t>
            </a:r>
          </a:p>
          <a:p>
            <a:r>
              <a:rPr lang="de-DE" kern="0" dirty="0">
                <a:sym typeface="Wingdings" pitchFamily="2" charset="2"/>
              </a:rPr>
              <a:t>„</a:t>
            </a:r>
            <a:r>
              <a:rPr lang="de-DE" b="1" kern="0" dirty="0">
                <a:sym typeface="Wingdings" pitchFamily="2" charset="2"/>
              </a:rPr>
              <a:t>Hinzufügen</a:t>
            </a:r>
            <a:r>
              <a:rPr lang="de-DE" kern="0" dirty="0">
                <a:sym typeface="Wingdings" pitchFamily="2" charset="2"/>
              </a:rPr>
              <a:t>“ eines Elektrons  negative Formalladung</a:t>
            </a:r>
            <a:br>
              <a:rPr lang="de-DE" kern="0" dirty="0">
                <a:sym typeface="Wingdings" pitchFamily="2" charset="2"/>
              </a:rPr>
            </a:br>
            <a:br>
              <a:rPr lang="de-DE" kern="0" dirty="0">
                <a:sym typeface="Wingdings" pitchFamily="2" charset="2"/>
              </a:rPr>
            </a:br>
            <a:endParaRPr lang="de-DE" kern="0" dirty="0">
              <a:sym typeface="Wingdings" pitchFamily="2" charset="2"/>
            </a:endParaRPr>
          </a:p>
          <a:p>
            <a:pPr marL="0" indent="0">
              <a:buNone/>
            </a:pPr>
            <a:br>
              <a:rPr lang="de-DE" kern="0" dirty="0">
                <a:sym typeface="Wingdings" pitchFamily="2" charset="2"/>
              </a:rPr>
            </a:br>
            <a:br>
              <a:rPr lang="de-DE" kern="0" dirty="0">
                <a:sym typeface="Wingdings" pitchFamily="2" charset="2"/>
              </a:rPr>
            </a:br>
            <a:br>
              <a:rPr lang="de-DE" kern="0" dirty="0">
                <a:sym typeface="Wingdings" pitchFamily="2" charset="2"/>
              </a:rPr>
            </a:br>
            <a:r>
              <a:rPr lang="de-DE" kern="0" dirty="0">
                <a:sym typeface="Wingdings" pitchFamily="2" charset="2"/>
              </a:rPr>
              <a:t> Andere Zahl an Bindungen, aber </a:t>
            </a:r>
            <a:r>
              <a:rPr lang="de-DE" b="1" kern="0" dirty="0">
                <a:sym typeface="Wingdings" pitchFamily="2" charset="2"/>
              </a:rPr>
              <a:t>NICHT </a:t>
            </a:r>
            <a:r>
              <a:rPr lang="de-DE" kern="0" dirty="0">
                <a:sym typeface="Wingdings" pitchFamily="2" charset="2"/>
              </a:rPr>
              <a:t>„negative Ladung = eine Bindung weniger“ o. ä.!</a:t>
            </a:r>
          </a:p>
          <a:p>
            <a:endParaRPr lang="de-DE" b="1" kern="0" dirty="0"/>
          </a:p>
          <a:p>
            <a:endParaRPr lang="de-DE" dirty="0"/>
          </a:p>
        </p:txBody>
      </p:sp>
      <p:sp>
        <p:nvSpPr>
          <p:cNvPr id="5" name="Datumsplatzhalter 4">
            <a:extLst>
              <a:ext uri="{FF2B5EF4-FFF2-40B4-BE49-F238E27FC236}">
                <a16:creationId xmlns:a16="http://schemas.microsoft.com/office/drawing/2014/main" id="{518326D0-1FA7-3EE5-BEE0-793630A5D66F}"/>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17F269AC-6BE9-5871-303A-CCCA94E4438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54EAB09D-93D0-CD02-49AB-E161464B378B}"/>
              </a:ext>
            </a:extLst>
          </p:cNvPr>
          <p:cNvSpPr>
            <a:spLocks noGrp="1"/>
          </p:cNvSpPr>
          <p:nvPr>
            <p:ph type="sldNum" sz="quarter" idx="16"/>
          </p:nvPr>
        </p:nvSpPr>
        <p:spPr/>
        <p:txBody>
          <a:bodyPr/>
          <a:lstStyle/>
          <a:p>
            <a:fld id="{7E0F9666-C122-4D3D-AFA2-14CC8F7A0F09}" type="slidenum">
              <a:rPr lang="de-DE" altLang="de-DE" smtClean="0"/>
              <a:pPr/>
              <a:t>36</a:t>
            </a:fld>
            <a:endParaRPr lang="de-DE" altLang="de-DE"/>
          </a:p>
        </p:txBody>
      </p:sp>
      <p:pic>
        <p:nvPicPr>
          <p:cNvPr id="6" name="Grafik 5" descr="Ein Bild, das Text enthält.&#10;&#10;Automatisch generierte Beschreibung">
            <a:extLst>
              <a:ext uri="{FF2B5EF4-FFF2-40B4-BE49-F238E27FC236}">
                <a16:creationId xmlns:a16="http://schemas.microsoft.com/office/drawing/2014/main" id="{11064847-9FC0-EC45-A4EC-FAD4931498AB}"/>
              </a:ext>
            </a:extLst>
          </p:cNvPr>
          <p:cNvPicPr>
            <a:picLocks noChangeAspect="1"/>
          </p:cNvPicPr>
          <p:nvPr/>
        </p:nvPicPr>
        <p:blipFill>
          <a:blip r:embed="rId2"/>
          <a:stretch>
            <a:fillRect/>
          </a:stretch>
        </p:blipFill>
        <p:spPr>
          <a:xfrm>
            <a:off x="4679950" y="1708465"/>
            <a:ext cx="2832100" cy="647700"/>
          </a:xfrm>
          <a:prstGeom prst="rect">
            <a:avLst/>
          </a:prstGeom>
        </p:spPr>
      </p:pic>
      <p:pic>
        <p:nvPicPr>
          <p:cNvPr id="7" name="Grafik 6">
            <a:extLst>
              <a:ext uri="{FF2B5EF4-FFF2-40B4-BE49-F238E27FC236}">
                <a16:creationId xmlns:a16="http://schemas.microsoft.com/office/drawing/2014/main" id="{694F7AD3-2FD7-9444-9CBB-3D4F81CDC950}"/>
              </a:ext>
            </a:extLst>
          </p:cNvPr>
          <p:cNvPicPr>
            <a:picLocks noChangeAspect="1"/>
          </p:cNvPicPr>
          <p:nvPr/>
        </p:nvPicPr>
        <p:blipFill>
          <a:blip r:embed="rId3"/>
          <a:stretch>
            <a:fillRect/>
          </a:stretch>
        </p:blipFill>
        <p:spPr>
          <a:xfrm>
            <a:off x="4889500" y="3383781"/>
            <a:ext cx="2413000" cy="495300"/>
          </a:xfrm>
          <a:prstGeom prst="rect">
            <a:avLst/>
          </a:prstGeom>
        </p:spPr>
      </p:pic>
      <p:pic>
        <p:nvPicPr>
          <p:cNvPr id="8" name="Grafik 7">
            <a:extLst>
              <a:ext uri="{FF2B5EF4-FFF2-40B4-BE49-F238E27FC236}">
                <a16:creationId xmlns:a16="http://schemas.microsoft.com/office/drawing/2014/main" id="{452B5136-15A7-1846-B93F-F99100BA5D14}"/>
              </a:ext>
            </a:extLst>
          </p:cNvPr>
          <p:cNvPicPr>
            <a:picLocks noChangeAspect="1"/>
          </p:cNvPicPr>
          <p:nvPr/>
        </p:nvPicPr>
        <p:blipFill>
          <a:blip r:embed="rId4"/>
          <a:stretch>
            <a:fillRect/>
          </a:stretch>
        </p:blipFill>
        <p:spPr>
          <a:xfrm>
            <a:off x="4343400" y="4825685"/>
            <a:ext cx="3505200" cy="469900"/>
          </a:xfrm>
          <a:prstGeom prst="rect">
            <a:avLst/>
          </a:prstGeom>
        </p:spPr>
      </p:pic>
    </p:spTree>
    <p:extLst>
      <p:ext uri="{BB962C8B-B14F-4D97-AF65-F5344CB8AC3E}">
        <p14:creationId xmlns:p14="http://schemas.microsoft.com/office/powerpoint/2010/main" val="1361119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26A10EB-18E5-B2F6-3FA5-7E8D68E87AE1}"/>
              </a:ext>
            </a:extLst>
          </p:cNvPr>
          <p:cNvSpPr>
            <a:spLocks noGrp="1"/>
          </p:cNvSpPr>
          <p:nvPr>
            <p:ph type="title"/>
          </p:nvPr>
        </p:nvSpPr>
        <p:spPr/>
        <p:txBody>
          <a:bodyPr/>
          <a:lstStyle/>
          <a:p>
            <a:r>
              <a:rPr lang="de-DE" dirty="0"/>
              <a:t>Das VSEPR - Modell</a:t>
            </a:r>
          </a:p>
        </p:txBody>
      </p:sp>
      <p:sp>
        <p:nvSpPr>
          <p:cNvPr id="10" name="Inhaltsplatzhalter 9">
            <a:extLst>
              <a:ext uri="{FF2B5EF4-FFF2-40B4-BE49-F238E27FC236}">
                <a16:creationId xmlns:a16="http://schemas.microsoft.com/office/drawing/2014/main" id="{89D6FA14-9B01-AE09-81A4-73C65B2E8A2C}"/>
              </a:ext>
            </a:extLst>
          </p:cNvPr>
          <p:cNvSpPr>
            <a:spLocks noGrp="1"/>
          </p:cNvSpPr>
          <p:nvPr>
            <p:ph type="body" sz="quarter" idx="13"/>
          </p:nvPr>
        </p:nvSpPr>
        <p:spPr/>
        <p:txBody>
          <a:bodyPr/>
          <a:lstStyle/>
          <a:p>
            <a:r>
              <a:rPr lang="de-DE" dirty="0"/>
              <a:t>Das </a:t>
            </a:r>
            <a:r>
              <a:rPr lang="de-DE" b="1" dirty="0"/>
              <a:t>VSEPR – Modell</a:t>
            </a:r>
            <a:r>
              <a:rPr lang="de-DE" dirty="0"/>
              <a:t> beschreibt </a:t>
            </a:r>
            <a:r>
              <a:rPr lang="de-DE" b="1" dirty="0"/>
              <a:t>mögliche Geometrien </a:t>
            </a:r>
            <a:r>
              <a:rPr lang="de-DE" dirty="0"/>
              <a:t>von Molekülen.</a:t>
            </a:r>
          </a:p>
          <a:p>
            <a:r>
              <a:rPr lang="de-DE" dirty="0"/>
              <a:t> VSEPR steht für </a:t>
            </a:r>
            <a:r>
              <a:rPr lang="de-DE" i="1" dirty="0" err="1"/>
              <a:t>valence</a:t>
            </a:r>
            <a:r>
              <a:rPr lang="de-DE" i="1" dirty="0"/>
              <a:t> </a:t>
            </a:r>
            <a:r>
              <a:rPr lang="de-DE" i="1" dirty="0" err="1"/>
              <a:t>shell</a:t>
            </a:r>
            <a:r>
              <a:rPr lang="de-DE" i="1" dirty="0"/>
              <a:t> </a:t>
            </a:r>
            <a:r>
              <a:rPr lang="de-DE" i="1" dirty="0" err="1"/>
              <a:t>electron</a:t>
            </a:r>
            <a:r>
              <a:rPr lang="de-DE" i="1" dirty="0"/>
              <a:t> pair </a:t>
            </a:r>
            <a:r>
              <a:rPr lang="de-DE" i="1" dirty="0" err="1"/>
              <a:t>repulsion</a:t>
            </a:r>
            <a:r>
              <a:rPr lang="de-DE" dirty="0"/>
              <a:t>, also Valenzschalenelektronenpaarabstoßung</a:t>
            </a:r>
          </a:p>
          <a:p>
            <a:endParaRPr lang="de-DE" dirty="0"/>
          </a:p>
          <a:p>
            <a:r>
              <a:rPr lang="de-DE" dirty="0"/>
              <a:t>Verschiedene Anzahlen an Bindungspartnern und freien Elektronenpaaren erlauben verschiedene Geometrien:</a:t>
            </a:r>
          </a:p>
          <a:p>
            <a:pPr lvl="1"/>
            <a:r>
              <a:rPr lang="de-DE" dirty="0"/>
              <a:t>Linear</a:t>
            </a:r>
          </a:p>
          <a:p>
            <a:pPr lvl="1"/>
            <a:endParaRPr lang="de-DE" dirty="0"/>
          </a:p>
          <a:p>
            <a:pPr lvl="1"/>
            <a:endParaRPr lang="de-DE" dirty="0"/>
          </a:p>
          <a:p>
            <a:pPr lvl="1"/>
            <a:r>
              <a:rPr lang="de-DE" dirty="0"/>
              <a:t>gewinkelt</a:t>
            </a:r>
          </a:p>
          <a:p>
            <a:pPr marL="243000" lvl="1" indent="0">
              <a:buNone/>
            </a:pPr>
            <a:endParaRPr lang="de-DE" dirty="0"/>
          </a:p>
          <a:p>
            <a:pPr marL="243000" lvl="1" indent="0">
              <a:buNone/>
            </a:pPr>
            <a:endParaRPr lang="de-DE" dirty="0"/>
          </a:p>
          <a:p>
            <a:pPr lvl="1"/>
            <a:r>
              <a:rPr lang="de-DE" dirty="0"/>
              <a:t>trigonal – planar</a:t>
            </a:r>
          </a:p>
          <a:p>
            <a:pPr lvl="1"/>
            <a:endParaRPr lang="de-DE" dirty="0"/>
          </a:p>
          <a:p>
            <a:pPr marL="243000" lvl="1" indent="0">
              <a:buNone/>
            </a:pPr>
            <a:endParaRPr lang="de-DE" dirty="0"/>
          </a:p>
          <a:p>
            <a:pPr lvl="1"/>
            <a:r>
              <a:rPr lang="de-DE" dirty="0"/>
              <a:t>tetraedrisch (Achtung: oft planar dargestellt)</a:t>
            </a:r>
          </a:p>
          <a:p>
            <a:pPr lvl="1"/>
            <a:endParaRPr lang="de-DE" dirty="0"/>
          </a:p>
          <a:p>
            <a:pPr lvl="1"/>
            <a:endParaRPr lang="de-DE" dirty="0"/>
          </a:p>
          <a:p>
            <a:pPr marL="361950" lvl="1" indent="0">
              <a:buNone/>
            </a:pPr>
            <a:endParaRPr lang="de-DE" sz="1600" dirty="0"/>
          </a:p>
          <a:p>
            <a:pPr marL="361950" lvl="1" indent="0">
              <a:buNone/>
            </a:pPr>
            <a:endParaRPr lang="de-DE" dirty="0"/>
          </a:p>
          <a:p>
            <a:pPr marL="361950" lvl="1" indent="0">
              <a:buNone/>
            </a:pPr>
            <a:r>
              <a:rPr lang="de-DE" dirty="0"/>
              <a:t>…und einige mehr, z. B.  Trigonal – </a:t>
            </a:r>
            <a:r>
              <a:rPr lang="de-DE" dirty="0" err="1"/>
              <a:t>bipyramidal</a:t>
            </a:r>
            <a:r>
              <a:rPr lang="de-DE" dirty="0"/>
              <a:t>, oktaedrisch / quadratisch </a:t>
            </a:r>
            <a:r>
              <a:rPr lang="de-DE" dirty="0" err="1"/>
              <a:t>bipyramidal</a:t>
            </a:r>
            <a:r>
              <a:rPr lang="de-DE" dirty="0"/>
              <a:t>, …</a:t>
            </a:r>
          </a:p>
        </p:txBody>
      </p:sp>
      <p:sp>
        <p:nvSpPr>
          <p:cNvPr id="5" name="Datumsplatzhalter 4">
            <a:extLst>
              <a:ext uri="{FF2B5EF4-FFF2-40B4-BE49-F238E27FC236}">
                <a16:creationId xmlns:a16="http://schemas.microsoft.com/office/drawing/2014/main" id="{CE999B1E-CDDE-33AD-1EC5-BAB71BCBD4A3}"/>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9F329B44-6DB1-ADAB-D8D1-C50A75EA2CBC}"/>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ED9D0D79-FFFC-15C7-6C75-1C897098185F}"/>
              </a:ext>
            </a:extLst>
          </p:cNvPr>
          <p:cNvSpPr>
            <a:spLocks noGrp="1"/>
          </p:cNvSpPr>
          <p:nvPr>
            <p:ph type="sldNum" sz="quarter" idx="16"/>
          </p:nvPr>
        </p:nvSpPr>
        <p:spPr/>
        <p:txBody>
          <a:bodyPr/>
          <a:lstStyle/>
          <a:p>
            <a:fld id="{7E0F9666-C122-4D3D-AFA2-14CC8F7A0F09}" type="slidenum">
              <a:rPr lang="de-DE" altLang="de-DE" smtClean="0"/>
              <a:pPr/>
              <a:t>37</a:t>
            </a:fld>
            <a:endParaRPr lang="de-DE" altLang="de-DE"/>
          </a:p>
        </p:txBody>
      </p:sp>
      <p:pic>
        <p:nvPicPr>
          <p:cNvPr id="14" name="Grafik 13">
            <a:extLst>
              <a:ext uri="{FF2B5EF4-FFF2-40B4-BE49-F238E27FC236}">
                <a16:creationId xmlns:a16="http://schemas.microsoft.com/office/drawing/2014/main" id="{B85617A1-E525-18B9-88C1-22B19AA2926D}"/>
              </a:ext>
            </a:extLst>
          </p:cNvPr>
          <p:cNvPicPr>
            <a:picLocks noChangeAspect="1"/>
          </p:cNvPicPr>
          <p:nvPr/>
        </p:nvPicPr>
        <p:blipFill>
          <a:blip r:embed="rId3"/>
          <a:stretch>
            <a:fillRect/>
          </a:stretch>
        </p:blipFill>
        <p:spPr>
          <a:xfrm>
            <a:off x="2234656" y="2089879"/>
            <a:ext cx="1041400" cy="330200"/>
          </a:xfrm>
          <a:prstGeom prst="rect">
            <a:avLst/>
          </a:prstGeom>
        </p:spPr>
      </p:pic>
      <p:pic>
        <p:nvPicPr>
          <p:cNvPr id="16" name="Grafik 15">
            <a:extLst>
              <a:ext uri="{FF2B5EF4-FFF2-40B4-BE49-F238E27FC236}">
                <a16:creationId xmlns:a16="http://schemas.microsoft.com/office/drawing/2014/main" id="{0C973F79-51C5-4B8C-BBE6-8F29C5D5744E}"/>
              </a:ext>
            </a:extLst>
          </p:cNvPr>
          <p:cNvPicPr>
            <a:picLocks noChangeAspect="1"/>
          </p:cNvPicPr>
          <p:nvPr/>
        </p:nvPicPr>
        <p:blipFill>
          <a:blip r:embed="rId4"/>
          <a:stretch>
            <a:fillRect/>
          </a:stretch>
        </p:blipFill>
        <p:spPr>
          <a:xfrm>
            <a:off x="3805369" y="2121629"/>
            <a:ext cx="787400" cy="266700"/>
          </a:xfrm>
          <a:prstGeom prst="rect">
            <a:avLst/>
          </a:prstGeom>
        </p:spPr>
      </p:pic>
      <p:pic>
        <p:nvPicPr>
          <p:cNvPr id="18" name="Grafik 17">
            <a:extLst>
              <a:ext uri="{FF2B5EF4-FFF2-40B4-BE49-F238E27FC236}">
                <a16:creationId xmlns:a16="http://schemas.microsoft.com/office/drawing/2014/main" id="{8F9B489A-0F6D-B09C-CED9-8A3153447EB6}"/>
              </a:ext>
            </a:extLst>
          </p:cNvPr>
          <p:cNvPicPr>
            <a:picLocks noChangeAspect="1"/>
          </p:cNvPicPr>
          <p:nvPr/>
        </p:nvPicPr>
        <p:blipFill>
          <a:blip r:embed="rId5"/>
          <a:stretch>
            <a:fillRect/>
          </a:stretch>
        </p:blipFill>
        <p:spPr>
          <a:xfrm>
            <a:off x="5042928" y="2077179"/>
            <a:ext cx="1600200" cy="355600"/>
          </a:xfrm>
          <a:prstGeom prst="rect">
            <a:avLst/>
          </a:prstGeom>
        </p:spPr>
      </p:pic>
      <p:pic>
        <p:nvPicPr>
          <p:cNvPr id="20" name="Grafik 19">
            <a:extLst>
              <a:ext uri="{FF2B5EF4-FFF2-40B4-BE49-F238E27FC236}">
                <a16:creationId xmlns:a16="http://schemas.microsoft.com/office/drawing/2014/main" id="{0081C68C-BEC5-B816-46D6-00BD377FA864}"/>
              </a:ext>
            </a:extLst>
          </p:cNvPr>
          <p:cNvPicPr>
            <a:picLocks noChangeAspect="1"/>
          </p:cNvPicPr>
          <p:nvPr/>
        </p:nvPicPr>
        <p:blipFill>
          <a:blip r:embed="rId6"/>
          <a:stretch>
            <a:fillRect/>
          </a:stretch>
        </p:blipFill>
        <p:spPr>
          <a:xfrm>
            <a:off x="2334945" y="2715125"/>
            <a:ext cx="914400" cy="292100"/>
          </a:xfrm>
          <a:prstGeom prst="rect">
            <a:avLst/>
          </a:prstGeom>
        </p:spPr>
      </p:pic>
      <p:pic>
        <p:nvPicPr>
          <p:cNvPr id="22" name="Grafik 21" descr="Ein Bild, das Gerät, Messanzeige, Anzeige enthält.&#10;&#10;Automatisch generierte Beschreibung">
            <a:extLst>
              <a:ext uri="{FF2B5EF4-FFF2-40B4-BE49-F238E27FC236}">
                <a16:creationId xmlns:a16="http://schemas.microsoft.com/office/drawing/2014/main" id="{41B1CD1E-BE69-A10C-CAE2-7AB9BCB8A794}"/>
              </a:ext>
            </a:extLst>
          </p:cNvPr>
          <p:cNvPicPr>
            <a:picLocks noChangeAspect="1"/>
          </p:cNvPicPr>
          <p:nvPr/>
        </p:nvPicPr>
        <p:blipFill>
          <a:blip r:embed="rId7"/>
          <a:stretch>
            <a:fillRect/>
          </a:stretch>
        </p:blipFill>
        <p:spPr>
          <a:xfrm>
            <a:off x="3588158" y="2622292"/>
            <a:ext cx="1295400" cy="533400"/>
          </a:xfrm>
          <a:prstGeom prst="rect">
            <a:avLst/>
          </a:prstGeom>
        </p:spPr>
      </p:pic>
      <p:pic>
        <p:nvPicPr>
          <p:cNvPr id="24" name="Grafik 23" descr="Ein Bild, das Text, Gerät, Messanzeige enthält.&#10;&#10;Automatisch generierte Beschreibung">
            <a:extLst>
              <a:ext uri="{FF2B5EF4-FFF2-40B4-BE49-F238E27FC236}">
                <a16:creationId xmlns:a16="http://schemas.microsoft.com/office/drawing/2014/main" id="{23C36582-17BE-4980-7CCD-E18A0ACDFC79}"/>
              </a:ext>
            </a:extLst>
          </p:cNvPr>
          <p:cNvPicPr>
            <a:picLocks noChangeAspect="1"/>
          </p:cNvPicPr>
          <p:nvPr/>
        </p:nvPicPr>
        <p:blipFill>
          <a:blip r:embed="rId8"/>
          <a:stretch>
            <a:fillRect/>
          </a:stretch>
        </p:blipFill>
        <p:spPr>
          <a:xfrm>
            <a:off x="5263867" y="2581775"/>
            <a:ext cx="1231900" cy="558800"/>
          </a:xfrm>
          <a:prstGeom prst="rect">
            <a:avLst/>
          </a:prstGeom>
        </p:spPr>
      </p:pic>
      <p:pic>
        <p:nvPicPr>
          <p:cNvPr id="26" name="Grafik 25" descr="Ein Bild, das Text, Nachthimmel enthält.&#10;&#10;Automatisch generierte Beschreibung">
            <a:extLst>
              <a:ext uri="{FF2B5EF4-FFF2-40B4-BE49-F238E27FC236}">
                <a16:creationId xmlns:a16="http://schemas.microsoft.com/office/drawing/2014/main" id="{16D8B529-AB59-1CFC-7EF2-7FEC3B35D51A}"/>
              </a:ext>
            </a:extLst>
          </p:cNvPr>
          <p:cNvPicPr>
            <a:picLocks noChangeAspect="1"/>
          </p:cNvPicPr>
          <p:nvPr/>
        </p:nvPicPr>
        <p:blipFill>
          <a:blip r:embed="rId9"/>
          <a:stretch>
            <a:fillRect/>
          </a:stretch>
        </p:blipFill>
        <p:spPr>
          <a:xfrm>
            <a:off x="2271068" y="3306956"/>
            <a:ext cx="901700" cy="787400"/>
          </a:xfrm>
          <a:prstGeom prst="rect">
            <a:avLst/>
          </a:prstGeom>
        </p:spPr>
      </p:pic>
      <p:pic>
        <p:nvPicPr>
          <p:cNvPr id="28" name="Grafik 27" descr="Ein Bild, das Uhr, Messanzeige, Gerät enthält.&#10;&#10;Automatisch generierte Beschreibung">
            <a:extLst>
              <a:ext uri="{FF2B5EF4-FFF2-40B4-BE49-F238E27FC236}">
                <a16:creationId xmlns:a16="http://schemas.microsoft.com/office/drawing/2014/main" id="{4A364B82-E8BF-431E-6519-BEFCE72D59F4}"/>
              </a:ext>
            </a:extLst>
          </p:cNvPr>
          <p:cNvPicPr>
            <a:picLocks noChangeAspect="1"/>
          </p:cNvPicPr>
          <p:nvPr/>
        </p:nvPicPr>
        <p:blipFill>
          <a:blip r:embed="rId10"/>
          <a:stretch>
            <a:fillRect/>
          </a:stretch>
        </p:blipFill>
        <p:spPr>
          <a:xfrm>
            <a:off x="3442728" y="3175481"/>
            <a:ext cx="1600200" cy="977900"/>
          </a:xfrm>
          <a:prstGeom prst="rect">
            <a:avLst/>
          </a:prstGeom>
        </p:spPr>
      </p:pic>
      <p:pic>
        <p:nvPicPr>
          <p:cNvPr id="30" name="Grafik 29" descr="Ein Bild, das Unschärfe, dunkel enthält.&#10;&#10;Automatisch generierte Beschreibung">
            <a:extLst>
              <a:ext uri="{FF2B5EF4-FFF2-40B4-BE49-F238E27FC236}">
                <a16:creationId xmlns:a16="http://schemas.microsoft.com/office/drawing/2014/main" id="{D74A4DB7-5D96-C5B5-29B9-A8C9E87A1BDC}"/>
              </a:ext>
            </a:extLst>
          </p:cNvPr>
          <p:cNvPicPr>
            <a:picLocks noChangeAspect="1"/>
          </p:cNvPicPr>
          <p:nvPr/>
        </p:nvPicPr>
        <p:blipFill>
          <a:blip r:embed="rId11"/>
          <a:stretch>
            <a:fillRect/>
          </a:stretch>
        </p:blipFill>
        <p:spPr>
          <a:xfrm>
            <a:off x="2234656" y="4650118"/>
            <a:ext cx="2096740" cy="848120"/>
          </a:xfrm>
          <a:prstGeom prst="rect">
            <a:avLst/>
          </a:prstGeom>
        </p:spPr>
      </p:pic>
      <p:pic>
        <p:nvPicPr>
          <p:cNvPr id="32" name="Grafik 31" descr="Ein Bild, das Text, Uhr, Messanzeige enthält.&#10;&#10;Automatisch generierte Beschreibung">
            <a:extLst>
              <a:ext uri="{FF2B5EF4-FFF2-40B4-BE49-F238E27FC236}">
                <a16:creationId xmlns:a16="http://schemas.microsoft.com/office/drawing/2014/main" id="{8B89CEBC-B2F4-46CD-6191-827BDE67E4D6}"/>
              </a:ext>
            </a:extLst>
          </p:cNvPr>
          <p:cNvPicPr>
            <a:picLocks noChangeAspect="1"/>
          </p:cNvPicPr>
          <p:nvPr/>
        </p:nvPicPr>
        <p:blipFill>
          <a:blip r:embed="rId12"/>
          <a:stretch>
            <a:fillRect/>
          </a:stretch>
        </p:blipFill>
        <p:spPr>
          <a:xfrm>
            <a:off x="4751468" y="4656768"/>
            <a:ext cx="2532256" cy="854636"/>
          </a:xfrm>
          <a:prstGeom prst="rect">
            <a:avLst/>
          </a:prstGeom>
        </p:spPr>
      </p:pic>
      <p:pic>
        <p:nvPicPr>
          <p:cNvPr id="35" name="Grafik 34">
            <a:extLst>
              <a:ext uri="{FF2B5EF4-FFF2-40B4-BE49-F238E27FC236}">
                <a16:creationId xmlns:a16="http://schemas.microsoft.com/office/drawing/2014/main" id="{7B9C5899-0E16-9DFF-916D-4284FEF00143}"/>
              </a:ext>
            </a:extLst>
          </p:cNvPr>
          <p:cNvPicPr>
            <a:picLocks noChangeAspect="1"/>
          </p:cNvPicPr>
          <p:nvPr/>
        </p:nvPicPr>
        <p:blipFill rotWithShape="1">
          <a:blip r:embed="rId13"/>
          <a:srcRect r="34511"/>
          <a:stretch/>
        </p:blipFill>
        <p:spPr>
          <a:xfrm>
            <a:off x="8822989" y="3451755"/>
            <a:ext cx="1388962" cy="1143000"/>
          </a:xfrm>
          <a:prstGeom prst="rect">
            <a:avLst/>
          </a:prstGeom>
        </p:spPr>
      </p:pic>
      <p:pic>
        <p:nvPicPr>
          <p:cNvPr id="37" name="Grafik 36" descr="Ein Bild, das Text enthält.&#10;&#10;Automatisch generierte Beschreibung">
            <a:extLst>
              <a:ext uri="{FF2B5EF4-FFF2-40B4-BE49-F238E27FC236}">
                <a16:creationId xmlns:a16="http://schemas.microsoft.com/office/drawing/2014/main" id="{C440E47C-C8F2-1207-9366-9880E2408310}"/>
              </a:ext>
            </a:extLst>
          </p:cNvPr>
          <p:cNvPicPr>
            <a:picLocks noChangeAspect="1"/>
          </p:cNvPicPr>
          <p:nvPr/>
        </p:nvPicPr>
        <p:blipFill rotWithShape="1">
          <a:blip r:embed="rId14"/>
          <a:srcRect r="50841"/>
          <a:stretch/>
        </p:blipFill>
        <p:spPr>
          <a:xfrm>
            <a:off x="8931137" y="4879977"/>
            <a:ext cx="1323553" cy="1320800"/>
          </a:xfrm>
          <a:prstGeom prst="rect">
            <a:avLst/>
          </a:prstGeom>
        </p:spPr>
      </p:pic>
      <p:pic>
        <p:nvPicPr>
          <p:cNvPr id="38" name="Grafik 37" descr="Ein Bild, das Text enthält.&#10;&#10;Automatisch generierte Beschreibung">
            <a:extLst>
              <a:ext uri="{FF2B5EF4-FFF2-40B4-BE49-F238E27FC236}">
                <a16:creationId xmlns:a16="http://schemas.microsoft.com/office/drawing/2014/main" id="{45873D63-7C28-C46A-CF48-60C3C70993AD}"/>
              </a:ext>
            </a:extLst>
          </p:cNvPr>
          <p:cNvPicPr>
            <a:picLocks noChangeAspect="1"/>
          </p:cNvPicPr>
          <p:nvPr/>
        </p:nvPicPr>
        <p:blipFill rotWithShape="1">
          <a:blip r:embed="rId14"/>
          <a:srcRect l="75123" b="26424"/>
          <a:stretch/>
        </p:blipFill>
        <p:spPr>
          <a:xfrm>
            <a:off x="10222777" y="4895179"/>
            <a:ext cx="669781" cy="971793"/>
          </a:xfrm>
          <a:prstGeom prst="rect">
            <a:avLst/>
          </a:prstGeom>
        </p:spPr>
      </p:pic>
      <p:pic>
        <p:nvPicPr>
          <p:cNvPr id="39" name="Grafik 38">
            <a:extLst>
              <a:ext uri="{FF2B5EF4-FFF2-40B4-BE49-F238E27FC236}">
                <a16:creationId xmlns:a16="http://schemas.microsoft.com/office/drawing/2014/main" id="{769CBE9D-308B-C582-A8D3-6356B3A2B022}"/>
              </a:ext>
            </a:extLst>
          </p:cNvPr>
          <p:cNvPicPr>
            <a:picLocks noChangeAspect="1"/>
          </p:cNvPicPr>
          <p:nvPr/>
        </p:nvPicPr>
        <p:blipFill rotWithShape="1">
          <a:blip r:embed="rId13"/>
          <a:srcRect l="71305" t="14445" r="-1664" b="11504"/>
          <a:stretch/>
        </p:blipFill>
        <p:spPr>
          <a:xfrm>
            <a:off x="10211951" y="3683811"/>
            <a:ext cx="643902" cy="846408"/>
          </a:xfrm>
          <a:prstGeom prst="rect">
            <a:avLst/>
          </a:prstGeom>
        </p:spPr>
      </p:pic>
    </p:spTree>
    <p:extLst>
      <p:ext uri="{BB962C8B-B14F-4D97-AF65-F5344CB8AC3E}">
        <p14:creationId xmlns:p14="http://schemas.microsoft.com/office/powerpoint/2010/main" val="3690977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AF24384D-A072-5A31-2659-8FE96EB5356F}"/>
              </a:ext>
            </a:extLst>
          </p:cNvPr>
          <p:cNvSpPr>
            <a:spLocks noGrp="1"/>
          </p:cNvSpPr>
          <p:nvPr>
            <p:ph type="title"/>
          </p:nvPr>
        </p:nvSpPr>
        <p:spPr/>
        <p:txBody>
          <a:bodyPr/>
          <a:lstStyle/>
          <a:p>
            <a:r>
              <a:rPr lang="de-DE" dirty="0"/>
              <a:t>Wichtige Moleküle</a:t>
            </a:r>
          </a:p>
        </p:txBody>
      </p:sp>
      <p:sp>
        <p:nvSpPr>
          <p:cNvPr id="15" name="Datumsplatzhalter 14">
            <a:extLst>
              <a:ext uri="{FF2B5EF4-FFF2-40B4-BE49-F238E27FC236}">
                <a16:creationId xmlns:a16="http://schemas.microsoft.com/office/drawing/2014/main" id="{6546696B-CAAA-2EAC-4F21-E81D2018B0A2}"/>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FD98C1A6-8F32-ADC6-D4B6-18B1EA11FF7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AF2B3AA0-C5E7-5BDD-84E8-5AB4F62502BB}"/>
              </a:ext>
            </a:extLst>
          </p:cNvPr>
          <p:cNvSpPr>
            <a:spLocks noGrp="1"/>
          </p:cNvSpPr>
          <p:nvPr>
            <p:ph type="sldNum" sz="quarter" idx="16"/>
          </p:nvPr>
        </p:nvSpPr>
        <p:spPr/>
        <p:txBody>
          <a:bodyPr/>
          <a:lstStyle/>
          <a:p>
            <a:fld id="{7E0F9666-C122-4D3D-AFA2-14CC8F7A0F09}" type="slidenum">
              <a:rPr lang="de-DE" altLang="de-DE" smtClean="0"/>
              <a:pPr/>
              <a:t>38</a:t>
            </a:fld>
            <a:endParaRPr lang="de-DE" altLang="de-DE"/>
          </a:p>
        </p:txBody>
      </p:sp>
      <p:pic>
        <p:nvPicPr>
          <p:cNvPr id="8" name="Grafik 7" descr="Ein Bild, das Text enthält.&#10;&#10;Automatisch generierte Beschreibung">
            <a:extLst>
              <a:ext uri="{FF2B5EF4-FFF2-40B4-BE49-F238E27FC236}">
                <a16:creationId xmlns:a16="http://schemas.microsoft.com/office/drawing/2014/main" id="{0D9200EC-A6AC-C14B-81B8-84085E6CA0B2}"/>
              </a:ext>
            </a:extLst>
          </p:cNvPr>
          <p:cNvPicPr>
            <a:picLocks noChangeAspect="1"/>
          </p:cNvPicPr>
          <p:nvPr/>
        </p:nvPicPr>
        <p:blipFill>
          <a:blip r:embed="rId2"/>
          <a:stretch>
            <a:fillRect/>
          </a:stretch>
        </p:blipFill>
        <p:spPr>
          <a:xfrm>
            <a:off x="442914" y="1011450"/>
            <a:ext cx="4764572" cy="2081817"/>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6F11B2C1-8D85-D940-BED6-7E2364E8903C}"/>
              </a:ext>
            </a:extLst>
          </p:cNvPr>
          <p:cNvPicPr>
            <a:picLocks noChangeAspect="1"/>
          </p:cNvPicPr>
          <p:nvPr/>
        </p:nvPicPr>
        <p:blipFill>
          <a:blip r:embed="rId3"/>
          <a:stretch>
            <a:fillRect/>
          </a:stretch>
        </p:blipFill>
        <p:spPr>
          <a:xfrm>
            <a:off x="442914" y="3958855"/>
            <a:ext cx="2809007" cy="1600481"/>
          </a:xfrm>
          <a:prstGeom prst="rect">
            <a:avLst/>
          </a:prstGeom>
        </p:spPr>
      </p:pic>
      <p:pic>
        <p:nvPicPr>
          <p:cNvPr id="12" name="Grafik 11" descr="Ein Bild, das Text, computer enthält.&#10;&#10;Automatisch generierte Beschreibung">
            <a:extLst>
              <a:ext uri="{FF2B5EF4-FFF2-40B4-BE49-F238E27FC236}">
                <a16:creationId xmlns:a16="http://schemas.microsoft.com/office/drawing/2014/main" id="{90CE7A35-8E6A-2444-BA7F-C26C943A9E65}"/>
              </a:ext>
            </a:extLst>
          </p:cNvPr>
          <p:cNvPicPr>
            <a:picLocks noChangeAspect="1"/>
          </p:cNvPicPr>
          <p:nvPr/>
        </p:nvPicPr>
        <p:blipFill>
          <a:blip r:embed="rId4"/>
          <a:stretch>
            <a:fillRect/>
          </a:stretch>
        </p:blipFill>
        <p:spPr>
          <a:xfrm>
            <a:off x="6007655" y="440748"/>
            <a:ext cx="3960440" cy="2355116"/>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28444DF3-3535-2A4E-8D26-36313C82141F}"/>
              </a:ext>
            </a:extLst>
          </p:cNvPr>
          <p:cNvPicPr>
            <a:picLocks noChangeAspect="1"/>
          </p:cNvPicPr>
          <p:nvPr/>
        </p:nvPicPr>
        <p:blipFill>
          <a:blip r:embed="rId5"/>
          <a:stretch>
            <a:fillRect/>
          </a:stretch>
        </p:blipFill>
        <p:spPr>
          <a:xfrm>
            <a:off x="4463637" y="3352871"/>
            <a:ext cx="3088035" cy="1418532"/>
          </a:xfrm>
          <a:prstGeom prst="rect">
            <a:avLst/>
          </a:prstGeom>
        </p:spPr>
      </p:pic>
      <p:pic>
        <p:nvPicPr>
          <p:cNvPr id="5" name="Grafik 4">
            <a:extLst>
              <a:ext uri="{FF2B5EF4-FFF2-40B4-BE49-F238E27FC236}">
                <a16:creationId xmlns:a16="http://schemas.microsoft.com/office/drawing/2014/main" id="{89C34F35-3F15-704C-7EAE-F16B0BA16B97}"/>
              </a:ext>
            </a:extLst>
          </p:cNvPr>
          <p:cNvPicPr>
            <a:picLocks noChangeAspect="1"/>
          </p:cNvPicPr>
          <p:nvPr/>
        </p:nvPicPr>
        <p:blipFill>
          <a:blip r:embed="rId6"/>
          <a:stretch>
            <a:fillRect/>
          </a:stretch>
        </p:blipFill>
        <p:spPr>
          <a:xfrm>
            <a:off x="7154442" y="5232282"/>
            <a:ext cx="2659217" cy="932315"/>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7E27ACEB-36AF-6F9D-1C13-DA7DF2D1F286}"/>
              </a:ext>
            </a:extLst>
          </p:cNvPr>
          <p:cNvPicPr>
            <a:picLocks noChangeAspect="1"/>
          </p:cNvPicPr>
          <p:nvPr/>
        </p:nvPicPr>
        <p:blipFill>
          <a:blip r:embed="rId7"/>
          <a:stretch>
            <a:fillRect/>
          </a:stretch>
        </p:blipFill>
        <p:spPr>
          <a:xfrm>
            <a:off x="8715299" y="3227134"/>
            <a:ext cx="3061882" cy="1643249"/>
          </a:xfrm>
          <a:prstGeom prst="rect">
            <a:avLst/>
          </a:prstGeom>
        </p:spPr>
      </p:pic>
      <p:sp>
        <p:nvSpPr>
          <p:cNvPr id="3" name="Textfeld 2">
            <a:extLst>
              <a:ext uri="{FF2B5EF4-FFF2-40B4-BE49-F238E27FC236}">
                <a16:creationId xmlns:a16="http://schemas.microsoft.com/office/drawing/2014/main" id="{F40B30C5-7043-1059-5A56-CE2664BF1768}"/>
              </a:ext>
            </a:extLst>
          </p:cNvPr>
          <p:cNvSpPr txBox="1"/>
          <p:nvPr/>
        </p:nvSpPr>
        <p:spPr>
          <a:xfrm>
            <a:off x="4127219" y="5314591"/>
            <a:ext cx="1368152" cy="646331"/>
          </a:xfrm>
          <a:prstGeom prst="rect">
            <a:avLst/>
          </a:prstGeom>
          <a:noFill/>
        </p:spPr>
        <p:txBody>
          <a:bodyPr wrap="square" rtlCol="0">
            <a:spAutoFit/>
          </a:bodyPr>
          <a:lstStyle/>
          <a:p>
            <a:pPr algn="ctr"/>
            <a:r>
              <a:rPr lang="de-DE" sz="1200" dirty="0">
                <a:solidFill>
                  <a:schemeClr val="accent6"/>
                </a:solidFill>
                <a:latin typeface="Avenir Next" panose="020B0503020202020204" pitchFamily="34" charset="0"/>
              </a:rPr>
              <a:t>CAVE: Mesomere Grenzstrukturen</a:t>
            </a:r>
          </a:p>
        </p:txBody>
      </p:sp>
    </p:spTree>
    <p:extLst>
      <p:ext uri="{BB962C8B-B14F-4D97-AF65-F5344CB8AC3E}">
        <p14:creationId xmlns:p14="http://schemas.microsoft.com/office/powerpoint/2010/main" val="42195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3EE1A-7A08-654E-95AE-7C7C3CA47A9F}"/>
              </a:ext>
            </a:extLst>
          </p:cNvPr>
          <p:cNvSpPr>
            <a:spLocks noGrp="1"/>
          </p:cNvSpPr>
          <p:nvPr>
            <p:ph type="title"/>
          </p:nvPr>
        </p:nvSpPr>
        <p:spPr/>
        <p:txBody>
          <a:bodyPr/>
          <a:lstStyle/>
          <a:p>
            <a:r>
              <a:rPr lang="de-DE" dirty="0"/>
              <a:t>Darstellungen</a:t>
            </a:r>
          </a:p>
        </p:txBody>
      </p:sp>
      <p:sp>
        <p:nvSpPr>
          <p:cNvPr id="11" name="Datumsplatzhalter 10">
            <a:extLst>
              <a:ext uri="{FF2B5EF4-FFF2-40B4-BE49-F238E27FC236}">
                <a16:creationId xmlns:a16="http://schemas.microsoft.com/office/drawing/2014/main" id="{5443B106-293A-A807-BA28-734B2D5DFDF9}"/>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3C1DF1D-8868-4BF0-17EF-81B1AE995333}"/>
              </a:ext>
            </a:extLst>
          </p:cNvPr>
          <p:cNvSpPr>
            <a:spLocks noGrp="1"/>
          </p:cNvSpPr>
          <p:nvPr>
            <p:ph type="ftr" sz="quarter" idx="15"/>
          </p:nvPr>
        </p:nvSpPr>
        <p:spPr/>
        <p:txBody>
          <a:bodyPr/>
          <a:lstStyle/>
          <a:p>
            <a:r>
              <a:rPr lang="de-DE" altLang="de-DE" dirty="0"/>
              <a:t>Materialsammlung zum Praktikum Chemie 			Robin Gundert		</a:t>
            </a:r>
          </a:p>
        </p:txBody>
      </p:sp>
      <p:sp>
        <p:nvSpPr>
          <p:cNvPr id="3" name="Foliennummernplatzhalter 2">
            <a:extLst>
              <a:ext uri="{FF2B5EF4-FFF2-40B4-BE49-F238E27FC236}">
                <a16:creationId xmlns:a16="http://schemas.microsoft.com/office/drawing/2014/main" id="{7B6BF25E-5D79-4903-E88D-DAAB2FA311FA}"/>
              </a:ext>
            </a:extLst>
          </p:cNvPr>
          <p:cNvSpPr>
            <a:spLocks noGrp="1"/>
          </p:cNvSpPr>
          <p:nvPr>
            <p:ph type="sldNum" sz="quarter" idx="16"/>
          </p:nvPr>
        </p:nvSpPr>
        <p:spPr/>
        <p:txBody>
          <a:bodyPr/>
          <a:lstStyle/>
          <a:p>
            <a:fld id="{6FBDD224-CFE5-420E-A51B-C49F1872CE04}" type="slidenum">
              <a:rPr lang="de-DE" altLang="de-DE" smtClean="0"/>
              <a:pPr/>
              <a:t>3</a:t>
            </a:fld>
            <a:endParaRPr lang="de-DE" altLang="de-DE"/>
          </a:p>
        </p:txBody>
      </p:sp>
      <p:graphicFrame>
        <p:nvGraphicFramePr>
          <p:cNvPr id="4" name="Tabelle 7">
            <a:extLst>
              <a:ext uri="{FF2B5EF4-FFF2-40B4-BE49-F238E27FC236}">
                <a16:creationId xmlns:a16="http://schemas.microsoft.com/office/drawing/2014/main" id="{1D417DCB-18F6-71D2-F255-25F913C57998}"/>
              </a:ext>
            </a:extLst>
          </p:cNvPr>
          <p:cNvGraphicFramePr>
            <a:graphicFrameLocks noGrp="1"/>
          </p:cNvGraphicFramePr>
          <p:nvPr>
            <p:extLst>
              <p:ext uri="{D42A27DB-BD31-4B8C-83A1-F6EECF244321}">
                <p14:modId xmlns:p14="http://schemas.microsoft.com/office/powerpoint/2010/main" val="878358925"/>
              </p:ext>
            </p:extLst>
          </p:nvPr>
        </p:nvGraphicFramePr>
        <p:xfrm>
          <a:off x="442914" y="824173"/>
          <a:ext cx="8128000" cy="5562600"/>
        </p:xfrm>
        <a:graphic>
          <a:graphicData uri="http://schemas.openxmlformats.org/drawingml/2006/table">
            <a:tbl>
              <a:tblPr firstRow="1" bandRow="1">
                <a:tableStyleId>{2D5ABB26-0587-4C30-8999-92F81FD0307C}</a:tableStyleId>
              </a:tblPr>
              <a:tblGrid>
                <a:gridCol w="1293289">
                  <a:extLst>
                    <a:ext uri="{9D8B030D-6E8A-4147-A177-3AD203B41FA5}">
                      <a16:colId xmlns:a16="http://schemas.microsoft.com/office/drawing/2014/main" val="1102128770"/>
                    </a:ext>
                  </a:extLst>
                </a:gridCol>
                <a:gridCol w="6834711">
                  <a:extLst>
                    <a:ext uri="{9D8B030D-6E8A-4147-A177-3AD203B41FA5}">
                      <a16:colId xmlns:a16="http://schemas.microsoft.com/office/drawing/2014/main" val="1717335599"/>
                    </a:ext>
                  </a:extLst>
                </a:gridCol>
              </a:tblGrid>
              <a:tr h="370840">
                <a:tc>
                  <a:txBody>
                    <a:bodyPr/>
                    <a:lstStyle/>
                    <a:p>
                      <a:endParaRPr lang="de-DE" dirty="0">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Reaktionspfeil</a:t>
                      </a:r>
                    </a:p>
                  </a:txBody>
                  <a:tcPr/>
                </a:tc>
                <a:extLst>
                  <a:ext uri="{0D108BD9-81ED-4DB2-BD59-A6C34878D82A}">
                    <a16:rowId xmlns:a16="http://schemas.microsoft.com/office/drawing/2014/main" val="1472263416"/>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Gleichgewichtspfeil</a:t>
                      </a:r>
                    </a:p>
                  </a:txBody>
                  <a:tcPr/>
                </a:tc>
                <a:extLst>
                  <a:ext uri="{0D108BD9-81ED-4DB2-BD59-A6C34878D82A}">
                    <a16:rowId xmlns:a16="http://schemas.microsoft.com/office/drawing/2014/main" val="52919504"/>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Gleichgewichtspfeil mit Andeutung der Gleichgewichtslage</a:t>
                      </a:r>
                    </a:p>
                  </a:txBody>
                  <a:tcPr/>
                </a:tc>
                <a:extLst>
                  <a:ext uri="{0D108BD9-81ED-4DB2-BD59-A6C34878D82A}">
                    <a16:rowId xmlns:a16="http://schemas.microsoft.com/office/drawing/2014/main" val="3407672914"/>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err="1">
                          <a:solidFill>
                            <a:sysClr val="windowText" lastClr="000000"/>
                          </a:solidFill>
                          <a:latin typeface="Avenir Next LT Pro" panose="020B0504020202020204" pitchFamily="34" charset="77"/>
                        </a:rPr>
                        <a:t>Mesomeriepfeil</a:t>
                      </a:r>
                      <a:endParaRPr lang="de-DE" dirty="0">
                        <a:solidFill>
                          <a:sysClr val="windowText" lastClr="000000"/>
                        </a:solidFill>
                        <a:latin typeface="Avenir Next LT Pro" panose="020B0504020202020204" pitchFamily="34" charset="77"/>
                      </a:endParaRPr>
                    </a:p>
                  </a:txBody>
                  <a:tcPr/>
                </a:tc>
                <a:extLst>
                  <a:ext uri="{0D108BD9-81ED-4DB2-BD59-A6C34878D82A}">
                    <a16:rowId xmlns:a16="http://schemas.microsoft.com/office/drawing/2014/main" val="630217068"/>
                  </a:ext>
                </a:extLst>
              </a:tr>
              <a:tr h="370840">
                <a:tc>
                  <a:txBody>
                    <a:bodyPr/>
                    <a:lstStyle/>
                    <a:p>
                      <a:endParaRPr lang="de-DE" dirty="0">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Elektronenpaarschiebepfeil</a:t>
                      </a:r>
                    </a:p>
                  </a:txBody>
                  <a:tcPr/>
                </a:tc>
                <a:extLst>
                  <a:ext uri="{0D108BD9-81ED-4DB2-BD59-A6C34878D82A}">
                    <a16:rowId xmlns:a16="http://schemas.microsoft.com/office/drawing/2014/main" val="68781818"/>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Ein – Elektronen - Schiebepfeil</a:t>
                      </a:r>
                    </a:p>
                  </a:txBody>
                  <a:tcPr/>
                </a:tc>
                <a:extLst>
                  <a:ext uri="{0D108BD9-81ED-4DB2-BD59-A6C34878D82A}">
                    <a16:rowId xmlns:a16="http://schemas.microsoft.com/office/drawing/2014/main" val="2584717075"/>
                  </a:ext>
                </a:extLst>
              </a:tr>
              <a:tr h="370840">
                <a:tc>
                  <a:txBody>
                    <a:bodyPr/>
                    <a:lstStyle/>
                    <a:p>
                      <a:endParaRPr lang="de-DE" dirty="0">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Nach Vorne gerichtete Bindung</a:t>
                      </a:r>
                    </a:p>
                  </a:txBody>
                  <a:tcPr/>
                </a:tc>
                <a:extLst>
                  <a:ext uri="{0D108BD9-81ED-4DB2-BD59-A6C34878D82A}">
                    <a16:rowId xmlns:a16="http://schemas.microsoft.com/office/drawing/2014/main" val="3429182171"/>
                  </a:ext>
                </a:extLst>
              </a:tr>
              <a:tr h="370840">
                <a:tc>
                  <a:txBody>
                    <a:bodyPr/>
                    <a:lstStyle/>
                    <a:p>
                      <a:endParaRPr lang="de-DE" dirty="0">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Nach Hinten gerichtete Bindung</a:t>
                      </a:r>
                    </a:p>
                  </a:txBody>
                  <a:tcPr/>
                </a:tc>
                <a:extLst>
                  <a:ext uri="{0D108BD9-81ED-4DB2-BD59-A6C34878D82A}">
                    <a16:rowId xmlns:a16="http://schemas.microsoft.com/office/drawing/2014/main" val="3783966136"/>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Übergangszustand</a:t>
                      </a:r>
                    </a:p>
                  </a:txBody>
                  <a:tcPr/>
                </a:tc>
                <a:extLst>
                  <a:ext uri="{0D108BD9-81ED-4DB2-BD59-A6C34878D82A}">
                    <a16:rowId xmlns:a16="http://schemas.microsoft.com/office/drawing/2014/main" val="1951217267"/>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Formalladung</a:t>
                      </a:r>
                    </a:p>
                  </a:txBody>
                  <a:tcPr/>
                </a:tc>
                <a:extLst>
                  <a:ext uri="{0D108BD9-81ED-4DB2-BD59-A6C34878D82A}">
                    <a16:rowId xmlns:a16="http://schemas.microsoft.com/office/drawing/2014/main" val="2409764682"/>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Partialladung</a:t>
                      </a:r>
                    </a:p>
                  </a:txBody>
                  <a:tcPr/>
                </a:tc>
                <a:extLst>
                  <a:ext uri="{0D108BD9-81ED-4DB2-BD59-A6C34878D82A}">
                    <a16:rowId xmlns:a16="http://schemas.microsoft.com/office/drawing/2014/main" val="738233267"/>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Chiralitätszentrum</a:t>
                      </a:r>
                    </a:p>
                  </a:txBody>
                  <a:tcPr/>
                </a:tc>
                <a:extLst>
                  <a:ext uri="{0D108BD9-81ED-4DB2-BD59-A6C34878D82A}">
                    <a16:rowId xmlns:a16="http://schemas.microsoft.com/office/drawing/2014/main" val="1952737090"/>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Temperaturzufuhr während einer Reaktion</a:t>
                      </a:r>
                    </a:p>
                  </a:txBody>
                  <a:tcPr/>
                </a:tc>
                <a:extLst>
                  <a:ext uri="{0D108BD9-81ED-4DB2-BD59-A6C34878D82A}">
                    <a16:rowId xmlns:a16="http://schemas.microsoft.com/office/drawing/2014/main" val="1905895209"/>
                  </a:ext>
                </a:extLst>
              </a:tr>
              <a:tr h="370840">
                <a:tc>
                  <a:txBody>
                    <a:bodyPr/>
                    <a:lstStyle/>
                    <a:p>
                      <a:endParaRPr lang="de-DE" dirty="0">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Katalytische Verwendung</a:t>
                      </a:r>
                    </a:p>
                  </a:txBody>
                  <a:tcPr/>
                </a:tc>
                <a:extLst>
                  <a:ext uri="{0D108BD9-81ED-4DB2-BD59-A6C34878D82A}">
                    <a16:rowId xmlns:a16="http://schemas.microsoft.com/office/drawing/2014/main" val="961980454"/>
                  </a:ext>
                </a:extLst>
              </a:tr>
              <a:tr h="370840">
                <a:tc>
                  <a:txBody>
                    <a:bodyPr/>
                    <a:lstStyle/>
                    <a:p>
                      <a:endParaRPr lang="de-DE">
                        <a:solidFill>
                          <a:sysClr val="windowText" lastClr="000000"/>
                        </a:solidFill>
                        <a:latin typeface="Avenir Next LT Pro" panose="020B0504020202020204" pitchFamily="34" charset="77"/>
                      </a:endParaRPr>
                    </a:p>
                  </a:txBody>
                  <a:tcPr/>
                </a:tc>
                <a:tc>
                  <a:txBody>
                    <a:bodyPr/>
                    <a:lstStyle/>
                    <a:p>
                      <a:r>
                        <a:rPr lang="de-DE" dirty="0">
                          <a:solidFill>
                            <a:sysClr val="windowText" lastClr="000000"/>
                          </a:solidFill>
                          <a:latin typeface="Avenir Next LT Pro" panose="020B0504020202020204" pitchFamily="34" charset="77"/>
                        </a:rPr>
                        <a:t>Reaktion unter Einwirkung von Licht</a:t>
                      </a:r>
                    </a:p>
                  </a:txBody>
                  <a:tcPr/>
                </a:tc>
                <a:extLst>
                  <a:ext uri="{0D108BD9-81ED-4DB2-BD59-A6C34878D82A}">
                    <a16:rowId xmlns:a16="http://schemas.microsoft.com/office/drawing/2014/main" val="3876580072"/>
                  </a:ext>
                </a:extLst>
              </a:tr>
            </a:tbl>
          </a:graphicData>
        </a:graphic>
      </p:graphicFrame>
      <p:pic>
        <p:nvPicPr>
          <p:cNvPr id="9" name="Grafik 8" descr="Ein Bild, das Text, Gerät, Messanzeige, Anzeige enthält.&#10;&#10;Automatisch generierte Beschreibung">
            <a:extLst>
              <a:ext uri="{FF2B5EF4-FFF2-40B4-BE49-F238E27FC236}">
                <a16:creationId xmlns:a16="http://schemas.microsoft.com/office/drawing/2014/main" id="{DE590A19-8B56-2B00-124D-0902D10A3B30}"/>
              </a:ext>
            </a:extLst>
          </p:cNvPr>
          <p:cNvPicPr>
            <a:picLocks noChangeAspect="1"/>
          </p:cNvPicPr>
          <p:nvPr/>
        </p:nvPicPr>
        <p:blipFill rotWithShape="1">
          <a:blip r:embed="rId2"/>
          <a:srcRect b="96797"/>
          <a:stretch/>
        </p:blipFill>
        <p:spPr>
          <a:xfrm>
            <a:off x="693215" y="902333"/>
            <a:ext cx="1114947" cy="169230"/>
          </a:xfrm>
          <a:prstGeom prst="rect">
            <a:avLst/>
          </a:prstGeom>
        </p:spPr>
      </p:pic>
      <p:pic>
        <p:nvPicPr>
          <p:cNvPr id="12" name="Grafik 11" descr="Ein Bild, das Text, Gerät, Messanzeige, Anzeige enthält.&#10;&#10;Automatisch generierte Beschreibung">
            <a:extLst>
              <a:ext uri="{FF2B5EF4-FFF2-40B4-BE49-F238E27FC236}">
                <a16:creationId xmlns:a16="http://schemas.microsoft.com/office/drawing/2014/main" id="{82CE9E09-1775-6A5D-D4B5-5952F5A2AE27}"/>
              </a:ext>
            </a:extLst>
          </p:cNvPr>
          <p:cNvPicPr>
            <a:picLocks noChangeAspect="1"/>
          </p:cNvPicPr>
          <p:nvPr/>
        </p:nvPicPr>
        <p:blipFill rotWithShape="1">
          <a:blip r:embed="rId2"/>
          <a:srcRect t="4243" b="91312"/>
          <a:stretch/>
        </p:blipFill>
        <p:spPr>
          <a:xfrm>
            <a:off x="678926" y="1227779"/>
            <a:ext cx="1114947" cy="234851"/>
          </a:xfrm>
          <a:prstGeom prst="rect">
            <a:avLst/>
          </a:prstGeom>
        </p:spPr>
      </p:pic>
      <p:pic>
        <p:nvPicPr>
          <p:cNvPr id="13" name="Grafik 12" descr="Ein Bild, das Text, Gerät, Messanzeige, Anzeige enthält.&#10;&#10;Automatisch generierte Beschreibung">
            <a:extLst>
              <a:ext uri="{FF2B5EF4-FFF2-40B4-BE49-F238E27FC236}">
                <a16:creationId xmlns:a16="http://schemas.microsoft.com/office/drawing/2014/main" id="{AC08EE7A-6978-8FC1-6C7E-BB6095442B66}"/>
              </a:ext>
            </a:extLst>
          </p:cNvPr>
          <p:cNvPicPr>
            <a:picLocks noChangeAspect="1"/>
          </p:cNvPicPr>
          <p:nvPr/>
        </p:nvPicPr>
        <p:blipFill rotWithShape="1">
          <a:blip r:embed="rId2"/>
          <a:srcRect l="641" t="12270" r="-641" b="84527"/>
          <a:stretch/>
        </p:blipFill>
        <p:spPr>
          <a:xfrm>
            <a:off x="664639" y="1655899"/>
            <a:ext cx="1114947" cy="169230"/>
          </a:xfrm>
          <a:prstGeom prst="rect">
            <a:avLst/>
          </a:prstGeom>
        </p:spPr>
      </p:pic>
      <p:pic>
        <p:nvPicPr>
          <p:cNvPr id="14" name="Grafik 13" descr="Ein Bild, das Text, Gerät, Messanzeige, Anzeige enthält.&#10;&#10;Automatisch generierte Beschreibung">
            <a:extLst>
              <a:ext uri="{FF2B5EF4-FFF2-40B4-BE49-F238E27FC236}">
                <a16:creationId xmlns:a16="http://schemas.microsoft.com/office/drawing/2014/main" id="{689D3618-AA59-B97D-109E-CD92CD47590C}"/>
              </a:ext>
            </a:extLst>
          </p:cNvPr>
          <p:cNvPicPr>
            <a:picLocks noChangeAspect="1"/>
          </p:cNvPicPr>
          <p:nvPr/>
        </p:nvPicPr>
        <p:blipFill rotWithShape="1">
          <a:blip r:embed="rId2"/>
          <a:srcRect l="-4485" t="19243" r="4485" b="77554"/>
          <a:stretch/>
        </p:blipFill>
        <p:spPr>
          <a:xfrm>
            <a:off x="643206" y="2002326"/>
            <a:ext cx="1114947" cy="169230"/>
          </a:xfrm>
          <a:prstGeom prst="rect">
            <a:avLst/>
          </a:prstGeom>
        </p:spPr>
      </p:pic>
      <p:pic>
        <p:nvPicPr>
          <p:cNvPr id="15" name="Grafik 14" descr="Ein Bild, das Text, Gerät, Messanzeige, Anzeige enthält.&#10;&#10;Automatisch generierte Beschreibung">
            <a:extLst>
              <a:ext uri="{FF2B5EF4-FFF2-40B4-BE49-F238E27FC236}">
                <a16:creationId xmlns:a16="http://schemas.microsoft.com/office/drawing/2014/main" id="{A760DE17-E740-26F5-1489-E3B66117DA1B}"/>
              </a:ext>
            </a:extLst>
          </p:cNvPr>
          <p:cNvPicPr>
            <a:picLocks noChangeAspect="1"/>
          </p:cNvPicPr>
          <p:nvPr/>
        </p:nvPicPr>
        <p:blipFill rotWithShape="1">
          <a:blip r:embed="rId2"/>
          <a:srcRect l="5126" t="27118" r="-5126" b="68496"/>
          <a:stretch/>
        </p:blipFill>
        <p:spPr>
          <a:xfrm>
            <a:off x="693215" y="2348753"/>
            <a:ext cx="1114947" cy="231732"/>
          </a:xfrm>
          <a:prstGeom prst="rect">
            <a:avLst/>
          </a:prstGeom>
        </p:spPr>
      </p:pic>
      <p:pic>
        <p:nvPicPr>
          <p:cNvPr id="16" name="Grafik 15" descr="Ein Bild, das Text, Gerät, Messanzeige, Anzeige enthält.&#10;&#10;Automatisch generierte Beschreibung">
            <a:extLst>
              <a:ext uri="{FF2B5EF4-FFF2-40B4-BE49-F238E27FC236}">
                <a16:creationId xmlns:a16="http://schemas.microsoft.com/office/drawing/2014/main" id="{CB69D92F-21C5-AD72-ABEE-9EF432AAF7DC}"/>
              </a:ext>
            </a:extLst>
          </p:cNvPr>
          <p:cNvPicPr>
            <a:picLocks noChangeAspect="1"/>
          </p:cNvPicPr>
          <p:nvPr/>
        </p:nvPicPr>
        <p:blipFill rotWithShape="1">
          <a:blip r:embed="rId2"/>
          <a:srcRect l="2563" t="33100" r="-2563" b="62514"/>
          <a:stretch/>
        </p:blipFill>
        <p:spPr>
          <a:xfrm>
            <a:off x="693214" y="2712588"/>
            <a:ext cx="1114947" cy="231732"/>
          </a:xfrm>
          <a:prstGeom prst="rect">
            <a:avLst/>
          </a:prstGeom>
        </p:spPr>
      </p:pic>
      <p:pic>
        <p:nvPicPr>
          <p:cNvPr id="17" name="Grafik 16" descr="Ein Bild, das Text, Gerät, Messanzeige, Anzeige enthält.&#10;&#10;Automatisch generierte Beschreibung">
            <a:extLst>
              <a:ext uri="{FF2B5EF4-FFF2-40B4-BE49-F238E27FC236}">
                <a16:creationId xmlns:a16="http://schemas.microsoft.com/office/drawing/2014/main" id="{46E4F949-7301-40CA-5683-729CB550A9F8}"/>
              </a:ext>
            </a:extLst>
          </p:cNvPr>
          <p:cNvPicPr>
            <a:picLocks noChangeAspect="1"/>
          </p:cNvPicPr>
          <p:nvPr/>
        </p:nvPicPr>
        <p:blipFill rotWithShape="1">
          <a:blip r:embed="rId2"/>
          <a:srcRect l="-1281" t="39188" r="1281" b="56426"/>
          <a:stretch/>
        </p:blipFill>
        <p:spPr>
          <a:xfrm>
            <a:off x="700357" y="3078125"/>
            <a:ext cx="1114947" cy="231732"/>
          </a:xfrm>
          <a:prstGeom prst="rect">
            <a:avLst/>
          </a:prstGeom>
        </p:spPr>
      </p:pic>
      <p:pic>
        <p:nvPicPr>
          <p:cNvPr id="18" name="Grafik 17" descr="Ein Bild, das Text, Gerät, Messanzeige, Anzeige enthält.&#10;&#10;Automatisch generierte Beschreibung">
            <a:extLst>
              <a:ext uri="{FF2B5EF4-FFF2-40B4-BE49-F238E27FC236}">
                <a16:creationId xmlns:a16="http://schemas.microsoft.com/office/drawing/2014/main" id="{8DB07BDA-73A5-CD91-EF52-E5999173A5FA}"/>
              </a:ext>
            </a:extLst>
          </p:cNvPr>
          <p:cNvPicPr>
            <a:picLocks noChangeAspect="1"/>
          </p:cNvPicPr>
          <p:nvPr/>
        </p:nvPicPr>
        <p:blipFill rotWithShape="1">
          <a:blip r:embed="rId2"/>
          <a:srcRect l="-641" t="44943" r="641" b="49323"/>
          <a:stretch/>
        </p:blipFill>
        <p:spPr>
          <a:xfrm>
            <a:off x="678925" y="3415943"/>
            <a:ext cx="1114947" cy="302951"/>
          </a:xfrm>
          <a:prstGeom prst="rect">
            <a:avLst/>
          </a:prstGeom>
        </p:spPr>
      </p:pic>
      <p:pic>
        <p:nvPicPr>
          <p:cNvPr id="19" name="Grafik 18" descr="Ein Bild, das Text, Gerät, Messanzeige, Anzeige enthält.&#10;&#10;Automatisch generierte Beschreibung">
            <a:extLst>
              <a:ext uri="{FF2B5EF4-FFF2-40B4-BE49-F238E27FC236}">
                <a16:creationId xmlns:a16="http://schemas.microsoft.com/office/drawing/2014/main" id="{887690F8-A524-86E4-B104-B3677F29133E}"/>
              </a:ext>
            </a:extLst>
          </p:cNvPr>
          <p:cNvPicPr>
            <a:picLocks noChangeAspect="1"/>
          </p:cNvPicPr>
          <p:nvPr/>
        </p:nvPicPr>
        <p:blipFill rotWithShape="1">
          <a:blip r:embed="rId2"/>
          <a:srcRect t="50657" b="43609"/>
          <a:stretch/>
        </p:blipFill>
        <p:spPr>
          <a:xfrm>
            <a:off x="700357" y="3779778"/>
            <a:ext cx="1114947" cy="302951"/>
          </a:xfrm>
          <a:prstGeom prst="rect">
            <a:avLst/>
          </a:prstGeom>
        </p:spPr>
      </p:pic>
      <p:pic>
        <p:nvPicPr>
          <p:cNvPr id="20" name="Grafik 19" descr="Ein Bild, das Text, Gerät, Messanzeige, Anzeige enthält.&#10;&#10;Automatisch generierte Beschreibung">
            <a:extLst>
              <a:ext uri="{FF2B5EF4-FFF2-40B4-BE49-F238E27FC236}">
                <a16:creationId xmlns:a16="http://schemas.microsoft.com/office/drawing/2014/main" id="{672EAC50-7173-5B12-7A30-D6076127B6E1}"/>
              </a:ext>
            </a:extLst>
          </p:cNvPr>
          <p:cNvPicPr>
            <a:picLocks noChangeAspect="1"/>
          </p:cNvPicPr>
          <p:nvPr/>
        </p:nvPicPr>
        <p:blipFill rotWithShape="1">
          <a:blip r:embed="rId2"/>
          <a:srcRect t="57034" b="37232"/>
          <a:stretch/>
        </p:blipFill>
        <p:spPr>
          <a:xfrm>
            <a:off x="678925" y="4151783"/>
            <a:ext cx="1114947" cy="302951"/>
          </a:xfrm>
          <a:prstGeom prst="rect">
            <a:avLst/>
          </a:prstGeom>
        </p:spPr>
      </p:pic>
      <p:pic>
        <p:nvPicPr>
          <p:cNvPr id="21" name="Grafik 20" descr="Ein Bild, das Text, Gerät, Messanzeige, Anzeige enthält.&#10;&#10;Automatisch generierte Beschreibung">
            <a:extLst>
              <a:ext uri="{FF2B5EF4-FFF2-40B4-BE49-F238E27FC236}">
                <a16:creationId xmlns:a16="http://schemas.microsoft.com/office/drawing/2014/main" id="{9BC7B120-D4BC-611C-361A-AB217DF36626}"/>
              </a:ext>
            </a:extLst>
          </p:cNvPr>
          <p:cNvPicPr>
            <a:picLocks noChangeAspect="1"/>
          </p:cNvPicPr>
          <p:nvPr/>
        </p:nvPicPr>
        <p:blipFill rotWithShape="1">
          <a:blip r:embed="rId2"/>
          <a:srcRect l="-986" t="63036" r="986" b="31230"/>
          <a:stretch/>
        </p:blipFill>
        <p:spPr>
          <a:xfrm>
            <a:off x="657494" y="4497042"/>
            <a:ext cx="1114947" cy="302951"/>
          </a:xfrm>
          <a:prstGeom prst="rect">
            <a:avLst/>
          </a:prstGeom>
        </p:spPr>
      </p:pic>
      <p:pic>
        <p:nvPicPr>
          <p:cNvPr id="22" name="Grafik 21" descr="Ein Bild, das Text, Gerät, Messanzeige, Anzeige enthält.&#10;&#10;Automatisch generierte Beschreibung">
            <a:extLst>
              <a:ext uri="{FF2B5EF4-FFF2-40B4-BE49-F238E27FC236}">
                <a16:creationId xmlns:a16="http://schemas.microsoft.com/office/drawing/2014/main" id="{9942F764-B9D3-3478-A839-808299003F14}"/>
              </a:ext>
            </a:extLst>
          </p:cNvPr>
          <p:cNvPicPr>
            <a:picLocks noChangeAspect="1"/>
          </p:cNvPicPr>
          <p:nvPr/>
        </p:nvPicPr>
        <p:blipFill rotWithShape="1">
          <a:blip r:embed="rId2"/>
          <a:srcRect l="-986" t="69383" r="986" b="24883"/>
          <a:stretch/>
        </p:blipFill>
        <p:spPr>
          <a:xfrm>
            <a:off x="643205" y="4894160"/>
            <a:ext cx="1114947" cy="302951"/>
          </a:xfrm>
          <a:prstGeom prst="rect">
            <a:avLst/>
          </a:prstGeom>
        </p:spPr>
      </p:pic>
      <p:pic>
        <p:nvPicPr>
          <p:cNvPr id="23" name="Grafik 22" descr="Ein Bild, das Text, Gerät, Messanzeige, Anzeige enthält.&#10;&#10;Automatisch generierte Beschreibung">
            <a:extLst>
              <a:ext uri="{FF2B5EF4-FFF2-40B4-BE49-F238E27FC236}">
                <a16:creationId xmlns:a16="http://schemas.microsoft.com/office/drawing/2014/main" id="{7D47978A-26A9-17FE-0655-E1CD2D879EDE}"/>
              </a:ext>
            </a:extLst>
          </p:cNvPr>
          <p:cNvPicPr>
            <a:picLocks noChangeAspect="1"/>
          </p:cNvPicPr>
          <p:nvPr/>
        </p:nvPicPr>
        <p:blipFill rotWithShape="1">
          <a:blip r:embed="rId2"/>
          <a:srcRect l="-1281" t="74951" r="1281" b="16660"/>
          <a:stretch/>
        </p:blipFill>
        <p:spPr>
          <a:xfrm>
            <a:off x="656456" y="5161624"/>
            <a:ext cx="1114947" cy="443218"/>
          </a:xfrm>
          <a:prstGeom prst="rect">
            <a:avLst/>
          </a:prstGeom>
        </p:spPr>
      </p:pic>
      <p:pic>
        <p:nvPicPr>
          <p:cNvPr id="24" name="Grafik 23" descr="Ein Bild, das Text, Gerät, Messanzeige, Anzeige enthält.&#10;&#10;Automatisch generierte Beschreibung">
            <a:extLst>
              <a:ext uri="{FF2B5EF4-FFF2-40B4-BE49-F238E27FC236}">
                <a16:creationId xmlns:a16="http://schemas.microsoft.com/office/drawing/2014/main" id="{C678FB22-1525-359A-AF6C-10642254D7F2}"/>
              </a:ext>
            </a:extLst>
          </p:cNvPr>
          <p:cNvPicPr>
            <a:picLocks noChangeAspect="1"/>
          </p:cNvPicPr>
          <p:nvPr/>
        </p:nvPicPr>
        <p:blipFill rotWithShape="1">
          <a:blip r:embed="rId2"/>
          <a:srcRect l="-1281" t="83100" r="1281" b="8511"/>
          <a:stretch/>
        </p:blipFill>
        <p:spPr>
          <a:xfrm>
            <a:off x="693214" y="5630221"/>
            <a:ext cx="880796" cy="350137"/>
          </a:xfrm>
          <a:prstGeom prst="rect">
            <a:avLst/>
          </a:prstGeom>
        </p:spPr>
      </p:pic>
      <p:pic>
        <p:nvPicPr>
          <p:cNvPr id="25" name="Grafik 24" descr="Ein Bild, das Text, Gerät, Messanzeige, Anzeige enthält.&#10;&#10;Automatisch generierte Beschreibung">
            <a:extLst>
              <a:ext uri="{FF2B5EF4-FFF2-40B4-BE49-F238E27FC236}">
                <a16:creationId xmlns:a16="http://schemas.microsoft.com/office/drawing/2014/main" id="{757271BD-56CE-D936-37ED-C9B4949C4EE9}"/>
              </a:ext>
            </a:extLst>
          </p:cNvPr>
          <p:cNvPicPr>
            <a:picLocks noChangeAspect="1"/>
          </p:cNvPicPr>
          <p:nvPr/>
        </p:nvPicPr>
        <p:blipFill rotWithShape="1">
          <a:blip r:embed="rId2"/>
          <a:srcRect l="-3204" t="91902" r="3204" b="-291"/>
          <a:stretch/>
        </p:blipFill>
        <p:spPr>
          <a:xfrm>
            <a:off x="735274" y="5966473"/>
            <a:ext cx="930807" cy="370018"/>
          </a:xfrm>
          <a:prstGeom prst="rect">
            <a:avLst/>
          </a:prstGeom>
        </p:spPr>
      </p:pic>
    </p:spTree>
    <p:extLst>
      <p:ext uri="{BB962C8B-B14F-4D97-AF65-F5344CB8AC3E}">
        <p14:creationId xmlns:p14="http://schemas.microsoft.com/office/powerpoint/2010/main" val="3194151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2A444D-7591-A8DF-9B4D-78A6D8F505EA}"/>
              </a:ext>
            </a:extLst>
          </p:cNvPr>
          <p:cNvSpPr>
            <a:spLocks noGrp="1"/>
          </p:cNvSpPr>
          <p:nvPr>
            <p:ph type="title"/>
          </p:nvPr>
        </p:nvSpPr>
        <p:spPr/>
        <p:txBody>
          <a:bodyPr/>
          <a:lstStyle/>
          <a:p>
            <a:r>
              <a:rPr lang="de-DE" dirty="0"/>
              <a:t>Mesomere Grenzstrukturen anorganischer Anionen</a:t>
            </a:r>
          </a:p>
        </p:txBody>
      </p:sp>
      <p:sp>
        <p:nvSpPr>
          <p:cNvPr id="3" name="Textplatzhalter 2">
            <a:extLst>
              <a:ext uri="{FF2B5EF4-FFF2-40B4-BE49-F238E27FC236}">
                <a16:creationId xmlns:a16="http://schemas.microsoft.com/office/drawing/2014/main" id="{A122EF00-CFE0-9124-8BAA-EA180F3CECC1}"/>
              </a:ext>
            </a:extLst>
          </p:cNvPr>
          <p:cNvSpPr>
            <a:spLocks noGrp="1"/>
          </p:cNvSpPr>
          <p:nvPr>
            <p:ph type="body" sz="quarter" idx="13"/>
          </p:nvPr>
        </p:nvSpPr>
        <p:spPr>
          <a:xfrm>
            <a:off x="442913" y="980728"/>
            <a:ext cx="11341099" cy="5301273"/>
          </a:xfrm>
        </p:spPr>
        <p:txBody>
          <a:bodyPr/>
          <a:lstStyle/>
          <a:p>
            <a:r>
              <a:rPr lang="de-DE" dirty="0"/>
              <a:t>Einige anorganische Molekülanionen können auf verschiedene Weisen gezeichnet werden.</a:t>
            </a:r>
          </a:p>
          <a:p>
            <a:r>
              <a:rPr lang="de-DE" dirty="0"/>
              <a:t>Es werden dabei alle einfach gebundene + negativ geladene und doppelt gebundene Sauerstoffe einmal „</a:t>
            </a:r>
            <a:r>
              <a:rPr lang="de-DE" b="1" dirty="0"/>
              <a:t>durchgetauscht</a:t>
            </a:r>
            <a:r>
              <a:rPr lang="de-DE" dirty="0"/>
              <a:t>“:</a:t>
            </a:r>
          </a:p>
          <a:p>
            <a:endParaRPr lang="de-DE" dirty="0"/>
          </a:p>
          <a:p>
            <a:endParaRPr lang="de-DE" dirty="0"/>
          </a:p>
          <a:p>
            <a:endParaRPr lang="de-DE" dirty="0"/>
          </a:p>
          <a:p>
            <a:endParaRPr lang="de-DE" dirty="0"/>
          </a:p>
          <a:p>
            <a:endParaRPr lang="de-DE" dirty="0"/>
          </a:p>
          <a:p>
            <a:endParaRPr lang="de-DE" dirty="0"/>
          </a:p>
          <a:p>
            <a:r>
              <a:rPr lang="de-DE" dirty="0"/>
              <a:t>Die Wahrheit liegt „in der Mitte“ der mesomeren Grenzstrukturen:</a:t>
            </a:r>
          </a:p>
          <a:p>
            <a:endParaRPr lang="de-DE" dirty="0"/>
          </a:p>
          <a:p>
            <a:endParaRPr lang="de-DE" dirty="0"/>
          </a:p>
          <a:p>
            <a:endParaRPr lang="de-DE" dirty="0"/>
          </a:p>
          <a:p>
            <a:r>
              <a:rPr lang="de-DE" dirty="0"/>
              <a:t>Einfach gebundene Sauerstoffatome ohne negative Ladung nehmen nicht an der Mesomerie teil:</a:t>
            </a:r>
          </a:p>
          <a:p>
            <a:endParaRPr lang="de-DE" dirty="0"/>
          </a:p>
          <a:p>
            <a:endParaRPr lang="de-DE" dirty="0"/>
          </a:p>
          <a:p>
            <a:endParaRPr lang="de-DE" dirty="0"/>
          </a:p>
          <a:p>
            <a:endParaRPr lang="de-DE" dirty="0"/>
          </a:p>
          <a:p>
            <a:endParaRPr lang="de-DE" dirty="0"/>
          </a:p>
          <a:p>
            <a:pPr marL="0" indent="0">
              <a:buNone/>
            </a:pPr>
            <a:endParaRPr lang="de-DE" dirty="0"/>
          </a:p>
          <a:p>
            <a:pPr marL="0" indent="0">
              <a:buNone/>
            </a:pPr>
            <a:endParaRPr lang="de-DE" dirty="0">
              <a:solidFill>
                <a:schemeClr val="accent6"/>
              </a:solidFill>
            </a:endParaRPr>
          </a:p>
          <a:p>
            <a:pPr marL="0" indent="0">
              <a:buNone/>
            </a:pPr>
            <a:r>
              <a:rPr lang="de-DE" dirty="0">
                <a:solidFill>
                  <a:schemeClr val="accent6"/>
                </a:solidFill>
              </a:rPr>
              <a:t>Diese Erklärungen sind grobe Faustregeln, </a:t>
            </a:r>
            <a:r>
              <a:rPr lang="de-DE" dirty="0" err="1">
                <a:solidFill>
                  <a:schemeClr val="accent6"/>
                </a:solidFill>
              </a:rPr>
              <a:t>Mesomerien</a:t>
            </a:r>
            <a:r>
              <a:rPr lang="de-DE" dirty="0">
                <a:solidFill>
                  <a:schemeClr val="accent6"/>
                </a:solidFill>
              </a:rPr>
              <a:t> und ihre Bedeutung werden genauer in der OC besprochen.</a:t>
            </a:r>
          </a:p>
          <a:p>
            <a:endParaRPr lang="de-DE" dirty="0"/>
          </a:p>
          <a:p>
            <a:endParaRPr lang="de-DE" dirty="0"/>
          </a:p>
        </p:txBody>
      </p:sp>
      <p:sp>
        <p:nvSpPr>
          <p:cNvPr id="4" name="Datumsplatzhalter 3">
            <a:extLst>
              <a:ext uri="{FF2B5EF4-FFF2-40B4-BE49-F238E27FC236}">
                <a16:creationId xmlns:a16="http://schemas.microsoft.com/office/drawing/2014/main" id="{A2D70F1A-E6BA-6E2D-972C-34A07AE0714D}"/>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960406A-50D1-DB5E-D6A6-4E1A116E326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8B38B8EA-D52D-666D-DD0C-469FCCA379D2}"/>
              </a:ext>
            </a:extLst>
          </p:cNvPr>
          <p:cNvSpPr>
            <a:spLocks noGrp="1"/>
          </p:cNvSpPr>
          <p:nvPr>
            <p:ph type="sldNum" sz="quarter" idx="16"/>
          </p:nvPr>
        </p:nvSpPr>
        <p:spPr/>
        <p:txBody>
          <a:bodyPr/>
          <a:lstStyle/>
          <a:p>
            <a:fld id="{C705F5F1-9457-49D1-866F-BB23D9D6F52D}" type="slidenum">
              <a:rPr lang="de-DE" altLang="de-DE" smtClean="0"/>
              <a:pPr/>
              <a:t>39</a:t>
            </a:fld>
            <a:endParaRPr lang="de-DE" altLang="de-DE"/>
          </a:p>
        </p:txBody>
      </p:sp>
      <p:pic>
        <p:nvPicPr>
          <p:cNvPr id="9" name="Grafik 8">
            <a:extLst>
              <a:ext uri="{FF2B5EF4-FFF2-40B4-BE49-F238E27FC236}">
                <a16:creationId xmlns:a16="http://schemas.microsoft.com/office/drawing/2014/main" id="{6EB9F806-C8FE-8682-7BFD-4D6AEAF908DA}"/>
              </a:ext>
            </a:extLst>
          </p:cNvPr>
          <p:cNvPicPr>
            <a:picLocks noChangeAspect="1"/>
          </p:cNvPicPr>
          <p:nvPr/>
        </p:nvPicPr>
        <p:blipFill>
          <a:blip r:embed="rId2"/>
          <a:stretch>
            <a:fillRect/>
          </a:stretch>
        </p:blipFill>
        <p:spPr>
          <a:xfrm>
            <a:off x="2793781" y="1555313"/>
            <a:ext cx="5753100" cy="1130300"/>
          </a:xfrm>
          <a:prstGeom prst="rect">
            <a:avLst/>
          </a:prstGeom>
        </p:spPr>
      </p:pic>
      <p:pic>
        <p:nvPicPr>
          <p:cNvPr id="11" name="Grafik 10">
            <a:extLst>
              <a:ext uri="{FF2B5EF4-FFF2-40B4-BE49-F238E27FC236}">
                <a16:creationId xmlns:a16="http://schemas.microsoft.com/office/drawing/2014/main" id="{E769CB2C-B481-302E-45A6-161997AA0204}"/>
              </a:ext>
            </a:extLst>
          </p:cNvPr>
          <p:cNvPicPr>
            <a:picLocks noChangeAspect="1"/>
          </p:cNvPicPr>
          <p:nvPr/>
        </p:nvPicPr>
        <p:blipFill>
          <a:blip r:embed="rId3"/>
          <a:stretch>
            <a:fillRect/>
          </a:stretch>
        </p:blipFill>
        <p:spPr>
          <a:xfrm>
            <a:off x="5836087" y="2761177"/>
            <a:ext cx="1904781" cy="1284367"/>
          </a:xfrm>
          <a:prstGeom prst="rect">
            <a:avLst/>
          </a:prstGeom>
        </p:spPr>
      </p:pic>
      <p:pic>
        <p:nvPicPr>
          <p:cNvPr id="13" name="Grafik 12">
            <a:extLst>
              <a:ext uri="{FF2B5EF4-FFF2-40B4-BE49-F238E27FC236}">
                <a16:creationId xmlns:a16="http://schemas.microsoft.com/office/drawing/2014/main" id="{AF98D2AE-F726-39D9-ECC7-F14FB2517898}"/>
              </a:ext>
            </a:extLst>
          </p:cNvPr>
          <p:cNvPicPr>
            <a:picLocks noChangeAspect="1"/>
          </p:cNvPicPr>
          <p:nvPr/>
        </p:nvPicPr>
        <p:blipFill>
          <a:blip r:embed="rId4"/>
          <a:stretch>
            <a:fillRect/>
          </a:stretch>
        </p:blipFill>
        <p:spPr>
          <a:xfrm>
            <a:off x="3416300" y="4450060"/>
            <a:ext cx="5359400" cy="1346200"/>
          </a:xfrm>
          <a:prstGeom prst="rect">
            <a:avLst/>
          </a:prstGeom>
        </p:spPr>
      </p:pic>
    </p:spTree>
    <p:extLst>
      <p:ext uri="{BB962C8B-B14F-4D97-AF65-F5344CB8AC3E}">
        <p14:creationId xmlns:p14="http://schemas.microsoft.com/office/powerpoint/2010/main" val="4006511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AA150-42FC-386F-92CD-836BE1E75BBB}"/>
              </a:ext>
            </a:extLst>
          </p:cNvPr>
          <p:cNvSpPr>
            <a:spLocks noGrp="1"/>
          </p:cNvSpPr>
          <p:nvPr>
            <p:ph type="title"/>
          </p:nvPr>
        </p:nvSpPr>
        <p:spPr/>
        <p:txBody>
          <a:bodyPr/>
          <a:lstStyle/>
          <a:p>
            <a:r>
              <a:rPr lang="de-DE" dirty="0"/>
              <a:t>Radikale</a:t>
            </a:r>
          </a:p>
        </p:txBody>
      </p:sp>
      <p:sp>
        <p:nvSpPr>
          <p:cNvPr id="3" name="Inhaltsplatzhalter 2">
            <a:extLst>
              <a:ext uri="{FF2B5EF4-FFF2-40B4-BE49-F238E27FC236}">
                <a16:creationId xmlns:a16="http://schemas.microsoft.com/office/drawing/2014/main" id="{ACD43730-B963-2D7D-D3D0-70130B06B0E4}"/>
              </a:ext>
            </a:extLst>
          </p:cNvPr>
          <p:cNvSpPr>
            <a:spLocks noGrp="1"/>
          </p:cNvSpPr>
          <p:nvPr>
            <p:ph type="body" sz="quarter" idx="13"/>
          </p:nvPr>
        </p:nvSpPr>
        <p:spPr/>
        <p:txBody>
          <a:bodyPr/>
          <a:lstStyle/>
          <a:p>
            <a:r>
              <a:rPr lang="de-DE" dirty="0"/>
              <a:t>Radikale sind </a:t>
            </a:r>
            <a:r>
              <a:rPr lang="de-DE" b="1" dirty="0"/>
              <a:t>Atome oder Moleküle mit ungepaarten Elektronen</a:t>
            </a:r>
            <a:r>
              <a:rPr lang="de-DE" dirty="0"/>
              <a:t>.</a:t>
            </a:r>
          </a:p>
          <a:p>
            <a:endParaRPr lang="de-DE" dirty="0"/>
          </a:p>
          <a:p>
            <a:endParaRPr lang="de-DE" dirty="0"/>
          </a:p>
          <a:p>
            <a:endParaRPr lang="de-DE" dirty="0"/>
          </a:p>
          <a:p>
            <a:endParaRPr lang="de-DE" dirty="0"/>
          </a:p>
          <a:p>
            <a:r>
              <a:rPr lang="de-DE" dirty="0"/>
              <a:t>Die sind in der Regel </a:t>
            </a:r>
            <a:r>
              <a:rPr lang="de-DE" b="1" dirty="0"/>
              <a:t>äußerst </a:t>
            </a:r>
            <a:r>
              <a:rPr lang="de-DE" dirty="0"/>
              <a:t>instabil. Die ungepaarten Elektronen sind </a:t>
            </a:r>
            <a:r>
              <a:rPr lang="de-DE" b="1" dirty="0"/>
              <a:t>sehr reaktiv</a:t>
            </a:r>
            <a:r>
              <a:rPr lang="de-DE" dirty="0"/>
              <a:t>. Besonders gut reagieren zwei Radikale miteinander zu einem stabilen Molekül. Ausnahme: (Luft)Sauerstoff ist ein stabiles </a:t>
            </a:r>
            <a:r>
              <a:rPr lang="de-DE" dirty="0" err="1"/>
              <a:t>Diradikal</a:t>
            </a:r>
            <a:r>
              <a:rPr lang="de-DE" dirty="0"/>
              <a:t>.</a:t>
            </a:r>
          </a:p>
          <a:p>
            <a:endParaRPr lang="de-DE" dirty="0"/>
          </a:p>
          <a:p>
            <a:endParaRPr lang="de-DE" dirty="0"/>
          </a:p>
          <a:p>
            <a:endParaRPr lang="de-DE" dirty="0"/>
          </a:p>
          <a:p>
            <a:r>
              <a:rPr lang="de-DE" dirty="0"/>
              <a:t>In Reaktionen zeigt man durch einen </a:t>
            </a:r>
            <a:r>
              <a:rPr lang="de-DE" b="1" dirty="0"/>
              <a:t>Pfeil mit halber Spitze</a:t>
            </a:r>
            <a:r>
              <a:rPr lang="de-DE" dirty="0"/>
              <a:t> an, dass nur ein einzelnes Elektron reagiert.</a:t>
            </a:r>
          </a:p>
          <a:p>
            <a:endParaRPr lang="de-DE" dirty="0"/>
          </a:p>
          <a:p>
            <a:endParaRPr lang="de-DE" dirty="0"/>
          </a:p>
          <a:p>
            <a:endParaRPr lang="de-DE" dirty="0"/>
          </a:p>
          <a:p>
            <a:r>
              <a:rPr lang="de-DE" dirty="0"/>
              <a:t>Radikale können durch </a:t>
            </a:r>
            <a:r>
              <a:rPr lang="de-DE" b="1" dirty="0" err="1"/>
              <a:t>homolytische</a:t>
            </a:r>
            <a:r>
              <a:rPr lang="de-DE" b="1" dirty="0"/>
              <a:t> Spaltung</a:t>
            </a:r>
            <a:r>
              <a:rPr lang="de-DE" dirty="0"/>
              <a:t> von kovalenten Bindungen erzeugt werden. Dabei werden die Elektronen in einer Bindung gleichmäßig auf zwei Atome aufgeteilt. </a:t>
            </a:r>
          </a:p>
          <a:p>
            <a:r>
              <a:rPr lang="de-DE" dirty="0"/>
              <a:t>Moleküle, die sehr leicht </a:t>
            </a:r>
            <a:r>
              <a:rPr lang="de-DE" dirty="0" err="1"/>
              <a:t>homolytisch</a:t>
            </a:r>
            <a:r>
              <a:rPr lang="de-DE" dirty="0"/>
              <a:t> gespalten werden können (oft schon durch Licht), können als </a:t>
            </a:r>
            <a:r>
              <a:rPr lang="de-DE" b="1" dirty="0"/>
              <a:t>Radikalstarter </a:t>
            </a:r>
            <a:r>
              <a:rPr lang="de-DE" dirty="0"/>
              <a:t>verwendet werden.</a:t>
            </a:r>
          </a:p>
        </p:txBody>
      </p:sp>
      <p:sp>
        <p:nvSpPr>
          <p:cNvPr id="10" name="Datumsplatzhalter 9">
            <a:extLst>
              <a:ext uri="{FF2B5EF4-FFF2-40B4-BE49-F238E27FC236}">
                <a16:creationId xmlns:a16="http://schemas.microsoft.com/office/drawing/2014/main" id="{D920800C-2BDC-46E4-46A4-7980C371F952}"/>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8816F498-6C31-D879-996F-94EB62757DF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5BF2F1A0-1712-3393-646D-0E12EE5056E7}"/>
              </a:ext>
            </a:extLst>
          </p:cNvPr>
          <p:cNvSpPr>
            <a:spLocks noGrp="1"/>
          </p:cNvSpPr>
          <p:nvPr>
            <p:ph type="sldNum" sz="quarter" idx="16"/>
          </p:nvPr>
        </p:nvSpPr>
        <p:spPr/>
        <p:txBody>
          <a:bodyPr/>
          <a:lstStyle/>
          <a:p>
            <a:fld id="{6FBDD224-CFE5-420E-A51B-C49F1872CE04}" type="slidenum">
              <a:rPr lang="de-DE" altLang="de-DE" smtClean="0"/>
              <a:pPr/>
              <a:t>40</a:t>
            </a:fld>
            <a:endParaRPr lang="de-DE" altLang="de-DE"/>
          </a:p>
        </p:txBody>
      </p:sp>
      <p:pic>
        <p:nvPicPr>
          <p:cNvPr id="7" name="Grafik 6">
            <a:extLst>
              <a:ext uri="{FF2B5EF4-FFF2-40B4-BE49-F238E27FC236}">
                <a16:creationId xmlns:a16="http://schemas.microsoft.com/office/drawing/2014/main" id="{1C9048F8-8C59-C9DE-5485-637814BF5E56}"/>
              </a:ext>
            </a:extLst>
          </p:cNvPr>
          <p:cNvPicPr>
            <a:picLocks noChangeAspect="1"/>
          </p:cNvPicPr>
          <p:nvPr/>
        </p:nvPicPr>
        <p:blipFill>
          <a:blip r:embed="rId2"/>
          <a:stretch>
            <a:fillRect/>
          </a:stretch>
        </p:blipFill>
        <p:spPr>
          <a:xfrm>
            <a:off x="3030798" y="1332632"/>
            <a:ext cx="5194300" cy="584200"/>
          </a:xfrm>
          <a:prstGeom prst="rect">
            <a:avLst/>
          </a:prstGeom>
        </p:spPr>
      </p:pic>
      <p:pic>
        <p:nvPicPr>
          <p:cNvPr id="9" name="Grafik 8" descr="Ein Bild, das Text, Gerät, Anzeige, Messanzeige enthält.&#10;&#10;Automatisch generierte Beschreibung">
            <a:extLst>
              <a:ext uri="{FF2B5EF4-FFF2-40B4-BE49-F238E27FC236}">
                <a16:creationId xmlns:a16="http://schemas.microsoft.com/office/drawing/2014/main" id="{2CF1CB4F-0D21-E0C7-609B-7740A186BAAC}"/>
              </a:ext>
            </a:extLst>
          </p:cNvPr>
          <p:cNvPicPr>
            <a:picLocks noChangeAspect="1"/>
          </p:cNvPicPr>
          <p:nvPr/>
        </p:nvPicPr>
        <p:blipFill>
          <a:blip r:embed="rId3"/>
          <a:stretch>
            <a:fillRect/>
          </a:stretch>
        </p:blipFill>
        <p:spPr>
          <a:xfrm>
            <a:off x="4853248" y="2775013"/>
            <a:ext cx="1549400" cy="508000"/>
          </a:xfrm>
          <a:prstGeom prst="rect">
            <a:avLst/>
          </a:prstGeom>
        </p:spPr>
      </p:pic>
      <p:pic>
        <p:nvPicPr>
          <p:cNvPr id="13" name="Grafik 12" descr="Ein Bild, das Gerät enthält.&#10;&#10;Automatisch generierte Beschreibung">
            <a:extLst>
              <a:ext uri="{FF2B5EF4-FFF2-40B4-BE49-F238E27FC236}">
                <a16:creationId xmlns:a16="http://schemas.microsoft.com/office/drawing/2014/main" id="{0549DBBB-1DE4-0053-D20B-84258765A847}"/>
              </a:ext>
            </a:extLst>
          </p:cNvPr>
          <p:cNvPicPr>
            <a:picLocks noChangeAspect="1"/>
          </p:cNvPicPr>
          <p:nvPr/>
        </p:nvPicPr>
        <p:blipFill>
          <a:blip r:embed="rId4"/>
          <a:stretch>
            <a:fillRect/>
          </a:stretch>
        </p:blipFill>
        <p:spPr>
          <a:xfrm>
            <a:off x="4079776" y="3767219"/>
            <a:ext cx="3530600" cy="596900"/>
          </a:xfrm>
          <a:prstGeom prst="rect">
            <a:avLst/>
          </a:prstGeom>
        </p:spPr>
      </p:pic>
      <p:pic>
        <p:nvPicPr>
          <p:cNvPr id="15" name="Grafik 14">
            <a:extLst>
              <a:ext uri="{FF2B5EF4-FFF2-40B4-BE49-F238E27FC236}">
                <a16:creationId xmlns:a16="http://schemas.microsoft.com/office/drawing/2014/main" id="{C6D84599-D69D-1F3F-CF8A-80FD0881BE17}"/>
              </a:ext>
            </a:extLst>
          </p:cNvPr>
          <p:cNvPicPr>
            <a:picLocks noChangeAspect="1"/>
          </p:cNvPicPr>
          <p:nvPr/>
        </p:nvPicPr>
        <p:blipFill>
          <a:blip r:embed="rId5"/>
          <a:stretch>
            <a:fillRect/>
          </a:stretch>
        </p:blipFill>
        <p:spPr>
          <a:xfrm>
            <a:off x="3030798" y="5445225"/>
            <a:ext cx="2232248" cy="465955"/>
          </a:xfrm>
          <a:prstGeom prst="rect">
            <a:avLst/>
          </a:prstGeom>
        </p:spPr>
      </p:pic>
      <p:pic>
        <p:nvPicPr>
          <p:cNvPr id="17" name="Grafik 16">
            <a:extLst>
              <a:ext uri="{FF2B5EF4-FFF2-40B4-BE49-F238E27FC236}">
                <a16:creationId xmlns:a16="http://schemas.microsoft.com/office/drawing/2014/main" id="{3168FB7E-408A-E514-0206-59F3350D2805}"/>
              </a:ext>
            </a:extLst>
          </p:cNvPr>
          <p:cNvPicPr>
            <a:picLocks noChangeAspect="1"/>
          </p:cNvPicPr>
          <p:nvPr/>
        </p:nvPicPr>
        <p:blipFill>
          <a:blip r:embed="rId6"/>
          <a:stretch>
            <a:fillRect/>
          </a:stretch>
        </p:blipFill>
        <p:spPr>
          <a:xfrm>
            <a:off x="5954192" y="5301209"/>
            <a:ext cx="3312368" cy="979025"/>
          </a:xfrm>
          <a:prstGeom prst="rect">
            <a:avLst/>
          </a:prstGeom>
        </p:spPr>
      </p:pic>
    </p:spTree>
    <p:extLst>
      <p:ext uri="{BB962C8B-B14F-4D97-AF65-F5344CB8AC3E}">
        <p14:creationId xmlns:p14="http://schemas.microsoft.com/office/powerpoint/2010/main" val="1720562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4BE46-ABD8-A51F-DA2A-7EE90D293293}"/>
              </a:ext>
            </a:extLst>
          </p:cNvPr>
          <p:cNvSpPr>
            <a:spLocks noGrp="1"/>
          </p:cNvSpPr>
          <p:nvPr>
            <p:ph type="title"/>
          </p:nvPr>
        </p:nvSpPr>
        <p:spPr/>
        <p:txBody>
          <a:bodyPr/>
          <a:lstStyle/>
          <a:p>
            <a:r>
              <a:rPr lang="de-DE" dirty="0"/>
              <a:t>Physikalische Chemie</a:t>
            </a:r>
          </a:p>
        </p:txBody>
      </p:sp>
      <p:sp>
        <p:nvSpPr>
          <p:cNvPr id="3" name="Textplatzhalter 2">
            <a:extLst>
              <a:ext uri="{FF2B5EF4-FFF2-40B4-BE49-F238E27FC236}">
                <a16:creationId xmlns:a16="http://schemas.microsoft.com/office/drawing/2014/main" id="{46C4D1A1-20D0-29E7-63B2-C1D7957AC96C}"/>
              </a:ext>
            </a:extLst>
          </p:cNvPr>
          <p:cNvSpPr>
            <a:spLocks noGrp="1"/>
          </p:cNvSpPr>
          <p:nvPr>
            <p:ph type="body" idx="1"/>
          </p:nvPr>
        </p:nvSpPr>
        <p:spPr/>
        <p:txBody>
          <a:bodyPr/>
          <a:lstStyle/>
          <a:p>
            <a:r>
              <a:rPr lang="de-DE" dirty="0"/>
              <a:t>Kolligative Eigenschaften, osmotischer und hydrostatischer Druck, offene / geschlossene / abgeschlossene Systeme, </a:t>
            </a:r>
            <a:r>
              <a:rPr lang="de-DE" dirty="0" err="1"/>
              <a:t>Kinetiken</a:t>
            </a:r>
            <a:r>
              <a:rPr lang="de-DE" dirty="0"/>
              <a:t> 0. und 1. Ordnung, Reaktionsenthalpie, Entropie, Gibbs – Enthalpie, Energieprofile, thermodynamische und kinetische Kontrolle, Eutektika, Azeotrope</a:t>
            </a:r>
          </a:p>
        </p:txBody>
      </p:sp>
      <p:sp>
        <p:nvSpPr>
          <p:cNvPr id="4" name="Datumsplatzhalter 3">
            <a:extLst>
              <a:ext uri="{FF2B5EF4-FFF2-40B4-BE49-F238E27FC236}">
                <a16:creationId xmlns:a16="http://schemas.microsoft.com/office/drawing/2014/main" id="{90B79C83-80F6-FC30-E54F-EA68E746E29D}"/>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869DE50E-D30D-1B41-F1A9-2E73116F9B3D}"/>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A6A35460-B895-87B7-69A3-F47260D2EEEE}"/>
              </a:ext>
            </a:extLst>
          </p:cNvPr>
          <p:cNvSpPr>
            <a:spLocks noGrp="1"/>
          </p:cNvSpPr>
          <p:nvPr>
            <p:ph type="sldNum" sz="quarter" idx="12"/>
          </p:nvPr>
        </p:nvSpPr>
        <p:spPr/>
        <p:txBody>
          <a:bodyPr/>
          <a:lstStyle/>
          <a:p>
            <a:fld id="{C705F5F1-9457-49D1-866F-BB23D9D6F52D}" type="slidenum">
              <a:rPr lang="de-DE" altLang="de-DE" smtClean="0"/>
              <a:pPr/>
              <a:t>41</a:t>
            </a:fld>
            <a:endParaRPr lang="de-DE" altLang="de-DE"/>
          </a:p>
        </p:txBody>
      </p:sp>
    </p:spTree>
    <p:extLst>
      <p:ext uri="{BB962C8B-B14F-4D97-AF65-F5344CB8AC3E}">
        <p14:creationId xmlns:p14="http://schemas.microsoft.com/office/powerpoint/2010/main" val="2051117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3079D6A-9F6B-9B72-F639-045D739E6E17}"/>
              </a:ext>
            </a:extLst>
          </p:cNvPr>
          <p:cNvSpPr>
            <a:spLocks noGrp="1"/>
          </p:cNvSpPr>
          <p:nvPr>
            <p:ph type="title"/>
          </p:nvPr>
        </p:nvSpPr>
        <p:spPr/>
        <p:txBody>
          <a:bodyPr/>
          <a:lstStyle/>
          <a:p>
            <a:r>
              <a:rPr lang="de-DE" dirty="0"/>
              <a:t>Kolligative Eigenschaften</a:t>
            </a:r>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BC87AFA5-918B-E62A-87A1-48B0655775F3}"/>
                  </a:ext>
                </a:extLst>
              </p:cNvPr>
              <p:cNvSpPr>
                <a:spLocks noGrp="1"/>
              </p:cNvSpPr>
              <p:nvPr>
                <p:ph type="body" sz="quarter" idx="13"/>
              </p:nvPr>
            </p:nvSpPr>
            <p:spPr/>
            <p:txBody>
              <a:bodyPr/>
              <a:lstStyle/>
              <a:p>
                <a:r>
                  <a:rPr lang="de-DE" kern="0" dirty="0"/>
                  <a:t>Verschiedene </a:t>
                </a:r>
                <a:r>
                  <a:rPr lang="de-DE" b="1" kern="0" dirty="0"/>
                  <a:t>Eigenschaften</a:t>
                </a:r>
                <a:r>
                  <a:rPr lang="de-DE" kern="0" dirty="0"/>
                  <a:t> einer Lösung sind alleinig von der </a:t>
                </a:r>
                <a:r>
                  <a:rPr lang="de-DE" b="1" kern="0" dirty="0"/>
                  <a:t>gelösten Teilchenzahl</a:t>
                </a:r>
                <a:r>
                  <a:rPr lang="de-DE" kern="0" dirty="0"/>
                  <a:t> abhängig, nicht von deren Art.</a:t>
                </a:r>
              </a:p>
              <a:p>
                <a:r>
                  <a:rPr lang="de-DE" kern="0" dirty="0"/>
                  <a:t>Dazu gehören: </a:t>
                </a:r>
                <a:r>
                  <a:rPr lang="de-DE" b="1" kern="0" dirty="0"/>
                  <a:t>Osmotischer Druck</a:t>
                </a:r>
                <a:r>
                  <a:rPr lang="de-DE" kern="0" dirty="0"/>
                  <a:t>, </a:t>
                </a:r>
                <a:r>
                  <a:rPr lang="de-DE" b="1" kern="0" dirty="0" err="1"/>
                  <a:t>Siedepunktserhöhung</a:t>
                </a:r>
                <a:r>
                  <a:rPr lang="de-DE" kern="0" dirty="0"/>
                  <a:t>, </a:t>
                </a:r>
                <a:r>
                  <a:rPr lang="de-DE" b="1" kern="0" dirty="0"/>
                  <a:t>Dampfdruckerniedrigung</a:t>
                </a:r>
                <a:r>
                  <a:rPr lang="de-DE" kern="0" dirty="0"/>
                  <a:t> und </a:t>
                </a:r>
                <a:r>
                  <a:rPr lang="de-DE" b="1" kern="0" dirty="0"/>
                  <a:t>Gefrierpunktserniedrigung</a:t>
                </a:r>
              </a:p>
              <a:p>
                <a:r>
                  <a:rPr lang="de-DE" b="1" kern="0" dirty="0"/>
                  <a:t>Achtung </a:t>
                </a:r>
                <a:r>
                  <a:rPr lang="de-DE" kern="0" dirty="0"/>
                  <a:t>bei dissoziierenden Stoffen; die Teilchenzahl erhöht sich hier. Organische Moleküle dagegen gehen meist als ein Teilchen in Lösung:</a:t>
                </a:r>
              </a:p>
              <a:p>
                <a:pPr lvl="1"/>
                <a:r>
                  <a:rPr lang="de-DE" kern="0" dirty="0"/>
                  <a:t>Glucose </a:t>
                </a:r>
                <a14:m>
                  <m:oMath xmlns:m="http://schemas.openxmlformats.org/officeDocument/2006/math">
                    <m:r>
                      <a:rPr lang="de-DE" b="0" i="1" kern="0" smtClean="0">
                        <a:latin typeface="Cambria Math" panose="02040503050406030204" pitchFamily="18" charset="0"/>
                      </a:rPr>
                      <m:t>→</m:t>
                    </m:r>
                  </m:oMath>
                </a14:m>
                <a:r>
                  <a:rPr lang="de-DE" kern="0" dirty="0"/>
                  <a:t> ein gelöstes Teilchen</a:t>
                </a:r>
              </a:p>
              <a:p>
                <a:pPr lvl="1"/>
                <a:r>
                  <a:rPr lang="de-DE" kern="0" dirty="0"/>
                  <a:t>NaCl </a:t>
                </a:r>
                <a14:m>
                  <m:oMath xmlns:m="http://schemas.openxmlformats.org/officeDocument/2006/math">
                    <m:r>
                      <a:rPr lang="de-DE" b="0" i="1" kern="0" smtClean="0">
                        <a:latin typeface="Cambria Math" panose="02040503050406030204" pitchFamily="18" charset="0"/>
                      </a:rPr>
                      <m:t>→</m:t>
                    </m:r>
                  </m:oMath>
                </a14:m>
                <a:r>
                  <a:rPr lang="de-DE" kern="0" dirty="0"/>
                  <a:t> zwei gelöste Teilchen</a:t>
                </a:r>
              </a:p>
              <a:p>
                <a:pPr lvl="1"/>
                <a:r>
                  <a:rPr lang="de-DE" kern="0" dirty="0"/>
                  <a:t>MgCl</a:t>
                </a:r>
                <a:r>
                  <a:rPr lang="de-DE" kern="0" baseline="-25000" dirty="0"/>
                  <a:t>2</a:t>
                </a:r>
                <a:r>
                  <a:rPr lang="de-DE" kern="0" dirty="0"/>
                  <a:t> </a:t>
                </a:r>
                <a14:m>
                  <m:oMath xmlns:m="http://schemas.openxmlformats.org/officeDocument/2006/math">
                    <m:r>
                      <a:rPr lang="de-DE" b="0" i="1" kern="0" smtClean="0">
                        <a:latin typeface="Cambria Math" panose="02040503050406030204" pitchFamily="18" charset="0"/>
                      </a:rPr>
                      <m:t>→</m:t>
                    </m:r>
                  </m:oMath>
                </a14:m>
                <a:r>
                  <a:rPr lang="de-DE" kern="0" dirty="0"/>
                  <a:t> drei gelöste Teilchen</a:t>
                </a:r>
              </a:p>
              <a:p>
                <a:r>
                  <a:rPr lang="de-DE" kern="0" dirty="0"/>
                  <a:t>Vorsicht auch bei </a:t>
                </a:r>
                <a:r>
                  <a:rPr lang="de-DE" b="1" kern="0" dirty="0"/>
                  <a:t>schwer löslichen</a:t>
                </a:r>
                <a:r>
                  <a:rPr lang="de-DE" kern="0" dirty="0"/>
                  <a:t> Verbindungen.</a:t>
                </a:r>
              </a:p>
              <a:p>
                <a:endParaRPr lang="de-DE" dirty="0"/>
              </a:p>
            </p:txBody>
          </p:sp>
        </mc:Choice>
        <mc:Fallback xmlns="">
          <p:sp>
            <p:nvSpPr>
              <p:cNvPr id="6" name="Inhaltsplatzhalter 5">
                <a:extLst>
                  <a:ext uri="{FF2B5EF4-FFF2-40B4-BE49-F238E27FC236}">
                    <a16:creationId xmlns:a16="http://schemas.microsoft.com/office/drawing/2014/main" id="{BC87AFA5-918B-E62A-87A1-48B0655775F3}"/>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r="-672"/>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26634A2E-6D8C-E178-4306-295E8DB6372F}"/>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0191C573-3CFF-4926-37D0-43B381F530A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5E683A71-FE28-B192-15B5-17135DEC8B2B}"/>
              </a:ext>
            </a:extLst>
          </p:cNvPr>
          <p:cNvSpPr>
            <a:spLocks noGrp="1"/>
          </p:cNvSpPr>
          <p:nvPr>
            <p:ph type="sldNum" sz="quarter" idx="16"/>
          </p:nvPr>
        </p:nvSpPr>
        <p:spPr/>
        <p:txBody>
          <a:bodyPr/>
          <a:lstStyle/>
          <a:p>
            <a:fld id="{7E0F9666-C122-4D3D-AFA2-14CC8F7A0F09}" type="slidenum">
              <a:rPr lang="de-DE" altLang="de-DE" smtClean="0"/>
              <a:pPr/>
              <a:t>42</a:t>
            </a:fld>
            <a:endParaRPr lang="de-DE" altLang="de-DE"/>
          </a:p>
        </p:txBody>
      </p:sp>
    </p:spTree>
    <p:extLst>
      <p:ext uri="{BB962C8B-B14F-4D97-AF65-F5344CB8AC3E}">
        <p14:creationId xmlns:p14="http://schemas.microsoft.com/office/powerpoint/2010/main" val="2748670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6480330-8FAE-F7C3-F44F-233044A311C3}"/>
              </a:ext>
            </a:extLst>
          </p:cNvPr>
          <p:cNvSpPr>
            <a:spLocks noGrp="1"/>
          </p:cNvSpPr>
          <p:nvPr>
            <p:ph type="title"/>
          </p:nvPr>
        </p:nvSpPr>
        <p:spPr/>
        <p:txBody>
          <a:bodyPr/>
          <a:lstStyle/>
          <a:p>
            <a:r>
              <a:rPr lang="de-DE" kern="0" dirty="0"/>
              <a:t>Osmotischer Druck &amp; Hydrostatischer Druck</a:t>
            </a:r>
            <a:br>
              <a:rPr lang="de-DE" kern="0" dirty="0"/>
            </a:br>
            <a:endParaRPr lang="de-DE" dirty="0"/>
          </a:p>
        </p:txBody>
      </p:sp>
      <p:sp>
        <p:nvSpPr>
          <p:cNvPr id="6" name="Inhaltsplatzhalter 5">
            <a:extLst>
              <a:ext uri="{FF2B5EF4-FFF2-40B4-BE49-F238E27FC236}">
                <a16:creationId xmlns:a16="http://schemas.microsoft.com/office/drawing/2014/main" id="{31E13337-10BE-8C38-25AD-DFC2AB74A257}"/>
              </a:ext>
            </a:extLst>
          </p:cNvPr>
          <p:cNvSpPr>
            <a:spLocks noGrp="1"/>
          </p:cNvSpPr>
          <p:nvPr>
            <p:ph type="body" sz="quarter" idx="13"/>
          </p:nvPr>
        </p:nvSpPr>
        <p:spPr/>
        <p:txBody>
          <a:bodyPr/>
          <a:lstStyle/>
          <a:p>
            <a:r>
              <a:rPr lang="de-DE" kern="0" dirty="0"/>
              <a:t>Der </a:t>
            </a:r>
            <a:r>
              <a:rPr lang="de-DE" b="1" kern="0" dirty="0"/>
              <a:t>osmotische Druck </a:t>
            </a:r>
            <a:r>
              <a:rPr lang="de-DE" kern="0" dirty="0"/>
              <a:t>herrscht zwischen zwei Kompartimenten unterschiedlicher </a:t>
            </a:r>
            <a:r>
              <a:rPr lang="de-DE" b="1" kern="0" dirty="0"/>
              <a:t>Osmolalitäten </a:t>
            </a:r>
            <a:r>
              <a:rPr lang="de-DE" kern="0" dirty="0"/>
              <a:t>(Konzentration gelöster Teilchen), die durch eine semipermeable Membran getrennt sind. Er strebt einen </a:t>
            </a:r>
            <a:r>
              <a:rPr lang="de-DE" b="1" kern="0" dirty="0"/>
              <a:t>Konzentrationsausgleich</a:t>
            </a:r>
            <a:r>
              <a:rPr lang="de-DE" kern="0" dirty="0"/>
              <a:t> an.</a:t>
            </a:r>
          </a:p>
          <a:p>
            <a:r>
              <a:rPr lang="de-DE" kern="0" dirty="0"/>
              <a:t>Der hydrostatische Druck resultiert aus der </a:t>
            </a:r>
            <a:r>
              <a:rPr lang="de-DE" b="1" kern="0" dirty="0"/>
              <a:t>Masse </a:t>
            </a:r>
            <a:r>
              <a:rPr lang="de-DE" kern="0" dirty="0"/>
              <a:t>des Wassers, das gegen die </a:t>
            </a:r>
            <a:r>
              <a:rPr lang="de-DE" b="1" kern="0" dirty="0"/>
              <a:t>Fläche </a:t>
            </a:r>
            <a:r>
              <a:rPr lang="de-DE" kern="0" dirty="0"/>
              <a:t>der Membran drückt. Er wirkt dem osmotischen Druck entgegen.</a:t>
            </a:r>
          </a:p>
          <a:p>
            <a:r>
              <a:rPr lang="de-DE" kern="0" dirty="0"/>
              <a:t>Zwischen den Kompartimenten findet so lange Wassertransport statt, bis sich osmotischer Druck und hydrostatischer Druck </a:t>
            </a:r>
            <a:r>
              <a:rPr lang="de-DE" b="1" kern="0" dirty="0"/>
              <a:t>ausgleichen</a:t>
            </a:r>
            <a:r>
              <a:rPr lang="de-DE" kern="0" dirty="0"/>
              <a:t>. Es herrscht ein </a:t>
            </a:r>
            <a:r>
              <a:rPr lang="de-DE" b="1" kern="0" dirty="0"/>
              <a:t>Fließgleichgewicht</a:t>
            </a:r>
            <a:r>
              <a:rPr lang="de-DE" kern="0" dirty="0"/>
              <a:t>.</a:t>
            </a:r>
          </a:p>
          <a:p>
            <a:endParaRPr lang="de-DE" kern="0" dirty="0"/>
          </a:p>
          <a:p>
            <a:endParaRPr lang="de-DE" kern="0" dirty="0"/>
          </a:p>
          <a:p>
            <a:endParaRPr lang="de-DE" kern="0" dirty="0"/>
          </a:p>
          <a:p>
            <a:endParaRPr lang="de-DE" kern="0" dirty="0"/>
          </a:p>
          <a:p>
            <a:endParaRPr lang="de-DE" kern="0" dirty="0"/>
          </a:p>
          <a:p>
            <a:pPr marL="590550" lvl="1" indent="-228600">
              <a:buClr>
                <a:schemeClr val="accent1"/>
              </a:buClr>
              <a:buFont typeface="+mj-lt"/>
              <a:buAutoNum type="arabicParenBoth"/>
            </a:pPr>
            <a:r>
              <a:rPr lang="de-DE" kern="0" dirty="0"/>
              <a:t> Zugabe von unterschiedlichen Mengen löslichen Stoffes zum Lösungsmittel; der osmotische Druck (rot) strebt einen Konzentrationsausgleich an</a:t>
            </a:r>
          </a:p>
          <a:p>
            <a:pPr marL="590550" lvl="1" indent="-228600">
              <a:buClr>
                <a:schemeClr val="accent1"/>
              </a:buClr>
              <a:buFont typeface="+mj-lt"/>
              <a:buAutoNum type="arabicParenBoth"/>
            </a:pPr>
            <a:r>
              <a:rPr lang="de-DE" kern="0" dirty="0"/>
              <a:t> Mit zunehmender Differenz der Füllstände drückt der hydrostatische Druck (gelb) gegen die Membranfläche, irgendwann sind die Kräfte gleich groß und es stellt sich ein Fließgleichgewicht ein.</a:t>
            </a:r>
          </a:p>
          <a:p>
            <a:pPr marL="0" indent="0">
              <a:buNone/>
            </a:pPr>
            <a:endParaRPr lang="de-DE" kern="0" dirty="0"/>
          </a:p>
          <a:p>
            <a:endParaRPr lang="de-DE" dirty="0"/>
          </a:p>
        </p:txBody>
      </p:sp>
      <p:sp>
        <p:nvSpPr>
          <p:cNvPr id="5" name="Datumsplatzhalter 4">
            <a:extLst>
              <a:ext uri="{FF2B5EF4-FFF2-40B4-BE49-F238E27FC236}">
                <a16:creationId xmlns:a16="http://schemas.microsoft.com/office/drawing/2014/main" id="{3DA3709C-34D0-51E3-6864-E2B1EFF13C98}"/>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3265A78A-5C9B-1A9E-5C06-3DEAD76791E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325A697D-5563-39D2-1865-56B1042571EC}"/>
              </a:ext>
            </a:extLst>
          </p:cNvPr>
          <p:cNvSpPr>
            <a:spLocks noGrp="1"/>
          </p:cNvSpPr>
          <p:nvPr>
            <p:ph type="sldNum" sz="quarter" idx="16"/>
          </p:nvPr>
        </p:nvSpPr>
        <p:spPr/>
        <p:txBody>
          <a:bodyPr/>
          <a:lstStyle/>
          <a:p>
            <a:fld id="{7E0F9666-C122-4D3D-AFA2-14CC8F7A0F09}" type="slidenum">
              <a:rPr lang="de-DE" altLang="de-DE" smtClean="0"/>
              <a:pPr/>
              <a:t>43</a:t>
            </a:fld>
            <a:endParaRPr lang="de-DE" altLang="de-DE"/>
          </a:p>
        </p:txBody>
      </p:sp>
      <p:pic>
        <p:nvPicPr>
          <p:cNvPr id="7" name="Grafik 6" descr="Ein Bild, das Text, drinnen, dunkel enthält.&#10;&#10;Automatisch generierte Beschreibung">
            <a:extLst>
              <a:ext uri="{FF2B5EF4-FFF2-40B4-BE49-F238E27FC236}">
                <a16:creationId xmlns:a16="http://schemas.microsoft.com/office/drawing/2014/main" id="{BE90F6FD-9D97-2141-9E0C-72A4415ADD49}"/>
              </a:ext>
            </a:extLst>
          </p:cNvPr>
          <p:cNvPicPr>
            <a:picLocks noChangeAspect="1"/>
          </p:cNvPicPr>
          <p:nvPr/>
        </p:nvPicPr>
        <p:blipFill>
          <a:blip r:embed="rId2"/>
          <a:stretch>
            <a:fillRect/>
          </a:stretch>
        </p:blipFill>
        <p:spPr>
          <a:xfrm>
            <a:off x="2754039" y="2512249"/>
            <a:ext cx="6683922" cy="869453"/>
          </a:xfrm>
          <a:prstGeom prst="rect">
            <a:avLst/>
          </a:prstGeom>
        </p:spPr>
      </p:pic>
    </p:spTree>
    <p:extLst>
      <p:ext uri="{BB962C8B-B14F-4D97-AF65-F5344CB8AC3E}">
        <p14:creationId xmlns:p14="http://schemas.microsoft.com/office/powerpoint/2010/main" val="2120232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085F5-719C-5EAF-CB7F-F3CFA12B788D}"/>
              </a:ext>
            </a:extLst>
          </p:cNvPr>
          <p:cNvSpPr>
            <a:spLocks noGrp="1"/>
          </p:cNvSpPr>
          <p:nvPr>
            <p:ph type="title"/>
          </p:nvPr>
        </p:nvSpPr>
        <p:spPr/>
        <p:txBody>
          <a:bodyPr/>
          <a:lstStyle/>
          <a:p>
            <a:r>
              <a:rPr lang="de-DE" dirty="0"/>
              <a:t>Offen, geschlossen und abgeschlossen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C2171B08-BEFB-E556-160E-F94E7F9A148A}"/>
                  </a:ext>
                </a:extLst>
              </p:cNvPr>
              <p:cNvSpPr>
                <a:spLocks noGrp="1"/>
              </p:cNvSpPr>
              <p:nvPr>
                <p:ph type="body" sz="quarter" idx="13"/>
              </p:nvPr>
            </p:nvSpPr>
            <p:spPr/>
            <p:txBody>
              <a:bodyPr/>
              <a:lstStyle/>
              <a:p>
                <a:r>
                  <a:rPr lang="de-DE" dirty="0"/>
                  <a:t>Bei </a:t>
                </a:r>
                <a:r>
                  <a:rPr lang="de-DE" b="1" dirty="0"/>
                  <a:t>abgeschlossenen Systemen</a:t>
                </a:r>
                <a:r>
                  <a:rPr lang="de-DE" dirty="0"/>
                  <a:t> kann </a:t>
                </a:r>
                <a:r>
                  <a:rPr lang="de-DE" b="1" dirty="0"/>
                  <a:t>kein Energie- und Materieaustausch mit der Umwelt</a:t>
                </a:r>
                <a:r>
                  <a:rPr lang="de-DE" dirty="0"/>
                  <a:t> stattfinden. Das ist streng genommen nur der Fall, wenn wir das ganze Universum betrachten, weil es sonst immer ganz geringe Mengen Energieaustausch gibt. Ansonsten gibt es nur in der Näherung abgeschlossene Systeme (z. B. Thermoskannen)</a:t>
                </a:r>
              </a:p>
              <a:p>
                <a:r>
                  <a:rPr lang="de-DE" dirty="0"/>
                  <a:t>Bei </a:t>
                </a:r>
                <a:r>
                  <a:rPr lang="de-DE" b="1" dirty="0"/>
                  <a:t>geschlossenen Systemen</a:t>
                </a:r>
                <a:r>
                  <a:rPr lang="de-DE" dirty="0"/>
                  <a:t> kann </a:t>
                </a:r>
                <a:r>
                  <a:rPr lang="de-DE" b="1" dirty="0"/>
                  <a:t>kein Materie- aber ein Energieaustausch mit der Umwelt </a:t>
                </a:r>
                <a:r>
                  <a:rPr lang="de-DE" dirty="0"/>
                  <a:t>stattfinden. Das ist im Labor ganz normal, z. B. ein geschlossenes, unisoliertes Reaktionsgefäß.</a:t>
                </a:r>
              </a:p>
              <a:p>
                <a:r>
                  <a:rPr lang="de-DE" dirty="0"/>
                  <a:t>In </a:t>
                </a:r>
                <a:r>
                  <a:rPr lang="de-DE" b="1" dirty="0"/>
                  <a:t>offenen Systemen </a:t>
                </a:r>
                <a:r>
                  <a:rPr lang="de-DE" dirty="0"/>
                  <a:t>kann mit der Umwelt </a:t>
                </a:r>
                <a:r>
                  <a:rPr lang="de-DE" b="1" dirty="0"/>
                  <a:t>Energie und Materie ausgetauscht </a:t>
                </a:r>
                <a:r>
                  <a:rPr lang="de-DE" dirty="0"/>
                  <a:t>werden. Das ist auch ein sehr alltäglicher Fall, beispielsweise bei unverschlossenen Reaktionsgefäßen.</a:t>
                </a:r>
              </a:p>
              <a:p>
                <a:endParaRPr lang="de-DE" dirty="0"/>
              </a:p>
              <a:p>
                <a:endParaRPr lang="de-DE" dirty="0"/>
              </a:p>
              <a:p>
                <a:endParaRPr lang="de-DE" dirty="0"/>
              </a:p>
              <a:p>
                <a:endParaRPr lang="de-DE" dirty="0"/>
              </a:p>
              <a:p>
                <a:endParaRPr lang="de-DE" dirty="0"/>
              </a:p>
              <a:p>
                <a:r>
                  <a:rPr lang="de-DE" dirty="0"/>
                  <a:t>Da chemische, physikalische und biologische Phänomene stark von den umgebenden Bedingungen abhängen, haben sich gewisse Normen etabliert, um Ergebnisse vergleichbar und reproduzierbar zu machen. </a:t>
                </a:r>
              </a:p>
              <a:p>
                <a:r>
                  <a:rPr lang="de-DE" dirty="0"/>
                  <a:t>Man spricht von Standardbedingungen bzw. Normalbedingungen, diese sind jedoch trotzdem bei weitem nicht einheitlich, sie können sich regional und von Branche zu Branche unterscheiden.</a:t>
                </a:r>
              </a:p>
              <a:p>
                <a:r>
                  <a:rPr lang="de-DE" dirty="0"/>
                  <a:t>Unter Standardbedingungen kann beispielsweise (und soll hier im folgenden) verstanden werden: 25 °C, 1 bar, 1 </a:t>
                </a:r>
                <a14:m>
                  <m:oMath xmlns:m="http://schemas.openxmlformats.org/officeDocument/2006/math">
                    <m:f>
                      <m:fPr>
                        <m:ctrlPr>
                          <a:rPr lang="de-DE" b="0" i="1" smtClean="0">
                            <a:latin typeface="Cambria Math" panose="02040503050406030204" pitchFamily="18" charset="0"/>
                          </a:rPr>
                        </m:ctrlPr>
                      </m:fPr>
                      <m:num>
                        <m:r>
                          <a:rPr lang="de-DE" b="0" i="1" smtClean="0">
                            <a:latin typeface="Cambria Math" panose="02040503050406030204" pitchFamily="18" charset="0"/>
                          </a:rPr>
                          <m:t>𝑚𝑜𝑙</m:t>
                        </m:r>
                      </m:num>
                      <m:den>
                        <m:r>
                          <a:rPr lang="de-DE" b="0" i="1" smtClean="0">
                            <a:latin typeface="Cambria Math" panose="02040503050406030204" pitchFamily="18" charset="0"/>
                          </a:rPr>
                          <m:t>𝐿</m:t>
                        </m:r>
                      </m:den>
                    </m:f>
                  </m:oMath>
                </a14:m>
                <a:r>
                  <a:rPr lang="de-DE" dirty="0"/>
                  <a:t>, pH 7</a:t>
                </a:r>
              </a:p>
              <a:p>
                <a:r>
                  <a:rPr lang="de-DE" dirty="0"/>
                  <a:t>Unter Normalbedingungen kann im Vergleich dazu (und soll hier im folgenden) verstanden werden: 0 °C (bzw. 273,15 K), 1,013 bar, 1 M, pH 0</a:t>
                </a:r>
              </a:p>
            </p:txBody>
          </p:sp>
        </mc:Choice>
        <mc:Fallback xmlns="">
          <p:sp>
            <p:nvSpPr>
              <p:cNvPr id="3" name="Inhaltsplatzhalter 2">
                <a:extLst>
                  <a:ext uri="{FF2B5EF4-FFF2-40B4-BE49-F238E27FC236}">
                    <a16:creationId xmlns:a16="http://schemas.microsoft.com/office/drawing/2014/main" id="{C2171B08-BEFB-E556-160E-F94E7F9A148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896"/>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3E4CB0CA-1163-086D-D35D-B2DF60BE12A4}"/>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C6482A54-77F2-EA3A-191D-B0BEEE1BB59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B33CD957-9FB5-C257-23D8-0CD5FDA029B7}"/>
              </a:ext>
            </a:extLst>
          </p:cNvPr>
          <p:cNvSpPr>
            <a:spLocks noGrp="1"/>
          </p:cNvSpPr>
          <p:nvPr>
            <p:ph type="sldNum" sz="quarter" idx="16"/>
          </p:nvPr>
        </p:nvSpPr>
        <p:spPr/>
        <p:txBody>
          <a:bodyPr/>
          <a:lstStyle/>
          <a:p>
            <a:fld id="{6FBDD224-CFE5-420E-A51B-C49F1872CE04}" type="slidenum">
              <a:rPr lang="de-DE" altLang="de-DE" smtClean="0"/>
              <a:pPr/>
              <a:t>44</a:t>
            </a:fld>
            <a:endParaRPr lang="de-DE" altLang="de-DE"/>
          </a:p>
        </p:txBody>
      </p:sp>
      <p:sp>
        <p:nvSpPr>
          <p:cNvPr id="4" name="Titel 1">
            <a:extLst>
              <a:ext uri="{FF2B5EF4-FFF2-40B4-BE49-F238E27FC236}">
                <a16:creationId xmlns:a16="http://schemas.microsoft.com/office/drawing/2014/main" id="{379E94A9-6B02-8D11-CDA8-D46F933A568B}"/>
              </a:ext>
            </a:extLst>
          </p:cNvPr>
          <p:cNvSpPr txBox="1">
            <a:spLocks/>
          </p:cNvSpPr>
          <p:nvPr/>
        </p:nvSpPr>
        <p:spPr>
          <a:xfrm>
            <a:off x="442913" y="3299204"/>
            <a:ext cx="11341100" cy="471585"/>
          </a:xfrm>
          <a:prstGeom prst="rect">
            <a:avLst/>
          </a:prstGeom>
        </p:spPr>
        <p:txBody>
          <a:bodyPr vert="horz" lIns="0" tIns="0" rIns="0" bIns="0" rtlCol="0" anchor="t" anchorCtr="0">
            <a:noAutofit/>
          </a:bodyPr>
          <a:lstStyle>
            <a:lvl1pPr marL="0" indent="0" algn="l" defTabSz="685800" rtl="0" eaLnBrk="1" latinLnBrk="0" hangingPunct="1">
              <a:lnSpc>
                <a:spcPts val="2400"/>
              </a:lnSpc>
              <a:spcBef>
                <a:spcPct val="0"/>
              </a:spcBef>
              <a:buFont typeface="Arial" panose="020B0604020202020204" pitchFamily="34" charset="0"/>
              <a:buNone/>
              <a:defRPr sz="2000" b="1" kern="1200">
                <a:solidFill>
                  <a:schemeClr val="accent1"/>
                </a:solidFill>
                <a:latin typeface="Avenir Next LT Pro" panose="020B0504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de-DE" dirty="0"/>
              <a:t>Standard und Normal</a:t>
            </a:r>
          </a:p>
        </p:txBody>
      </p:sp>
    </p:spTree>
    <p:extLst>
      <p:ext uri="{BB962C8B-B14F-4D97-AF65-F5344CB8AC3E}">
        <p14:creationId xmlns:p14="http://schemas.microsoft.com/office/powerpoint/2010/main" val="3150406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67E52-82A8-324C-889F-46027F52B1B1}"/>
              </a:ext>
            </a:extLst>
          </p:cNvPr>
          <p:cNvSpPr>
            <a:spLocks noGrp="1"/>
          </p:cNvSpPr>
          <p:nvPr>
            <p:ph type="title"/>
          </p:nvPr>
        </p:nvSpPr>
        <p:spPr/>
        <p:txBody>
          <a:bodyPr/>
          <a:lstStyle/>
          <a:p>
            <a:r>
              <a:rPr lang="de-DE" dirty="0"/>
              <a:t>Kinetik und Thermodynamik</a:t>
            </a:r>
          </a:p>
        </p:txBody>
      </p:sp>
      <p:sp>
        <p:nvSpPr>
          <p:cNvPr id="3" name="Inhaltsplatzhalter 2">
            <a:extLst>
              <a:ext uri="{FF2B5EF4-FFF2-40B4-BE49-F238E27FC236}">
                <a16:creationId xmlns:a16="http://schemas.microsoft.com/office/drawing/2014/main" id="{C90130C9-D0AA-4A41-A138-5C1B48288CE9}"/>
              </a:ext>
            </a:extLst>
          </p:cNvPr>
          <p:cNvSpPr>
            <a:spLocks noGrp="1"/>
          </p:cNvSpPr>
          <p:nvPr>
            <p:ph type="body" sz="quarter" idx="13"/>
          </p:nvPr>
        </p:nvSpPr>
        <p:spPr/>
        <p:txBody>
          <a:bodyPr/>
          <a:lstStyle/>
          <a:p>
            <a:r>
              <a:rPr lang="de-DE" dirty="0"/>
              <a:t>Die </a:t>
            </a:r>
            <a:r>
              <a:rPr lang="de-DE" b="1" dirty="0"/>
              <a:t>Kinetik </a:t>
            </a:r>
            <a:r>
              <a:rPr lang="de-DE" dirty="0"/>
              <a:t>beschäftigt sich mit der </a:t>
            </a:r>
            <a:r>
              <a:rPr lang="de-DE" b="1" dirty="0"/>
              <a:t>Geschwindigkeit </a:t>
            </a:r>
            <a:r>
              <a:rPr lang="de-DE" dirty="0"/>
              <a:t>von Reaktionen.</a:t>
            </a:r>
          </a:p>
          <a:p>
            <a:r>
              <a:rPr lang="de-DE" dirty="0"/>
              <a:t>Sie gibt Informationen darüber, wann welche </a:t>
            </a:r>
            <a:r>
              <a:rPr lang="de-DE" b="1" dirty="0"/>
              <a:t>Konzentrationen</a:t>
            </a:r>
            <a:r>
              <a:rPr lang="de-DE" dirty="0"/>
              <a:t> vorliegen und wie schnell sich diese ändern.</a:t>
            </a:r>
          </a:p>
          <a:p>
            <a:r>
              <a:rPr lang="de-DE" b="1" dirty="0" err="1"/>
              <a:t>Reaktionskinetiken</a:t>
            </a:r>
            <a:r>
              <a:rPr lang="de-DE" dirty="0"/>
              <a:t> lassen sich durch </a:t>
            </a:r>
            <a:r>
              <a:rPr lang="de-DE" b="1" dirty="0"/>
              <a:t>Katalysatoren </a:t>
            </a:r>
            <a:r>
              <a:rPr lang="de-DE" dirty="0"/>
              <a:t>ändern.</a:t>
            </a:r>
          </a:p>
          <a:p>
            <a:endParaRPr lang="de-DE" b="1" dirty="0"/>
          </a:p>
          <a:p>
            <a:r>
              <a:rPr lang="de-DE" dirty="0"/>
              <a:t>Die </a:t>
            </a:r>
            <a:r>
              <a:rPr lang="de-DE" b="1" dirty="0"/>
              <a:t>Thermodynamik </a:t>
            </a:r>
            <a:r>
              <a:rPr lang="de-DE" dirty="0"/>
              <a:t>beschäftigt sich mit dem </a:t>
            </a:r>
            <a:r>
              <a:rPr lang="de-DE" b="1" dirty="0"/>
              <a:t>Energiegehalt </a:t>
            </a:r>
            <a:r>
              <a:rPr lang="de-DE" dirty="0"/>
              <a:t>von Molekülen und Reaktionen.</a:t>
            </a:r>
          </a:p>
          <a:p>
            <a:r>
              <a:rPr lang="de-DE" dirty="0"/>
              <a:t>Sie kann die </a:t>
            </a:r>
            <a:r>
              <a:rPr lang="de-DE" b="1" dirty="0"/>
              <a:t>Lage eines Gleichgewichts </a:t>
            </a:r>
            <a:r>
              <a:rPr lang="de-DE" dirty="0"/>
              <a:t>beschreiben.</a:t>
            </a:r>
          </a:p>
          <a:p>
            <a:r>
              <a:rPr lang="de-DE" dirty="0"/>
              <a:t>Die Thermodynamik ist unabhängig von Katalysatoren.</a:t>
            </a:r>
          </a:p>
        </p:txBody>
      </p:sp>
      <p:sp>
        <p:nvSpPr>
          <p:cNvPr id="8" name="Datumsplatzhalter 7">
            <a:extLst>
              <a:ext uri="{FF2B5EF4-FFF2-40B4-BE49-F238E27FC236}">
                <a16:creationId xmlns:a16="http://schemas.microsoft.com/office/drawing/2014/main" id="{5D43D68B-CBED-BC66-CEBB-A35F5EF807D1}"/>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6465C84-327D-7786-16AD-AAAD92194AC0}"/>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916113E3-74D8-FA6C-CA00-F1A123964963}"/>
              </a:ext>
            </a:extLst>
          </p:cNvPr>
          <p:cNvSpPr>
            <a:spLocks noGrp="1"/>
          </p:cNvSpPr>
          <p:nvPr>
            <p:ph type="sldNum" sz="quarter" idx="16"/>
          </p:nvPr>
        </p:nvSpPr>
        <p:spPr/>
        <p:txBody>
          <a:bodyPr/>
          <a:lstStyle/>
          <a:p>
            <a:fld id="{6FBDD224-CFE5-420E-A51B-C49F1872CE04}" type="slidenum">
              <a:rPr lang="de-DE" altLang="de-DE" smtClean="0"/>
              <a:pPr/>
              <a:t>45</a:t>
            </a:fld>
            <a:endParaRPr lang="de-DE" altLang="de-DE"/>
          </a:p>
        </p:txBody>
      </p:sp>
    </p:spTree>
    <p:extLst>
      <p:ext uri="{BB962C8B-B14F-4D97-AF65-F5344CB8AC3E}">
        <p14:creationId xmlns:p14="http://schemas.microsoft.com/office/powerpoint/2010/main" val="3476605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0BAAF0-2310-6F4C-BC72-E057B28D6A31}"/>
              </a:ext>
            </a:extLst>
          </p:cNvPr>
          <p:cNvSpPr>
            <a:spLocks noGrp="1"/>
          </p:cNvSpPr>
          <p:nvPr>
            <p:ph type="title"/>
          </p:nvPr>
        </p:nvSpPr>
        <p:spPr/>
        <p:txBody>
          <a:bodyPr/>
          <a:lstStyle/>
          <a:p>
            <a:r>
              <a:rPr lang="de-DE" dirty="0" err="1"/>
              <a:t>Kinetiken</a:t>
            </a:r>
            <a:r>
              <a:rPr lang="de-DE" dirty="0"/>
              <a:t> 0. und 1. Ordnung</a:t>
            </a:r>
          </a:p>
        </p:txBody>
      </p:sp>
      <p:sp>
        <p:nvSpPr>
          <p:cNvPr id="6" name="Textplatzhalter 5">
            <a:extLst>
              <a:ext uri="{FF2B5EF4-FFF2-40B4-BE49-F238E27FC236}">
                <a16:creationId xmlns:a16="http://schemas.microsoft.com/office/drawing/2014/main" id="{30D4676C-2926-654B-A5B8-D8275B512990}"/>
              </a:ext>
            </a:extLst>
          </p:cNvPr>
          <p:cNvSpPr>
            <a:spLocks noGrp="1"/>
          </p:cNvSpPr>
          <p:nvPr>
            <p:ph type="body" sz="quarter" idx="13"/>
          </p:nvPr>
        </p:nvSpPr>
        <p:spPr/>
        <p:txBody>
          <a:bodyPr/>
          <a:lstStyle/>
          <a:p>
            <a:r>
              <a:rPr lang="de-DE" dirty="0"/>
              <a:t>Die </a:t>
            </a:r>
            <a:r>
              <a:rPr lang="de-DE" b="1" dirty="0"/>
              <a:t>Kinetik</a:t>
            </a:r>
            <a:r>
              <a:rPr lang="de-DE" dirty="0"/>
              <a:t> beschäftigt sich mit der </a:t>
            </a:r>
            <a:r>
              <a:rPr lang="de-DE" b="1" dirty="0"/>
              <a:t>Geschwindigkeit</a:t>
            </a:r>
            <a:r>
              <a:rPr lang="de-DE" dirty="0"/>
              <a:t> einer Reaktion</a:t>
            </a:r>
          </a:p>
          <a:p>
            <a:r>
              <a:rPr lang="de-DE" dirty="0"/>
              <a:t>Die Geschwindigkeit einer Reaktion lässt sich über das </a:t>
            </a:r>
            <a:r>
              <a:rPr lang="de-DE" b="1" dirty="0" err="1"/>
              <a:t>Geschwindigkeits</a:t>
            </a:r>
            <a:r>
              <a:rPr lang="de-DE" b="1" dirty="0"/>
              <a:t> – Zeit – Gesetz</a:t>
            </a:r>
            <a:r>
              <a:rPr lang="de-DE" dirty="0"/>
              <a:t> beschreiben. Es enthält die Ordnung N einer Reaktion</a:t>
            </a:r>
          </a:p>
          <a:p>
            <a:r>
              <a:rPr lang="de-DE" dirty="0"/>
              <a:t>Die Reaktionsordnung lässt sich nur bedingt vorhersagen.</a:t>
            </a:r>
          </a:p>
          <a:p>
            <a:r>
              <a:rPr lang="de-DE" dirty="0"/>
              <a:t>Durch </a:t>
            </a:r>
            <a:r>
              <a:rPr lang="de-DE" b="1" dirty="0"/>
              <a:t>Integrieren</a:t>
            </a:r>
            <a:r>
              <a:rPr lang="de-DE" dirty="0"/>
              <a:t> ergibt sich das </a:t>
            </a:r>
            <a:r>
              <a:rPr lang="de-DE" b="1" dirty="0" err="1"/>
              <a:t>Konzentrations</a:t>
            </a:r>
            <a:r>
              <a:rPr lang="de-DE" b="1" dirty="0"/>
              <a:t> – Zeit – Gesetz.</a:t>
            </a:r>
          </a:p>
        </p:txBody>
      </p:sp>
      <p:sp>
        <p:nvSpPr>
          <p:cNvPr id="11" name="Datumsplatzhalter 10">
            <a:extLst>
              <a:ext uri="{FF2B5EF4-FFF2-40B4-BE49-F238E27FC236}">
                <a16:creationId xmlns:a16="http://schemas.microsoft.com/office/drawing/2014/main" id="{3F831144-C8D8-7C3B-2D84-591727209D3A}"/>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DE0254C-3A86-F043-9960-CB4C412E856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747818CF-27D9-43F4-A04D-9F5853DF967D}"/>
              </a:ext>
            </a:extLst>
          </p:cNvPr>
          <p:cNvSpPr>
            <a:spLocks noGrp="1"/>
          </p:cNvSpPr>
          <p:nvPr>
            <p:ph type="sldNum" sz="quarter" idx="16"/>
          </p:nvPr>
        </p:nvSpPr>
        <p:spPr/>
        <p:txBody>
          <a:bodyPr/>
          <a:lstStyle/>
          <a:p>
            <a:fld id="{93CA5353-C198-42A6-BBA3-52F71C80328A}" type="slidenum">
              <a:rPr lang="de-DE" altLang="de-DE" smtClean="0"/>
              <a:pPr/>
              <a:t>46</a:t>
            </a:fld>
            <a:endParaRPr lang="de-DE" altLang="de-DE"/>
          </a:p>
        </p:txBody>
      </p:sp>
      <mc:AlternateContent xmlns:mc="http://schemas.openxmlformats.org/markup-compatibility/2006" xmlns:a14="http://schemas.microsoft.com/office/drawing/2010/main">
        <mc:Choice Requires="a14">
          <p:sp>
            <p:nvSpPr>
              <p:cNvPr id="8" name="Textplatzhalter 7">
                <a:extLst>
                  <a:ext uri="{FF2B5EF4-FFF2-40B4-BE49-F238E27FC236}">
                    <a16:creationId xmlns:a16="http://schemas.microsoft.com/office/drawing/2014/main" id="{14548E6F-98E7-044C-AD6C-5B372D65C025}"/>
                  </a:ext>
                </a:extLst>
              </p:cNvPr>
              <p:cNvSpPr>
                <a:spLocks noGrp="1"/>
              </p:cNvSpPr>
              <p:nvPr>
                <p:ph type="body" sz="quarter" idx="4294967295"/>
              </p:nvPr>
            </p:nvSpPr>
            <p:spPr>
              <a:xfrm>
                <a:off x="6680776" y="2444988"/>
                <a:ext cx="4532312" cy="2300288"/>
              </a:xfrm>
            </p:spPr>
            <p:txBody>
              <a:bodyPr/>
              <a:lstStyle/>
              <a:p>
                <a:r>
                  <a:rPr lang="de-DE" sz="1200" b="1" dirty="0"/>
                  <a:t>Kinetik 1. Ordnung</a:t>
                </a:r>
              </a:p>
              <a:p>
                <a:pPr lvl="1"/>
                <a:r>
                  <a:rPr lang="de-DE" dirty="0" err="1"/>
                  <a:t>Geschwindigkeits</a:t>
                </a:r>
                <a:r>
                  <a:rPr lang="de-DE" dirty="0"/>
                  <a:t> – Zeit – Gesetz: </a:t>
                </a:r>
                <a14:m>
                  <m:oMath xmlns:m="http://schemas.openxmlformats.org/officeDocument/2006/math">
                    <m:r>
                      <a:rPr lang="de-DE">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𝑑𝑐</m:t>
                        </m:r>
                      </m:num>
                      <m:den>
                        <m:r>
                          <a:rPr lang="de-DE" i="1">
                            <a:latin typeface="Cambria Math" panose="02040503050406030204" pitchFamily="18" charset="0"/>
                          </a:rPr>
                          <m:t>𝑑𝑡</m:t>
                        </m:r>
                      </m:den>
                    </m:f>
                    <m:r>
                      <a:rPr lang="de-DE" i="1">
                        <a:latin typeface="Cambria Math" panose="02040503050406030204" pitchFamily="18" charset="0"/>
                      </a:rPr>
                      <m:t>=</m:t>
                    </m:r>
                    <m:r>
                      <a:rPr lang="de-DE" i="1">
                        <a:latin typeface="Cambria Math" panose="02040503050406030204" pitchFamily="18" charset="0"/>
                      </a:rPr>
                      <m:t>𝑘</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𝑐</m:t>
                        </m:r>
                      </m:e>
                      <m:sup>
                        <m:r>
                          <a:rPr lang="de-DE" b="0" i="1" smtClean="0">
                            <a:latin typeface="Cambria Math" panose="02040503050406030204" pitchFamily="18" charset="0"/>
                          </a:rPr>
                          <m:t>1</m:t>
                        </m:r>
                      </m:sup>
                    </m:sSup>
                    <m:r>
                      <a:rPr lang="de-DE" i="1">
                        <a:latin typeface="Cambria Math" panose="02040503050406030204" pitchFamily="18" charset="0"/>
                      </a:rPr>
                      <m:t>=</m:t>
                    </m:r>
                    <m:r>
                      <a:rPr lang="de-DE" b="0" i="1" smtClean="0">
                        <a:latin typeface="Cambria Math" panose="02040503050406030204" pitchFamily="18" charset="0"/>
                      </a:rPr>
                      <m:t>𝑘</m:t>
                    </m:r>
                    <m:r>
                      <a:rPr lang="de-DE" b="0" i="1" smtClean="0">
                        <a:latin typeface="Cambria Math" panose="02040503050406030204" pitchFamily="18" charset="0"/>
                      </a:rPr>
                      <m:t>∙</m:t>
                    </m:r>
                    <m:r>
                      <a:rPr lang="de-DE" b="0" i="1" smtClean="0">
                        <a:latin typeface="Cambria Math" panose="02040503050406030204" pitchFamily="18" charset="0"/>
                      </a:rPr>
                      <m:t>𝑐</m:t>
                    </m:r>
                  </m:oMath>
                </a14:m>
                <a:endParaRPr lang="de-DE" b="0" dirty="0"/>
              </a:p>
              <a:p>
                <a:pPr lvl="1"/>
                <a:r>
                  <a:rPr lang="de-DE" dirty="0"/>
                  <a:t>Konzentrations – Zeit – Gesetz: </a:t>
                </a:r>
                <a14:m>
                  <m:oMath xmlns:m="http://schemas.openxmlformats.org/officeDocument/2006/math">
                    <m:r>
                      <a:rPr lang="de-DE" i="1">
                        <a:latin typeface="Cambria Math" panose="02040503050406030204" pitchFamily="18" charset="0"/>
                      </a:rPr>
                      <m:t>𝑐</m:t>
                    </m:r>
                    <m:d>
                      <m:dPr>
                        <m:ctrlPr>
                          <a:rPr lang="de-DE" i="1">
                            <a:latin typeface="Cambria Math" panose="02040503050406030204" pitchFamily="18" charset="0"/>
                          </a:rPr>
                        </m:ctrlPr>
                      </m:dPr>
                      <m:e>
                        <m:r>
                          <a:rPr lang="de-DE" i="1">
                            <a:latin typeface="Cambria Math" panose="02040503050406030204" pitchFamily="18" charset="0"/>
                          </a:rPr>
                          <m:t>𝑡</m:t>
                        </m:r>
                      </m:e>
                    </m:d>
                    <m:r>
                      <a:rPr lang="de-DE" i="1">
                        <a:latin typeface="Cambria Math" panose="02040503050406030204" pitchFamily="18" charset="0"/>
                      </a:rPr>
                      <m:t>=</m:t>
                    </m:r>
                    <m:r>
                      <a:rPr lang="de-DE" b="0" i="1" smtClean="0">
                        <a:latin typeface="Cambria Math" panose="02040503050406030204" pitchFamily="18" charset="0"/>
                      </a:rPr>
                      <m:t>𝑐</m:t>
                    </m:r>
                    <m:d>
                      <m:dPr>
                        <m:ctrlPr>
                          <a:rPr lang="de-DE" b="0" i="1" smtClean="0">
                            <a:latin typeface="Cambria Math" panose="02040503050406030204" pitchFamily="18" charset="0"/>
                          </a:rPr>
                        </m:ctrlPr>
                      </m:dPr>
                      <m:e>
                        <m:r>
                          <a:rPr lang="de-DE" b="0" i="1" smtClean="0">
                            <a:latin typeface="Cambria Math" panose="02040503050406030204" pitchFamily="18" charset="0"/>
                          </a:rPr>
                          <m:t>0</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r>
                          <a:rPr lang="de-DE" b="0" i="1" smtClean="0">
                            <a:latin typeface="Cambria Math" panose="02040503050406030204" pitchFamily="18" charset="0"/>
                          </a:rPr>
                          <m:t>𝑘</m:t>
                        </m:r>
                        <m:r>
                          <a:rPr lang="de-DE" b="0" i="1" smtClean="0">
                            <a:latin typeface="Cambria Math" panose="02040503050406030204" pitchFamily="18" charset="0"/>
                          </a:rPr>
                          <m:t>∙</m:t>
                        </m:r>
                        <m:r>
                          <a:rPr lang="de-DE" b="0" i="1" smtClean="0">
                            <a:latin typeface="Cambria Math" panose="02040503050406030204" pitchFamily="18" charset="0"/>
                          </a:rPr>
                          <m:t>𝑡</m:t>
                        </m:r>
                      </m:sup>
                    </m:sSup>
                  </m:oMath>
                </a14:m>
                <a:endParaRPr lang="de-DE" dirty="0"/>
              </a:p>
              <a:p>
                <a:pPr lvl="1"/>
                <a:r>
                  <a:rPr lang="de-DE" dirty="0"/>
                  <a:t>Die Konzentration ändert sich immer um den gleichen </a:t>
                </a:r>
                <a:r>
                  <a:rPr lang="de-DE" b="1" dirty="0"/>
                  <a:t>Anteil</a:t>
                </a:r>
                <a:r>
                  <a:rPr lang="de-DE" dirty="0"/>
                  <a:t>.</a:t>
                </a:r>
              </a:p>
              <a:p>
                <a:pPr lvl="1"/>
                <a:r>
                  <a:rPr lang="de-DE" dirty="0"/>
                  <a:t>Der Verlauf ist </a:t>
                </a:r>
                <a:r>
                  <a:rPr lang="de-DE" b="1" dirty="0"/>
                  <a:t>exponentiell</a:t>
                </a:r>
                <a:r>
                  <a:rPr lang="de-DE" dirty="0"/>
                  <a:t>.</a:t>
                </a:r>
              </a:p>
              <a:p>
                <a:pPr lvl="1"/>
                <a:r>
                  <a:rPr lang="de-DE" dirty="0"/>
                  <a:t>Halbwertszeit: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1/2</m:t>
                        </m:r>
                      </m:sub>
                    </m:sSub>
                    <m:r>
                      <a:rPr lang="de-DE" i="1">
                        <a:latin typeface="Cambria Math" panose="02040503050406030204" pitchFamily="18" charset="0"/>
                      </a:rPr>
                      <m:t>=</m:t>
                    </m:r>
                    <m:f>
                      <m:fPr>
                        <m:ctrlPr>
                          <a:rPr lang="de-DE" b="0" i="1" smtClean="0">
                            <a:latin typeface="Cambria Math" panose="02040503050406030204" pitchFamily="18" charset="0"/>
                          </a:rPr>
                        </m:ctrlPr>
                      </m:fPr>
                      <m:num>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2</m:t>
                                </m:r>
                              </m:e>
                            </m:d>
                          </m:e>
                        </m:func>
                      </m:num>
                      <m:den>
                        <m:r>
                          <a:rPr lang="de-DE" b="0" i="1" smtClean="0">
                            <a:latin typeface="Cambria Math" panose="02040503050406030204" pitchFamily="18" charset="0"/>
                          </a:rPr>
                          <m:t>𝑘</m:t>
                        </m:r>
                      </m:den>
                    </m:f>
                  </m:oMath>
                </a14:m>
                <a:endParaRPr lang="de-DE" dirty="0"/>
              </a:p>
              <a:p>
                <a:pPr lvl="1"/>
                <a:r>
                  <a:rPr lang="de-DE" dirty="0"/>
                  <a:t>z. B. </a:t>
                </a:r>
                <a:r>
                  <a:rPr lang="de-DE" b="1" dirty="0"/>
                  <a:t>radioaktiver Zerfall</a:t>
                </a:r>
                <a:endParaRPr lang="de-DE" dirty="0"/>
              </a:p>
              <a:p>
                <a:endParaRPr lang="de-DE" sz="1200" dirty="0"/>
              </a:p>
            </p:txBody>
          </p:sp>
        </mc:Choice>
        <mc:Fallback xmlns="">
          <p:sp>
            <p:nvSpPr>
              <p:cNvPr id="8" name="Textplatzhalter 7">
                <a:extLst>
                  <a:ext uri="{FF2B5EF4-FFF2-40B4-BE49-F238E27FC236}">
                    <a16:creationId xmlns:a16="http://schemas.microsoft.com/office/drawing/2014/main" id="{14548E6F-98E7-044C-AD6C-5B372D65C025}"/>
                  </a:ext>
                </a:extLst>
              </p:cNvPr>
              <p:cNvSpPr>
                <a:spLocks noGrp="1" noRot="1" noChangeAspect="1" noMove="1" noResize="1" noEditPoints="1" noAdjustHandles="1" noChangeArrowheads="1" noChangeShapeType="1" noTextEdit="1"/>
              </p:cNvSpPr>
              <p:nvPr>
                <p:ph type="body" sz="quarter" idx="4294967295"/>
              </p:nvPr>
            </p:nvSpPr>
            <p:spPr>
              <a:xfrm>
                <a:off x="6680776" y="2444988"/>
                <a:ext cx="4532312" cy="2300288"/>
              </a:xfrm>
              <a:blipFill>
                <a:blip r:embed="rId2"/>
                <a:stretch>
                  <a:fillRect l="-1961" t="-219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Inhaltsplatzhalter 6">
                <a:extLst>
                  <a:ext uri="{FF2B5EF4-FFF2-40B4-BE49-F238E27FC236}">
                    <a16:creationId xmlns:a16="http://schemas.microsoft.com/office/drawing/2014/main" id="{1D62A804-3598-2F46-89F0-6ABD25935684}"/>
                  </a:ext>
                </a:extLst>
              </p:cNvPr>
              <p:cNvSpPr>
                <a:spLocks noGrp="1"/>
              </p:cNvSpPr>
              <p:nvPr>
                <p:ph idx="4294967295"/>
              </p:nvPr>
            </p:nvSpPr>
            <p:spPr>
              <a:xfrm>
                <a:off x="442913" y="2444988"/>
                <a:ext cx="4693920" cy="406400"/>
              </a:xfrm>
            </p:spPr>
            <p:txBody>
              <a:bodyPr/>
              <a:lstStyle/>
              <a:p>
                <a:r>
                  <a:rPr lang="de-DE" sz="1200" b="1" dirty="0"/>
                  <a:t>Kinetik 0. Ordnung</a:t>
                </a:r>
              </a:p>
              <a:p>
                <a:pPr lvl="1"/>
                <a:r>
                  <a:rPr lang="de-DE" dirty="0"/>
                  <a:t>Geschwindigkeits – Zeit – Gesetz: </a:t>
                </a:r>
                <a14:m>
                  <m:oMath xmlns:m="http://schemas.openxmlformats.org/officeDocument/2006/math">
                    <m:r>
                      <a:rPr lang="de-DE" b="0" i="0"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𝑑𝑐</m:t>
                        </m:r>
                      </m:num>
                      <m:den>
                        <m:r>
                          <a:rPr lang="de-DE" b="0" i="1" smtClean="0">
                            <a:latin typeface="Cambria Math" panose="02040503050406030204" pitchFamily="18" charset="0"/>
                          </a:rPr>
                          <m:t>𝑑𝑡</m:t>
                        </m:r>
                      </m:den>
                    </m:f>
                    <m:r>
                      <a:rPr lang="de-DE" b="0" i="1" smtClean="0">
                        <a:latin typeface="Cambria Math" panose="02040503050406030204" pitchFamily="18" charset="0"/>
                      </a:rPr>
                      <m:t>=</m:t>
                    </m:r>
                    <m:r>
                      <a:rPr lang="de-DE" b="0" i="1" smtClean="0">
                        <a:latin typeface="Cambria Math" panose="02040503050406030204" pitchFamily="18" charset="0"/>
                      </a:rPr>
                      <m:t>𝑘</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𝑐</m:t>
                        </m:r>
                      </m:e>
                      <m:sup>
                        <m:r>
                          <a:rPr lang="de-DE" b="0" i="1" smtClean="0">
                            <a:latin typeface="Cambria Math" panose="02040503050406030204" pitchFamily="18" charset="0"/>
                          </a:rPr>
                          <m:t>0</m:t>
                        </m:r>
                      </m:sup>
                    </m:sSup>
                    <m:r>
                      <a:rPr lang="de-DE" b="0" i="1" smtClean="0">
                        <a:latin typeface="Cambria Math" panose="02040503050406030204" pitchFamily="18" charset="0"/>
                      </a:rPr>
                      <m:t>=</m:t>
                    </m:r>
                    <m:r>
                      <a:rPr lang="de-DE" b="0" i="1" smtClean="0">
                        <a:latin typeface="Cambria Math" panose="02040503050406030204" pitchFamily="18" charset="0"/>
                      </a:rPr>
                      <m:t>𝑘</m:t>
                    </m:r>
                  </m:oMath>
                </a14:m>
                <a:endParaRPr lang="de-DE" dirty="0"/>
              </a:p>
              <a:p>
                <a:pPr lvl="1"/>
                <a:r>
                  <a:rPr lang="de-DE" dirty="0" err="1"/>
                  <a:t>Konzentrations</a:t>
                </a:r>
                <a:r>
                  <a:rPr lang="de-DE" dirty="0"/>
                  <a:t> – Zeit – Gesetz: </a:t>
                </a:r>
                <a14:m>
                  <m:oMath xmlns:m="http://schemas.openxmlformats.org/officeDocument/2006/math">
                    <m:r>
                      <a:rPr lang="de-DE" b="0" i="1" smtClean="0">
                        <a:latin typeface="Cambria Math" panose="02040503050406030204" pitchFamily="18" charset="0"/>
                      </a:rPr>
                      <m:t>𝑐</m:t>
                    </m:r>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r>
                      <a:rPr lang="de-DE" b="0" i="1" smtClean="0">
                        <a:latin typeface="Cambria Math" panose="02040503050406030204" pitchFamily="18" charset="0"/>
                      </a:rPr>
                      <m:t>=</m:t>
                    </m:r>
                    <m:r>
                      <a:rPr lang="de-DE" b="0" i="1" smtClean="0">
                        <a:latin typeface="Cambria Math" panose="02040503050406030204" pitchFamily="18" charset="0"/>
                      </a:rPr>
                      <m:t>𝑐</m:t>
                    </m:r>
                    <m:d>
                      <m:dPr>
                        <m:ctrlPr>
                          <a:rPr lang="de-DE" b="0" i="1" smtClean="0">
                            <a:latin typeface="Cambria Math" panose="02040503050406030204" pitchFamily="18" charset="0"/>
                          </a:rPr>
                        </m:ctrlPr>
                      </m:dPr>
                      <m:e>
                        <m:r>
                          <a:rPr lang="de-DE" b="0" i="1" smtClean="0">
                            <a:latin typeface="Cambria Math" panose="02040503050406030204" pitchFamily="18" charset="0"/>
                          </a:rPr>
                          <m:t>0</m:t>
                        </m:r>
                      </m:e>
                    </m:d>
                    <m:r>
                      <a:rPr lang="de-DE" b="0" i="1" smtClean="0">
                        <a:latin typeface="Cambria Math" panose="02040503050406030204" pitchFamily="18" charset="0"/>
                      </a:rPr>
                      <m:t>−</m:t>
                    </m:r>
                    <m:r>
                      <a:rPr lang="de-DE" b="0" i="1" smtClean="0">
                        <a:latin typeface="Cambria Math" panose="02040503050406030204" pitchFamily="18" charset="0"/>
                      </a:rPr>
                      <m:t>𝑘</m:t>
                    </m:r>
                    <m:r>
                      <a:rPr lang="de-DE" b="0" i="1" smtClean="0">
                        <a:latin typeface="Cambria Math" panose="02040503050406030204" pitchFamily="18" charset="0"/>
                      </a:rPr>
                      <m:t>∙</m:t>
                    </m:r>
                    <m:r>
                      <a:rPr lang="de-DE" b="0" i="1" smtClean="0">
                        <a:latin typeface="Cambria Math" panose="02040503050406030204" pitchFamily="18" charset="0"/>
                      </a:rPr>
                      <m:t>𝑡</m:t>
                    </m:r>
                  </m:oMath>
                </a14:m>
                <a:endParaRPr lang="de-DE" dirty="0"/>
              </a:p>
              <a:p>
                <a:pPr lvl="1"/>
                <a:r>
                  <a:rPr lang="de-DE" dirty="0"/>
                  <a:t>Die Konzentration ändert sich immer um den gleichen </a:t>
                </a:r>
                <a:r>
                  <a:rPr lang="de-DE" b="1" dirty="0"/>
                  <a:t>Betrag</a:t>
                </a:r>
                <a:r>
                  <a:rPr lang="de-DE" dirty="0"/>
                  <a:t>.</a:t>
                </a:r>
              </a:p>
              <a:p>
                <a:pPr lvl="1"/>
                <a:r>
                  <a:rPr lang="de-DE" dirty="0"/>
                  <a:t>Der Verlauf ist </a:t>
                </a:r>
                <a:r>
                  <a:rPr lang="de-DE" b="1" dirty="0"/>
                  <a:t>linear</a:t>
                </a:r>
                <a:r>
                  <a:rPr lang="de-DE" dirty="0"/>
                  <a:t>.</a:t>
                </a:r>
              </a:p>
              <a:p>
                <a:pPr lvl="1"/>
                <a:r>
                  <a:rPr lang="de-DE" dirty="0"/>
                  <a:t>Halbwertszeit: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1/2</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𝑐</m:t>
                        </m:r>
                        <m:d>
                          <m:dPr>
                            <m:ctrlPr>
                              <a:rPr lang="de-DE" b="0" i="1" smtClean="0">
                                <a:latin typeface="Cambria Math" panose="02040503050406030204" pitchFamily="18" charset="0"/>
                              </a:rPr>
                            </m:ctrlPr>
                          </m:dPr>
                          <m:e>
                            <m:r>
                              <a:rPr lang="de-DE" b="0" i="1" smtClean="0">
                                <a:latin typeface="Cambria Math" panose="02040503050406030204" pitchFamily="18" charset="0"/>
                              </a:rPr>
                              <m:t>0</m:t>
                            </m:r>
                          </m:e>
                        </m:d>
                      </m:num>
                      <m:den>
                        <m:r>
                          <a:rPr lang="de-DE" b="0" i="1" smtClean="0">
                            <a:latin typeface="Cambria Math" panose="02040503050406030204" pitchFamily="18" charset="0"/>
                          </a:rPr>
                          <m:t>2</m:t>
                        </m:r>
                        <m:r>
                          <a:rPr lang="de-DE" b="0" i="1" smtClean="0">
                            <a:latin typeface="Cambria Math" panose="02040503050406030204" pitchFamily="18" charset="0"/>
                          </a:rPr>
                          <m:t>𝑘</m:t>
                        </m:r>
                      </m:den>
                    </m:f>
                  </m:oMath>
                </a14:m>
                <a:endParaRPr lang="de-DE" dirty="0"/>
              </a:p>
              <a:p>
                <a:pPr lvl="1"/>
                <a:r>
                  <a:rPr lang="de-DE" dirty="0"/>
                  <a:t>z.B. Alkoholmetabolismus</a:t>
                </a:r>
              </a:p>
            </p:txBody>
          </p:sp>
        </mc:Choice>
        <mc:Fallback xmlns="">
          <p:sp>
            <p:nvSpPr>
              <p:cNvPr id="7" name="Inhaltsplatzhalter 6">
                <a:extLst>
                  <a:ext uri="{FF2B5EF4-FFF2-40B4-BE49-F238E27FC236}">
                    <a16:creationId xmlns:a16="http://schemas.microsoft.com/office/drawing/2014/main" id="{1D62A804-3598-2F46-89F0-6ABD25935684}"/>
                  </a:ext>
                </a:extLst>
              </p:cNvPr>
              <p:cNvSpPr>
                <a:spLocks noGrp="1" noRot="1" noChangeAspect="1" noMove="1" noResize="1" noEditPoints="1" noAdjustHandles="1" noChangeArrowheads="1" noChangeShapeType="1" noTextEdit="1"/>
              </p:cNvSpPr>
              <p:nvPr>
                <p:ph idx="4294967295"/>
              </p:nvPr>
            </p:nvSpPr>
            <p:spPr>
              <a:xfrm>
                <a:off x="442913" y="2444988"/>
                <a:ext cx="4693920" cy="406400"/>
              </a:xfrm>
              <a:blipFill>
                <a:blip r:embed="rId3"/>
                <a:stretch>
                  <a:fillRect l="-1892" t="-12121" r="-1622" b="-433333"/>
                </a:stretch>
              </a:blipFill>
            </p:spPr>
            <p:txBody>
              <a:bodyPr/>
              <a:lstStyle/>
              <a:p>
                <a:r>
                  <a:rPr lang="de-DE">
                    <a:noFill/>
                  </a:rPr>
                  <a:t> </a:t>
                </a:r>
              </a:p>
            </p:txBody>
          </p:sp>
        </mc:Fallback>
      </mc:AlternateContent>
      <p:pic>
        <p:nvPicPr>
          <p:cNvPr id="14" name="Grafik 13">
            <a:extLst>
              <a:ext uri="{FF2B5EF4-FFF2-40B4-BE49-F238E27FC236}">
                <a16:creationId xmlns:a16="http://schemas.microsoft.com/office/drawing/2014/main" id="{896C7DF6-E719-1243-9C8C-3DD419A19E05}"/>
              </a:ext>
            </a:extLst>
          </p:cNvPr>
          <p:cNvPicPr>
            <a:picLocks noChangeAspect="1"/>
          </p:cNvPicPr>
          <p:nvPr/>
        </p:nvPicPr>
        <p:blipFill>
          <a:blip r:embed="rId4"/>
          <a:stretch>
            <a:fillRect/>
          </a:stretch>
        </p:blipFill>
        <p:spPr>
          <a:xfrm>
            <a:off x="1577540" y="4745276"/>
            <a:ext cx="3312368" cy="1216345"/>
          </a:xfrm>
          <a:prstGeom prst="rect">
            <a:avLst/>
          </a:prstGeom>
        </p:spPr>
      </p:pic>
      <p:pic>
        <p:nvPicPr>
          <p:cNvPr id="16" name="Grafik 15" descr="Ein Bild, das Unschärfe enthält.&#10;&#10;Automatisch generierte Beschreibung">
            <a:extLst>
              <a:ext uri="{FF2B5EF4-FFF2-40B4-BE49-F238E27FC236}">
                <a16:creationId xmlns:a16="http://schemas.microsoft.com/office/drawing/2014/main" id="{46F2F208-0D8E-E949-A4B2-B3E9C0D161B7}"/>
              </a:ext>
            </a:extLst>
          </p:cNvPr>
          <p:cNvPicPr>
            <a:picLocks noChangeAspect="1"/>
          </p:cNvPicPr>
          <p:nvPr/>
        </p:nvPicPr>
        <p:blipFill>
          <a:blip r:embed="rId5"/>
          <a:stretch>
            <a:fillRect/>
          </a:stretch>
        </p:blipFill>
        <p:spPr>
          <a:xfrm>
            <a:off x="7375727" y="4699928"/>
            <a:ext cx="3312368" cy="1216345"/>
          </a:xfrm>
          <a:prstGeom prst="rect">
            <a:avLst/>
          </a:prstGeom>
        </p:spPr>
      </p:pic>
      <p:sp>
        <p:nvSpPr>
          <p:cNvPr id="4" name="Textfeld 3">
            <a:extLst>
              <a:ext uri="{FF2B5EF4-FFF2-40B4-BE49-F238E27FC236}">
                <a16:creationId xmlns:a16="http://schemas.microsoft.com/office/drawing/2014/main" id="{D8E376DD-B991-930C-7AE7-738B74EC009F}"/>
              </a:ext>
            </a:extLst>
          </p:cNvPr>
          <p:cNvSpPr txBox="1"/>
          <p:nvPr/>
        </p:nvSpPr>
        <p:spPr>
          <a:xfrm>
            <a:off x="7402201" y="5978703"/>
            <a:ext cx="3810887" cy="461665"/>
          </a:xfrm>
          <a:prstGeom prst="rect">
            <a:avLst/>
          </a:prstGeom>
          <a:noFill/>
        </p:spPr>
        <p:txBody>
          <a:bodyPr wrap="square" rtlCol="0">
            <a:spAutoFit/>
          </a:bodyPr>
          <a:lstStyle/>
          <a:p>
            <a:pPr algn="ctr"/>
            <a:r>
              <a:rPr lang="de-DE" sz="1200" dirty="0">
                <a:solidFill>
                  <a:srgbClr val="0099FF"/>
                </a:solidFill>
                <a:latin typeface="Avenir Next" panose="020B0503020202020204" pitchFamily="34" charset="0"/>
              </a:rPr>
              <a:t>CAVE bei logarithmischer Achsenskalierung! Dort sieht ein logarithmischer Verlauf linear aus</a:t>
            </a:r>
          </a:p>
        </p:txBody>
      </p:sp>
    </p:spTree>
    <p:extLst>
      <p:ext uri="{BB962C8B-B14F-4D97-AF65-F5344CB8AC3E}">
        <p14:creationId xmlns:p14="http://schemas.microsoft.com/office/powerpoint/2010/main" val="3188342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B4479-95AC-9A59-1571-048123931CB2}"/>
              </a:ext>
            </a:extLst>
          </p:cNvPr>
          <p:cNvSpPr>
            <a:spLocks noGrp="1"/>
          </p:cNvSpPr>
          <p:nvPr>
            <p:ph type="title"/>
          </p:nvPr>
        </p:nvSpPr>
        <p:spPr/>
        <p:txBody>
          <a:bodyPr/>
          <a:lstStyle/>
          <a:p>
            <a:r>
              <a:rPr lang="de-DE" dirty="0"/>
              <a:t>Reaktionsenthalpie</a:t>
            </a:r>
          </a:p>
        </p:txBody>
      </p:sp>
      <mc:AlternateContent xmlns:mc="http://schemas.openxmlformats.org/markup-compatibility/2006" xmlns:a14="http://schemas.microsoft.com/office/drawing/2010/main">
        <mc:Choice Requires="a14">
          <p:sp>
            <p:nvSpPr>
              <p:cNvPr id="10" name="Textplatzhalter 9">
                <a:extLst>
                  <a:ext uri="{FF2B5EF4-FFF2-40B4-BE49-F238E27FC236}">
                    <a16:creationId xmlns:a16="http://schemas.microsoft.com/office/drawing/2014/main" id="{B09B6EDF-B770-06F8-7E18-B5206DB5D2B9}"/>
                  </a:ext>
                </a:extLst>
              </p:cNvPr>
              <p:cNvSpPr>
                <a:spLocks noGrp="1"/>
              </p:cNvSpPr>
              <p:nvPr>
                <p:ph type="body" sz="quarter" idx="13"/>
              </p:nvPr>
            </p:nvSpPr>
            <p:spPr/>
            <p:txBody>
              <a:bodyPr/>
              <a:lstStyle/>
              <a:p>
                <a:r>
                  <a:rPr lang="de-DE" kern="0" dirty="0"/>
                  <a:t>Bei </a:t>
                </a:r>
                <a:r>
                  <a:rPr lang="de-DE" b="1" kern="0" dirty="0"/>
                  <a:t>Energie</a:t>
                </a:r>
                <a:r>
                  <a:rPr lang="de-DE" kern="0" dirty="0"/>
                  <a:t> einer Reaktion kann aufgeteilt werden in </a:t>
                </a:r>
                <a:r>
                  <a:rPr lang="de-DE" b="1" kern="0" dirty="0"/>
                  <a:t>Druck – Volumen – Arbeit</a:t>
                </a:r>
                <a:r>
                  <a:rPr lang="de-DE" kern="0" dirty="0"/>
                  <a:t> und einen </a:t>
                </a:r>
                <a:r>
                  <a:rPr lang="de-DE" b="1" kern="0" dirty="0"/>
                  <a:t>Wärmeanteil</a:t>
                </a:r>
                <a:r>
                  <a:rPr lang="de-DE" kern="0" dirty="0"/>
                  <a:t>.</a:t>
                </a:r>
              </a:p>
              <a:p>
                <a:r>
                  <a:rPr lang="de-DE" kern="0" dirty="0"/>
                  <a:t>Der </a:t>
                </a:r>
                <a:r>
                  <a:rPr lang="de-DE" b="1" kern="0" dirty="0"/>
                  <a:t>Wärmeanteil</a:t>
                </a:r>
                <a:r>
                  <a:rPr lang="de-DE" kern="0" dirty="0"/>
                  <a:t> wird als </a:t>
                </a:r>
                <a:r>
                  <a:rPr lang="de-DE" b="1" kern="0" dirty="0"/>
                  <a:t>Reaktionsenthalpie </a:t>
                </a:r>
                <a14:m>
                  <m:oMath xmlns:m="http://schemas.openxmlformats.org/officeDocument/2006/math">
                    <m:r>
                      <a:rPr lang="de-DE" b="1" i="0" kern="0" smtClean="0">
                        <a:latin typeface="Cambria Math" panose="02040503050406030204" pitchFamily="18" charset="0"/>
                      </a:rPr>
                      <m:t>𝚫</m:t>
                    </m:r>
                  </m:oMath>
                </a14:m>
                <a:r>
                  <a:rPr lang="de-DE" b="1" kern="0" dirty="0"/>
                  <a:t>H [</a:t>
                </a:r>
                <a14:m>
                  <m:oMath xmlns:m="http://schemas.openxmlformats.org/officeDocument/2006/math">
                    <m:f>
                      <m:fPr>
                        <m:ctrlPr>
                          <a:rPr lang="de-DE" b="1" i="1" kern="0" smtClean="0">
                            <a:latin typeface="Cambria Math" panose="02040503050406030204" pitchFamily="18" charset="0"/>
                          </a:rPr>
                        </m:ctrlPr>
                      </m:fPr>
                      <m:num>
                        <m:r>
                          <a:rPr lang="de-DE" b="1" i="1" kern="0" smtClean="0">
                            <a:latin typeface="Cambria Math" panose="02040503050406030204" pitchFamily="18" charset="0"/>
                          </a:rPr>
                          <m:t>𝒌𝑱</m:t>
                        </m:r>
                      </m:num>
                      <m:den>
                        <m:r>
                          <a:rPr lang="de-DE" b="1" i="1" kern="0" smtClean="0">
                            <a:latin typeface="Cambria Math" panose="02040503050406030204" pitchFamily="18" charset="0"/>
                          </a:rPr>
                          <m:t>𝒎𝒐𝒍</m:t>
                        </m:r>
                      </m:den>
                    </m:f>
                  </m:oMath>
                </a14:m>
                <a:r>
                  <a:rPr lang="de-DE" b="1" kern="0" dirty="0"/>
                  <a:t>] </a:t>
                </a:r>
                <a:r>
                  <a:rPr lang="de-DE" kern="0" dirty="0"/>
                  <a:t>bezeichnet. Die Enthalpie ist eine thermodynamische Größe.</a:t>
                </a:r>
              </a:p>
              <a:p>
                <a:r>
                  <a:rPr lang="de-DE" kern="0" dirty="0"/>
                  <a:t>Edukten und Produkten kann eine </a:t>
                </a:r>
                <a:r>
                  <a:rPr lang="de-DE" b="1" kern="0" dirty="0"/>
                  <a:t>relative Enthalpie </a:t>
                </a:r>
                <a:r>
                  <a:rPr lang="de-DE" kern="0" dirty="0"/>
                  <a:t>zugemessen werden:</a:t>
                </a:r>
              </a:p>
              <a:p>
                <a:endParaRPr lang="de-DE" kern="0" dirty="0"/>
              </a:p>
              <a:p>
                <a:endParaRPr lang="de-DE" kern="0" dirty="0"/>
              </a:p>
              <a:p>
                <a:endParaRPr lang="de-DE" kern="0" dirty="0"/>
              </a:p>
              <a:p>
                <a:endParaRPr lang="de-DE" kern="0" dirty="0"/>
              </a:p>
              <a:p>
                <a:endParaRPr lang="de-DE" kern="0" dirty="0"/>
              </a:p>
              <a:p>
                <a:endParaRPr lang="de-DE" kern="0" dirty="0"/>
              </a:p>
              <a:p>
                <a:pPr marL="0" indent="0">
                  <a:buNone/>
                </a:pPr>
                <a:endParaRPr lang="de-DE" kern="0" dirty="0"/>
              </a:p>
              <a:p>
                <a14:m>
                  <m:oMath xmlns:m="http://schemas.openxmlformats.org/officeDocument/2006/math">
                    <m:r>
                      <m:rPr>
                        <m:sty m:val="p"/>
                      </m:rPr>
                      <a:rPr lang="de-DE" b="0" i="0" kern="0" smtClean="0">
                        <a:latin typeface="Cambria Math" panose="02040503050406030204" pitchFamily="18" charset="0"/>
                      </a:rPr>
                      <m:t>Δ</m:t>
                    </m:r>
                  </m:oMath>
                </a14:m>
                <a:r>
                  <a:rPr lang="de-DE" kern="0" dirty="0"/>
                  <a:t>H einer Reaktion wird bestimmt als </a:t>
                </a: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𝐻</m:t>
                        </m:r>
                      </m:e>
                      <m:sub>
                        <m:r>
                          <a:rPr lang="de-DE" b="0" i="1" kern="0" smtClean="0">
                            <a:latin typeface="Cambria Math" panose="02040503050406030204" pitchFamily="18" charset="0"/>
                          </a:rPr>
                          <m:t>𝑃𝑟𝑜𝑑𝑢𝑘𝑡</m:t>
                        </m:r>
                      </m:sub>
                    </m:sSub>
                    <m:r>
                      <a:rPr lang="de-DE" b="0" i="1" kern="0" smtClean="0">
                        <a:latin typeface="Cambria Math" panose="02040503050406030204" pitchFamily="18" charset="0"/>
                      </a:rPr>
                      <m:t> −</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𝐻</m:t>
                        </m:r>
                      </m:e>
                      <m:sub>
                        <m:r>
                          <a:rPr lang="de-DE" b="0" i="1" kern="0" smtClean="0">
                            <a:latin typeface="Cambria Math" panose="02040503050406030204" pitchFamily="18" charset="0"/>
                          </a:rPr>
                          <m:t>𝐸𝑑𝑢𝑘𝑡</m:t>
                        </m:r>
                      </m:sub>
                    </m:sSub>
                  </m:oMath>
                </a14:m>
                <a:r>
                  <a:rPr lang="de-DE" kern="0" dirty="0"/>
                  <a:t>. Je nach Vorzeichen des Ergebnisses wird im Laufe einer Reaktion der Wärmeanteil freigesetzt oder muss zugeführt werden.</a:t>
                </a:r>
              </a:p>
              <a:p>
                <a:r>
                  <a:rPr lang="de-DE" kern="0" dirty="0"/>
                  <a:t>Wird bei einer Reaktion </a:t>
                </a:r>
                <a:r>
                  <a:rPr lang="de-DE" b="1" kern="0" dirty="0"/>
                  <a:t>Wärme freigesetzt</a:t>
                </a:r>
                <a:r>
                  <a:rPr lang="de-DE" kern="0" dirty="0"/>
                  <a:t>, bezeichnet man sie als </a:t>
                </a:r>
                <a:r>
                  <a:rPr lang="de-DE" b="1" kern="0" dirty="0"/>
                  <a:t>exotherm</a:t>
                </a:r>
                <a:r>
                  <a:rPr lang="de-DE" kern="0" dirty="0"/>
                  <a:t>. </a:t>
                </a:r>
                <a14:m>
                  <m:oMath xmlns:m="http://schemas.openxmlformats.org/officeDocument/2006/math">
                    <m:r>
                      <m:rPr>
                        <m:sty m:val="p"/>
                      </m:rPr>
                      <a:rPr lang="de-DE" b="0" i="0" kern="0" smtClean="0">
                        <a:latin typeface="Cambria Math" panose="02040503050406030204" pitchFamily="18" charset="0"/>
                      </a:rPr>
                      <m:t>Δ</m:t>
                    </m:r>
                  </m:oMath>
                </a14:m>
                <a:r>
                  <a:rPr lang="de-DE" kern="0" dirty="0"/>
                  <a:t>H ist kleiner 0. </a:t>
                </a:r>
                <a:r>
                  <a:rPr lang="de-DE" kern="0" dirty="0">
                    <a:solidFill>
                      <a:schemeClr val="accent6"/>
                    </a:solidFill>
                  </a:rPr>
                  <a:t>(z. B. B zu C)</a:t>
                </a:r>
              </a:p>
              <a:p>
                <a:r>
                  <a:rPr lang="de-DE" kern="0" dirty="0"/>
                  <a:t>Muss bei einer Reaktion </a:t>
                </a:r>
                <a:r>
                  <a:rPr lang="de-DE" b="1" kern="0" dirty="0"/>
                  <a:t>Wärme zugeführt </a:t>
                </a:r>
                <a:r>
                  <a:rPr lang="de-DE" kern="0" dirty="0"/>
                  <a:t>werden, bezeichnet man sie als </a:t>
                </a:r>
                <a:r>
                  <a:rPr lang="de-DE" b="1" kern="0" dirty="0"/>
                  <a:t>endotherm</a:t>
                </a:r>
                <a:r>
                  <a:rPr lang="de-DE" kern="0" dirty="0"/>
                  <a:t>. </a:t>
                </a:r>
                <a14:m>
                  <m:oMath xmlns:m="http://schemas.openxmlformats.org/officeDocument/2006/math">
                    <m:r>
                      <m:rPr>
                        <m:sty m:val="p"/>
                      </m:rPr>
                      <a:rPr lang="de-DE" b="0" i="0" kern="0" smtClean="0">
                        <a:latin typeface="Cambria Math" panose="02040503050406030204" pitchFamily="18" charset="0"/>
                      </a:rPr>
                      <m:t>Δ</m:t>
                    </m:r>
                  </m:oMath>
                </a14:m>
                <a:r>
                  <a:rPr lang="de-DE" kern="0" dirty="0"/>
                  <a:t>H ist größer 0. </a:t>
                </a:r>
                <a:r>
                  <a:rPr lang="de-DE" kern="0" dirty="0">
                    <a:solidFill>
                      <a:schemeClr val="accent6"/>
                    </a:solidFill>
                  </a:rPr>
                  <a:t>(z. B. A zu B)</a:t>
                </a:r>
              </a:p>
              <a:p>
                <a:endParaRPr lang="de-DE" kern="0" dirty="0"/>
              </a:p>
              <a:p>
                <a:r>
                  <a:rPr lang="de-DE" kern="0" dirty="0"/>
                  <a:t>Für die Enthalpie gibt es nur relative, keine absoluten Werte.</a:t>
                </a:r>
              </a:p>
              <a:p>
                <a:r>
                  <a:rPr lang="de-DE" kern="0" dirty="0"/>
                  <a:t>Die </a:t>
                </a:r>
                <a:r>
                  <a:rPr lang="de-DE" b="1" kern="0" dirty="0"/>
                  <a:t>Standartreaktionsenthalpie</a:t>
                </a:r>
                <a:r>
                  <a:rPr lang="de-DE" kern="0" dirty="0"/>
                  <a:t> </a:t>
                </a:r>
                <a14:m>
                  <m:oMath xmlns:m="http://schemas.openxmlformats.org/officeDocument/2006/math">
                    <m:r>
                      <m:rPr>
                        <m:sty m:val="p"/>
                      </m:rPr>
                      <a:rPr lang="de-DE" b="0" i="0" kern="0" smtClean="0">
                        <a:latin typeface="Cambria Math" panose="02040503050406030204" pitchFamily="18" charset="0"/>
                      </a:rPr>
                      <m:t>Δ</m:t>
                    </m:r>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𝐻</m:t>
                        </m:r>
                      </m:e>
                      <m:sup>
                        <m:r>
                          <a:rPr lang="de-DE" b="0" i="1" kern="0" smtClean="0">
                            <a:latin typeface="Cambria Math" panose="02040503050406030204" pitchFamily="18" charset="0"/>
                          </a:rPr>
                          <m:t>0</m:t>
                        </m:r>
                      </m:sup>
                    </m:sSup>
                  </m:oMath>
                </a14:m>
                <a:r>
                  <a:rPr lang="de-DE" kern="0" dirty="0"/>
                  <a:t> ist die Enthalpie, die in einer bestimmten Reaktion „steckt“, gemessen unter Standardbedingungen.</a:t>
                </a:r>
              </a:p>
              <a:p>
                <a:r>
                  <a:rPr lang="de-DE" kern="0" dirty="0"/>
                  <a:t>Die </a:t>
                </a:r>
                <a:r>
                  <a:rPr lang="de-DE" b="1" kern="0" dirty="0"/>
                  <a:t>Standardbildungsenthalpie</a:t>
                </a:r>
                <a:r>
                  <a:rPr lang="de-DE" kern="0" dirty="0"/>
                  <a:t> </a:t>
                </a:r>
                <a14:m>
                  <m:oMath xmlns:m="http://schemas.openxmlformats.org/officeDocument/2006/math">
                    <m:r>
                      <m:rPr>
                        <m:sty m:val="p"/>
                      </m:rPr>
                      <a:rPr lang="de-DE" b="0" i="0" kern="0" smtClean="0">
                        <a:latin typeface="Cambria Math" panose="02040503050406030204" pitchFamily="18" charset="0"/>
                      </a:rPr>
                      <m:t>Δ</m:t>
                    </m:r>
                    <m:sSubSup>
                      <m:sSubSupPr>
                        <m:ctrlPr>
                          <a:rPr lang="de-DE" b="0" i="1" kern="0" smtClean="0">
                            <a:latin typeface="Cambria Math" panose="02040503050406030204" pitchFamily="18" charset="0"/>
                          </a:rPr>
                        </m:ctrlPr>
                      </m:sSubSupPr>
                      <m:e>
                        <m:r>
                          <a:rPr lang="de-DE" b="0" i="1" kern="0" smtClean="0">
                            <a:latin typeface="Cambria Math" panose="02040503050406030204" pitchFamily="18" charset="0"/>
                          </a:rPr>
                          <m:t>𝐻</m:t>
                        </m:r>
                      </m:e>
                      <m:sub>
                        <m:r>
                          <a:rPr lang="de-DE" b="0" i="1" kern="0" smtClean="0">
                            <a:latin typeface="Cambria Math" panose="02040503050406030204" pitchFamily="18" charset="0"/>
                          </a:rPr>
                          <m:t>𝑓</m:t>
                        </m:r>
                      </m:sub>
                      <m:sup>
                        <m:r>
                          <a:rPr lang="de-DE" b="0" i="1" kern="0" smtClean="0">
                            <a:latin typeface="Cambria Math" panose="02040503050406030204" pitchFamily="18" charset="0"/>
                          </a:rPr>
                          <m:t>0</m:t>
                        </m:r>
                      </m:sup>
                    </m:sSubSup>
                  </m:oMath>
                </a14:m>
                <a:r>
                  <a:rPr lang="de-DE" kern="0" dirty="0"/>
                  <a:t> ist die Enthalpie, die </a:t>
                </a:r>
                <a:r>
                  <a:rPr lang="de-DE" b="1" kern="0" dirty="0"/>
                  <a:t>theoretisch</a:t>
                </a:r>
                <a:r>
                  <a:rPr lang="de-DE" kern="0" dirty="0"/>
                  <a:t> in der Reaktion </a:t>
                </a:r>
                <a:r>
                  <a:rPr lang="de-DE" b="1" kern="0" dirty="0"/>
                  <a:t>von reinen Elementen zu einer Verbindung </a:t>
                </a:r>
                <a:r>
                  <a:rPr lang="de-DE" kern="0" dirty="0"/>
                  <a:t>unter Standardbedingungen steckt. Oft ist dieser Wert errechnet, da diese </a:t>
                </a:r>
                <a:r>
                  <a:rPr lang="de-DE" b="1" kern="0" dirty="0"/>
                  <a:t>Reaktionen in der Realität nicht funktionieren</a:t>
                </a:r>
                <a:r>
                  <a:rPr lang="de-DE" kern="0" dirty="0"/>
                  <a:t> (z. B. würde die Standardbildungsenthalpie für Glucose auf die praktisch nicht mögliche Reaktion </a:t>
                </a:r>
                <a14:m>
                  <m:oMath xmlns:m="http://schemas.openxmlformats.org/officeDocument/2006/math">
                    <m:r>
                      <a:rPr lang="de-DE" b="0" i="1" kern="0" smtClean="0">
                        <a:latin typeface="Cambria Math" panose="02040503050406030204" pitchFamily="18" charset="0"/>
                      </a:rPr>
                      <m:t>6 </m:t>
                    </m:r>
                    <m:r>
                      <a:rPr lang="de-DE" b="0" i="1" kern="0" smtClean="0">
                        <a:latin typeface="Cambria Math" panose="02040503050406030204" pitchFamily="18" charset="0"/>
                      </a:rPr>
                      <m:t>𝐶</m:t>
                    </m:r>
                    <m:r>
                      <a:rPr lang="de-DE" b="0" i="1" kern="0" smtClean="0">
                        <a:latin typeface="Cambria Math" panose="02040503050406030204" pitchFamily="18" charset="0"/>
                      </a:rPr>
                      <m:t>+6 </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𝐻</m:t>
                        </m:r>
                      </m:e>
                      <m:sub>
                        <m:r>
                          <a:rPr lang="de-DE" b="0" i="1" kern="0" smtClean="0">
                            <a:latin typeface="Cambria Math" panose="02040503050406030204" pitchFamily="18" charset="0"/>
                          </a:rPr>
                          <m:t>2</m:t>
                        </m:r>
                      </m:sub>
                    </m:sSub>
                    <m:r>
                      <a:rPr lang="de-DE" b="0" i="1" kern="0" smtClean="0">
                        <a:latin typeface="Cambria Math" panose="02040503050406030204" pitchFamily="18" charset="0"/>
                      </a:rPr>
                      <m:t>+3 </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𝑂</m:t>
                        </m:r>
                      </m:e>
                      <m:sub>
                        <m:r>
                          <a:rPr lang="de-DE" b="0" i="1" kern="0" smtClean="0">
                            <a:latin typeface="Cambria Math" panose="02040503050406030204" pitchFamily="18" charset="0"/>
                          </a:rPr>
                          <m:t>2</m:t>
                        </m:r>
                      </m:sub>
                    </m:sSub>
                    <m:r>
                      <a:rPr lang="de-DE" b="0" i="1" kern="0" smtClean="0">
                        <a:latin typeface="Cambria Math" panose="02040503050406030204" pitchFamily="18" charset="0"/>
                      </a:rPr>
                      <m:t>→</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𝐶</m:t>
                        </m:r>
                      </m:e>
                      <m:sub>
                        <m:r>
                          <a:rPr lang="de-DE" b="0" i="1" kern="0" smtClean="0">
                            <a:latin typeface="Cambria Math" panose="02040503050406030204" pitchFamily="18" charset="0"/>
                          </a:rPr>
                          <m:t>6</m:t>
                        </m:r>
                      </m:sub>
                    </m:sSub>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𝐻</m:t>
                        </m:r>
                      </m:e>
                      <m:sub>
                        <m:r>
                          <a:rPr lang="de-DE" b="0" i="1" kern="0" smtClean="0">
                            <a:latin typeface="Cambria Math" panose="02040503050406030204" pitchFamily="18" charset="0"/>
                          </a:rPr>
                          <m:t>12</m:t>
                        </m:r>
                      </m:sub>
                    </m:sSub>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𝑂</m:t>
                        </m:r>
                      </m:e>
                      <m:sub>
                        <m:r>
                          <a:rPr lang="de-DE" b="0" i="1" kern="0" smtClean="0">
                            <a:latin typeface="Cambria Math" panose="02040503050406030204" pitchFamily="18" charset="0"/>
                          </a:rPr>
                          <m:t>6</m:t>
                        </m:r>
                      </m:sub>
                    </m:sSub>
                  </m:oMath>
                </a14:m>
                <a:r>
                  <a:rPr lang="de-DE" kern="0" dirty="0"/>
                  <a:t> zurückgehen). Für Elemente beträgt die Standardbildungsenthalpie entsprechend 0 </a:t>
                </a:r>
                <a14:m>
                  <m:oMath xmlns:m="http://schemas.openxmlformats.org/officeDocument/2006/math">
                    <m:f>
                      <m:fPr>
                        <m:ctrlPr>
                          <a:rPr lang="de-DE" b="0" i="1" kern="0" smtClean="0">
                            <a:latin typeface="Cambria Math" panose="02040503050406030204" pitchFamily="18" charset="0"/>
                          </a:rPr>
                        </m:ctrlPr>
                      </m:fPr>
                      <m:num>
                        <m:r>
                          <a:rPr lang="de-DE" b="0" i="1" kern="0" smtClean="0">
                            <a:latin typeface="Cambria Math" panose="02040503050406030204" pitchFamily="18" charset="0"/>
                          </a:rPr>
                          <m:t>𝑘𝐽</m:t>
                        </m:r>
                      </m:num>
                      <m:den>
                        <m:r>
                          <a:rPr lang="de-DE" b="0" i="1" kern="0" smtClean="0">
                            <a:latin typeface="Cambria Math" panose="02040503050406030204" pitchFamily="18" charset="0"/>
                          </a:rPr>
                          <m:t>𝑚𝑜𝑙</m:t>
                        </m:r>
                      </m:den>
                    </m:f>
                  </m:oMath>
                </a14:m>
                <a:r>
                  <a:rPr lang="de-DE" kern="0" dirty="0"/>
                  <a:t>.</a:t>
                </a:r>
              </a:p>
            </p:txBody>
          </p:sp>
        </mc:Choice>
        <mc:Fallback xmlns="">
          <p:sp>
            <p:nvSpPr>
              <p:cNvPr id="10" name="Textplatzhalter 9">
                <a:extLst>
                  <a:ext uri="{FF2B5EF4-FFF2-40B4-BE49-F238E27FC236}">
                    <a16:creationId xmlns:a16="http://schemas.microsoft.com/office/drawing/2014/main" id="{B09B6EDF-B770-06F8-7E18-B5206DB5D2B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b="-3641"/>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D8868132-B762-F1E1-B1B6-EEF2C0FD0821}"/>
              </a:ext>
            </a:extLst>
          </p:cNvPr>
          <p:cNvSpPr>
            <a:spLocks noGrp="1"/>
          </p:cNvSpPr>
          <p:nvPr>
            <p:ph type="dt" sz="half" idx="14"/>
          </p:nvPr>
        </p:nvSpPr>
        <p:spPr/>
        <p:txBody>
          <a:bodyPr/>
          <a:lstStyle/>
          <a:p>
            <a:r>
              <a:rPr lang="de-DE"/>
              <a:t>WiSe 2023 / 2024</a:t>
            </a:r>
            <a:endParaRPr lang="de-DE" dirty="0"/>
          </a:p>
        </p:txBody>
      </p:sp>
      <p:sp>
        <p:nvSpPr>
          <p:cNvPr id="7" name="Fußzeilenplatzhalter 6">
            <a:extLst>
              <a:ext uri="{FF2B5EF4-FFF2-40B4-BE49-F238E27FC236}">
                <a16:creationId xmlns:a16="http://schemas.microsoft.com/office/drawing/2014/main" id="{1DB1FAC6-FBC5-FB86-C1E6-F71C548FF28C}"/>
              </a:ext>
            </a:extLst>
          </p:cNvPr>
          <p:cNvSpPr>
            <a:spLocks noGrp="1"/>
          </p:cNvSpPr>
          <p:nvPr>
            <p:ph type="ftr" sz="quarter" idx="15"/>
          </p:nvPr>
        </p:nvSpPr>
        <p:spPr/>
        <p:txBody>
          <a:bodyPr/>
          <a:lstStyle/>
          <a:p>
            <a:r>
              <a:rPr lang="de-DE" altLang="de-DE" dirty="0"/>
              <a:t>Materialsammlung zum Praktikum Chemie 			Robin Gundert		</a:t>
            </a:r>
          </a:p>
        </p:txBody>
      </p:sp>
      <p:sp>
        <p:nvSpPr>
          <p:cNvPr id="5" name="Foliennummernplatzhalter 4">
            <a:extLst>
              <a:ext uri="{FF2B5EF4-FFF2-40B4-BE49-F238E27FC236}">
                <a16:creationId xmlns:a16="http://schemas.microsoft.com/office/drawing/2014/main" id="{69311B7B-BECD-C73F-2179-05CDB6AD54FE}"/>
              </a:ext>
            </a:extLst>
          </p:cNvPr>
          <p:cNvSpPr>
            <a:spLocks noGrp="1"/>
          </p:cNvSpPr>
          <p:nvPr>
            <p:ph type="sldNum" sz="quarter" idx="16"/>
          </p:nvPr>
        </p:nvSpPr>
        <p:spPr/>
        <p:txBody>
          <a:bodyPr/>
          <a:lstStyle/>
          <a:p>
            <a:fld id="{6FBDD224-CFE5-420E-A51B-C49F1872CE04}" type="slidenum">
              <a:rPr lang="de-DE" altLang="de-DE" smtClean="0"/>
              <a:pPr/>
              <a:t>47</a:t>
            </a:fld>
            <a:endParaRPr lang="de-DE" altLang="de-DE"/>
          </a:p>
        </p:txBody>
      </p:sp>
      <p:pic>
        <p:nvPicPr>
          <p:cNvPr id="4" name="Grafik 3">
            <a:extLst>
              <a:ext uri="{FF2B5EF4-FFF2-40B4-BE49-F238E27FC236}">
                <a16:creationId xmlns:a16="http://schemas.microsoft.com/office/drawing/2014/main" id="{38CBBF4A-BE32-77F0-7C68-68CF474C0065}"/>
              </a:ext>
            </a:extLst>
          </p:cNvPr>
          <p:cNvPicPr>
            <a:picLocks noChangeAspect="1"/>
          </p:cNvPicPr>
          <p:nvPr/>
        </p:nvPicPr>
        <p:blipFill>
          <a:blip r:embed="rId3"/>
          <a:stretch>
            <a:fillRect/>
          </a:stretch>
        </p:blipFill>
        <p:spPr>
          <a:xfrm>
            <a:off x="4265011" y="1832741"/>
            <a:ext cx="1549400" cy="1485900"/>
          </a:xfrm>
          <a:prstGeom prst="rect">
            <a:avLst/>
          </a:prstGeom>
        </p:spPr>
      </p:pic>
    </p:spTree>
    <p:extLst>
      <p:ext uri="{BB962C8B-B14F-4D97-AF65-F5344CB8AC3E}">
        <p14:creationId xmlns:p14="http://schemas.microsoft.com/office/powerpoint/2010/main" val="3011887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57747-6275-F4E0-29B6-E7E14523B73A}"/>
              </a:ext>
            </a:extLst>
          </p:cNvPr>
          <p:cNvSpPr>
            <a:spLocks noGrp="1"/>
          </p:cNvSpPr>
          <p:nvPr>
            <p:ph type="title"/>
          </p:nvPr>
        </p:nvSpPr>
        <p:spPr/>
        <p:txBody>
          <a:bodyPr/>
          <a:lstStyle/>
          <a:p>
            <a:r>
              <a:rPr lang="de-DE" dirty="0"/>
              <a:t>Entropie</a:t>
            </a:r>
          </a:p>
        </p:txBody>
      </p:sp>
      <mc:AlternateContent xmlns:mc="http://schemas.openxmlformats.org/markup-compatibility/2006" xmlns:a14="http://schemas.microsoft.com/office/drawing/2010/main">
        <mc:Choice Requires="a14">
          <p:sp>
            <p:nvSpPr>
              <p:cNvPr id="10" name="Textplatzhalter 9">
                <a:extLst>
                  <a:ext uri="{FF2B5EF4-FFF2-40B4-BE49-F238E27FC236}">
                    <a16:creationId xmlns:a16="http://schemas.microsoft.com/office/drawing/2014/main" id="{831D0990-CF1A-FC2A-C568-E90CBF3B88AF}"/>
                  </a:ext>
                </a:extLst>
              </p:cNvPr>
              <p:cNvSpPr>
                <a:spLocks noGrp="1"/>
              </p:cNvSpPr>
              <p:nvPr>
                <p:ph type="body" sz="quarter" idx="13"/>
              </p:nvPr>
            </p:nvSpPr>
            <p:spPr/>
            <p:txBody>
              <a:bodyPr/>
              <a:lstStyle/>
              <a:p>
                <a:r>
                  <a:rPr lang="de-DE" dirty="0"/>
                  <a:t>Die </a:t>
                </a:r>
                <a:r>
                  <a:rPr lang="de-DE" b="1" dirty="0"/>
                  <a:t>Entropie S [</a:t>
                </a:r>
                <a14:m>
                  <m:oMath xmlns:m="http://schemas.openxmlformats.org/officeDocument/2006/math">
                    <m:f>
                      <m:fPr>
                        <m:ctrlPr>
                          <a:rPr lang="de-DE" b="1" i="1" smtClean="0">
                            <a:latin typeface="Cambria Math" panose="02040503050406030204" pitchFamily="18" charset="0"/>
                          </a:rPr>
                        </m:ctrlPr>
                      </m:fPr>
                      <m:num>
                        <m:r>
                          <a:rPr lang="de-DE" b="1" i="1" smtClean="0">
                            <a:latin typeface="Cambria Math" panose="02040503050406030204" pitchFamily="18" charset="0"/>
                          </a:rPr>
                          <m:t>𝑱</m:t>
                        </m:r>
                      </m:num>
                      <m:den>
                        <m:r>
                          <a:rPr lang="de-DE" b="1" i="1" smtClean="0">
                            <a:latin typeface="Cambria Math" panose="02040503050406030204" pitchFamily="18" charset="0"/>
                          </a:rPr>
                          <m:t>𝑲</m:t>
                        </m:r>
                      </m:den>
                    </m:f>
                  </m:oMath>
                </a14:m>
                <a:r>
                  <a:rPr lang="de-DE" b="1" dirty="0"/>
                  <a:t>] </a:t>
                </a:r>
                <a:r>
                  <a:rPr lang="de-DE" dirty="0"/>
                  <a:t>ist eine </a:t>
                </a:r>
                <a:r>
                  <a:rPr lang="de-DE" b="1" dirty="0"/>
                  <a:t>thermodynamische Größe</a:t>
                </a:r>
                <a:r>
                  <a:rPr lang="de-DE" dirty="0"/>
                  <a:t>, die auch als „</a:t>
                </a:r>
                <a:r>
                  <a:rPr lang="de-DE" b="1" dirty="0"/>
                  <a:t>Unordnung</a:t>
                </a:r>
                <a:r>
                  <a:rPr lang="de-DE" dirty="0"/>
                  <a:t>“ eines Systems beschrieben werden kann.</a:t>
                </a:r>
              </a:p>
              <a:p>
                <a:r>
                  <a:rPr lang="de-DE" dirty="0"/>
                  <a:t>Systeme </a:t>
                </a:r>
                <a:r>
                  <a:rPr lang="de-DE" b="1" dirty="0"/>
                  <a:t>streben</a:t>
                </a:r>
                <a:r>
                  <a:rPr lang="de-DE" dirty="0"/>
                  <a:t> in der Regel </a:t>
                </a:r>
                <a:r>
                  <a:rPr lang="de-DE" b="1" dirty="0"/>
                  <a:t>nach der größtmöglichen Unordnung</a:t>
                </a:r>
                <a:r>
                  <a:rPr lang="de-DE" dirty="0"/>
                  <a:t>. Reaktionen, bei denen die Entropie abnimmt (also die Ordnung größer wird) sind dennoch möglich. </a:t>
                </a:r>
              </a:p>
              <a:p>
                <a:r>
                  <a:rPr lang="de-DE" b="1" dirty="0"/>
                  <a:t>Faustregel</a:t>
                </a:r>
                <a:r>
                  <a:rPr lang="de-DE" dirty="0"/>
                  <a:t>: eine hohe Enthalpie findet sich in </a:t>
                </a:r>
                <a:r>
                  <a:rPr lang="de-DE" b="1" dirty="0"/>
                  <a:t>Gasen</a:t>
                </a:r>
                <a:r>
                  <a:rPr lang="de-DE" dirty="0"/>
                  <a:t> und bei </a:t>
                </a:r>
                <a:r>
                  <a:rPr lang="de-DE" b="1" dirty="0"/>
                  <a:t>Reaktionen</a:t>
                </a:r>
                <a:r>
                  <a:rPr lang="de-DE" dirty="0"/>
                  <a:t> bzw. </a:t>
                </a:r>
                <a:r>
                  <a:rPr lang="de-DE" b="1" dirty="0"/>
                  <a:t>Prozessen</a:t>
                </a:r>
                <a:r>
                  <a:rPr lang="de-DE" dirty="0"/>
                  <a:t>, bei denen sich die </a:t>
                </a:r>
                <a:r>
                  <a:rPr lang="de-DE" b="1" dirty="0"/>
                  <a:t>Teilchenzahl vermehrt</a:t>
                </a:r>
                <a:r>
                  <a:rPr lang="de-DE" dirty="0"/>
                  <a:t>.</a:t>
                </a:r>
              </a:p>
              <a:p>
                <a:pPr lvl="1"/>
                <a:r>
                  <a:rPr lang="de-DE" dirty="0"/>
                  <a:t>Beispiele: Verdampfen, Decarboxylierungen, Dissoziationen, Spaltungen</a:t>
                </a:r>
              </a:p>
              <a:p>
                <a:pPr marL="0" indent="0">
                  <a:buNone/>
                </a:pPr>
                <a:endParaRPr lang="de-DE" dirty="0"/>
              </a:p>
              <a:p>
                <a14:m>
                  <m:oMath xmlns:m="http://schemas.openxmlformats.org/officeDocument/2006/math">
                    <m:r>
                      <m:rPr>
                        <m:sty m:val="p"/>
                      </m:rPr>
                      <a:rPr lang="de-DE" b="0" i="0" smtClean="0">
                        <a:latin typeface="Cambria Math" panose="02040503050406030204" pitchFamily="18" charset="0"/>
                      </a:rPr>
                      <m:t>Δ</m:t>
                    </m:r>
                  </m:oMath>
                </a14:m>
                <a:r>
                  <a:rPr lang="de-DE" dirty="0"/>
                  <a:t>S &gt; 0: Entropiegewinn, die Unordnung wird größer</a:t>
                </a:r>
              </a:p>
              <a:p>
                <a14:m>
                  <m:oMath xmlns:m="http://schemas.openxmlformats.org/officeDocument/2006/math">
                    <m:r>
                      <m:rPr>
                        <m:sty m:val="p"/>
                      </m:rPr>
                      <a:rPr lang="de-DE" b="0" i="0" smtClean="0">
                        <a:latin typeface="Cambria Math" panose="02040503050406030204" pitchFamily="18" charset="0"/>
                      </a:rPr>
                      <m:t>Δ</m:t>
                    </m:r>
                  </m:oMath>
                </a14:m>
                <a:r>
                  <a:rPr lang="de-DE" dirty="0"/>
                  <a:t>S &gt; 0: Entropieverlust, die Unordnung wird kleiner</a:t>
                </a:r>
              </a:p>
              <a:p>
                <a:endParaRPr lang="de-DE" dirty="0"/>
              </a:p>
              <a:p>
                <a:r>
                  <a:rPr lang="de-DE" dirty="0"/>
                  <a:t>Für die </a:t>
                </a:r>
                <a:r>
                  <a:rPr lang="de-DE" b="1" dirty="0"/>
                  <a:t>Standardreaktions</a:t>
                </a:r>
                <a:r>
                  <a:rPr lang="de-DE" dirty="0"/>
                  <a:t>- bzw. </a:t>
                </a:r>
                <a:r>
                  <a:rPr lang="de-DE" b="1" dirty="0"/>
                  <a:t>Standardbildungsentropien</a:t>
                </a:r>
                <a:r>
                  <a:rPr lang="de-DE" dirty="0"/>
                  <a:t> gelten Definitionen analog der Standardreaktions- bzw. Standardbildungsenthalpien</a:t>
                </a:r>
              </a:p>
              <a:p>
                <a:r>
                  <a:rPr lang="de-DE" dirty="0"/>
                  <a:t>Im Gegensatz zur Enthalpie gibt es für die Entropie absolute Werte.</a:t>
                </a:r>
              </a:p>
              <a:p>
                <a:endParaRPr lang="de-DE" dirty="0"/>
              </a:p>
              <a:p>
                <a:r>
                  <a:rPr lang="de-DE" b="1" dirty="0"/>
                  <a:t>Entropiegetriebene</a:t>
                </a:r>
                <a:r>
                  <a:rPr lang="de-DE" dirty="0"/>
                  <a:t> Reaktionen und Prozesse lassen sich durch eine </a:t>
                </a:r>
                <a:r>
                  <a:rPr lang="de-DE" b="1" dirty="0"/>
                  <a:t>Temperaturerhöhung begünstigen</a:t>
                </a:r>
                <a:r>
                  <a:rPr lang="de-DE" dirty="0"/>
                  <a:t>.</a:t>
                </a:r>
              </a:p>
              <a:p>
                <a:endParaRPr lang="de-DE" dirty="0"/>
              </a:p>
              <a:p>
                <a:endParaRPr lang="de-DE" dirty="0"/>
              </a:p>
              <a:p>
                <a:endParaRPr lang="de-DE" dirty="0"/>
              </a:p>
            </p:txBody>
          </p:sp>
        </mc:Choice>
        <mc:Fallback xmlns="">
          <p:sp>
            <p:nvSpPr>
              <p:cNvPr id="10" name="Textplatzhalter 9">
                <a:extLst>
                  <a:ext uri="{FF2B5EF4-FFF2-40B4-BE49-F238E27FC236}">
                    <a16:creationId xmlns:a16="http://schemas.microsoft.com/office/drawing/2014/main" id="{831D0990-CF1A-FC2A-C568-E90CBF3B88A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r="-672"/>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4AAC28F1-71FE-7979-E850-C2EDB729610B}"/>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7B7B29E5-8911-C5B4-CDFB-595ECE7913B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80A7466C-0154-4B7A-F817-E05E953C82A7}"/>
              </a:ext>
            </a:extLst>
          </p:cNvPr>
          <p:cNvSpPr>
            <a:spLocks noGrp="1"/>
          </p:cNvSpPr>
          <p:nvPr>
            <p:ph type="sldNum" sz="quarter" idx="16"/>
          </p:nvPr>
        </p:nvSpPr>
        <p:spPr/>
        <p:txBody>
          <a:bodyPr/>
          <a:lstStyle/>
          <a:p>
            <a:fld id="{6FBDD224-CFE5-420E-A51B-C49F1872CE04}" type="slidenum">
              <a:rPr lang="de-DE" altLang="de-DE" smtClean="0"/>
              <a:pPr/>
              <a:t>48</a:t>
            </a:fld>
            <a:endParaRPr lang="de-DE" altLang="de-DE"/>
          </a:p>
        </p:txBody>
      </p:sp>
    </p:spTree>
    <p:extLst>
      <p:ext uri="{BB962C8B-B14F-4D97-AF65-F5344CB8AC3E}">
        <p14:creationId xmlns:p14="http://schemas.microsoft.com/office/powerpoint/2010/main" val="100220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0A4CCFE-FE9E-58C3-8E45-DCD5D52A9F44}"/>
              </a:ext>
            </a:extLst>
          </p:cNvPr>
          <p:cNvSpPr>
            <a:spLocks noGrp="1"/>
          </p:cNvSpPr>
          <p:nvPr>
            <p:ph type="body" sz="quarter" idx="10"/>
          </p:nvPr>
        </p:nvSpPr>
        <p:spPr>
          <a:xfrm>
            <a:off x="442913" y="5218770"/>
            <a:ext cx="6300000" cy="1322135"/>
          </a:xfrm>
        </p:spPr>
        <p:txBody>
          <a:bodyPr numCol="2"/>
          <a:lstStyle/>
          <a:p>
            <a:r>
              <a:rPr lang="de-DE" dirty="0">
                <a:latin typeface="Avenir Next LT Pro" panose="020B0504020202020204" pitchFamily="34" charset="77"/>
              </a:rPr>
              <a:t>Grundlagen</a:t>
            </a:r>
          </a:p>
          <a:p>
            <a:r>
              <a:rPr lang="de-DE" dirty="0">
                <a:latin typeface="Avenir Next LT Pro" panose="020B0504020202020204" pitchFamily="34" charset="77"/>
              </a:rPr>
              <a:t>Periodensystem der Elemente</a:t>
            </a:r>
          </a:p>
          <a:p>
            <a:r>
              <a:rPr lang="de-DE" dirty="0">
                <a:latin typeface="Avenir Next LT Pro" panose="020B0504020202020204" pitchFamily="34" charset="77"/>
              </a:rPr>
              <a:t>Bindungsarten</a:t>
            </a:r>
          </a:p>
          <a:p>
            <a:r>
              <a:rPr lang="de-DE" dirty="0">
                <a:latin typeface="Avenir Next LT Pro" panose="020B0504020202020204" pitchFamily="34" charset="77"/>
              </a:rPr>
              <a:t>Radioaktivität</a:t>
            </a:r>
          </a:p>
          <a:p>
            <a:r>
              <a:rPr lang="de-DE" dirty="0">
                <a:latin typeface="Avenir Next LT Pro" panose="020B0504020202020204" pitchFamily="34" charset="77"/>
              </a:rPr>
              <a:t>Nachweisreaktionen</a:t>
            </a:r>
          </a:p>
          <a:p>
            <a:r>
              <a:rPr lang="de-DE" dirty="0">
                <a:latin typeface="Avenir Next LT Pro" panose="020B0504020202020204" pitchFamily="34" charset="77"/>
              </a:rPr>
              <a:t>Moleküle</a:t>
            </a:r>
          </a:p>
          <a:p>
            <a:r>
              <a:rPr lang="de-DE" dirty="0">
                <a:latin typeface="Avenir Next LT Pro" panose="020B0504020202020204" pitchFamily="34" charset="77"/>
              </a:rPr>
              <a:t>Physikalische Chemie</a:t>
            </a:r>
          </a:p>
          <a:p>
            <a:r>
              <a:rPr lang="de-DE" dirty="0">
                <a:latin typeface="Avenir Next LT Pro" panose="020B0504020202020204" pitchFamily="34" charset="77"/>
              </a:rPr>
              <a:t>Löslichkeit</a:t>
            </a:r>
          </a:p>
          <a:p>
            <a:r>
              <a:rPr lang="de-DE" dirty="0">
                <a:latin typeface="Avenir Next LT Pro" panose="020B0504020202020204" pitchFamily="34" charset="77"/>
              </a:rPr>
              <a:t>Gleichgewichte</a:t>
            </a:r>
          </a:p>
          <a:p>
            <a:r>
              <a:rPr lang="de-DE" dirty="0">
                <a:latin typeface="Avenir Next LT Pro" panose="020B0504020202020204" pitchFamily="34" charset="77"/>
              </a:rPr>
              <a:t>Säure – Base – Theorie</a:t>
            </a:r>
          </a:p>
          <a:p>
            <a:r>
              <a:rPr lang="de-DE" dirty="0" err="1">
                <a:latin typeface="Avenir Next LT Pro" panose="020B0504020202020204" pitchFamily="34" charset="77"/>
              </a:rPr>
              <a:t>Redoxchemie</a:t>
            </a:r>
            <a:endParaRPr lang="de-DE" dirty="0">
              <a:latin typeface="Avenir Next LT Pro" panose="020B0504020202020204" pitchFamily="34" charset="77"/>
            </a:endParaRPr>
          </a:p>
        </p:txBody>
      </p:sp>
      <p:sp>
        <p:nvSpPr>
          <p:cNvPr id="3" name="Titel 2">
            <a:extLst>
              <a:ext uri="{FF2B5EF4-FFF2-40B4-BE49-F238E27FC236}">
                <a16:creationId xmlns:a16="http://schemas.microsoft.com/office/drawing/2014/main" id="{3CB0E057-03CF-9D5E-5CA3-ADF4DE1E2C80}"/>
              </a:ext>
            </a:extLst>
          </p:cNvPr>
          <p:cNvSpPr>
            <a:spLocks noGrp="1"/>
          </p:cNvSpPr>
          <p:nvPr>
            <p:ph type="ctrTitle"/>
          </p:nvPr>
        </p:nvSpPr>
        <p:spPr/>
        <p:txBody>
          <a:bodyPr/>
          <a:lstStyle/>
          <a:p>
            <a:r>
              <a:rPr lang="de-DE" dirty="0"/>
              <a:t>Allgemeine und anorganische Chemie</a:t>
            </a:r>
          </a:p>
        </p:txBody>
      </p:sp>
      <p:sp>
        <p:nvSpPr>
          <p:cNvPr id="4" name="Untertitel 3">
            <a:extLst>
              <a:ext uri="{FF2B5EF4-FFF2-40B4-BE49-F238E27FC236}">
                <a16:creationId xmlns:a16="http://schemas.microsoft.com/office/drawing/2014/main" id="{7B5C6653-4F30-C42A-67EC-BCCCC1A7B5C3}"/>
              </a:ext>
            </a:extLst>
          </p:cNvPr>
          <p:cNvSpPr>
            <a:spLocks noGrp="1"/>
          </p:cNvSpPr>
          <p:nvPr>
            <p:ph type="subTitle" idx="1"/>
          </p:nvPr>
        </p:nvSpPr>
        <p:spPr/>
        <p:txBody>
          <a:bodyPr/>
          <a:lstStyle/>
          <a:p>
            <a:r>
              <a:rPr lang="de-DE" dirty="0"/>
              <a:t>AAC</a:t>
            </a:r>
          </a:p>
        </p:txBody>
      </p:sp>
      <p:pic>
        <p:nvPicPr>
          <p:cNvPr id="7" name="Bildplatzhalter 6">
            <a:extLst>
              <a:ext uri="{FF2B5EF4-FFF2-40B4-BE49-F238E27FC236}">
                <a16:creationId xmlns:a16="http://schemas.microsoft.com/office/drawing/2014/main" id="{1D88522A-939D-28A4-629C-874A525412C4}"/>
              </a:ext>
            </a:extLst>
          </p:cNvPr>
          <p:cNvPicPr>
            <a:picLocks noGrp="1" noChangeAspect="1"/>
          </p:cNvPicPr>
          <p:nvPr>
            <p:ph type="pic" sz="quarter" idx="14"/>
          </p:nvPr>
        </p:nvPicPr>
        <p:blipFill>
          <a:blip r:embed="rId2"/>
          <a:srcRect t="3929" b="3929"/>
          <a:stretch>
            <a:fillRect/>
          </a:stretch>
        </p:blipFill>
        <p:spPr/>
      </p:pic>
      <p:pic>
        <p:nvPicPr>
          <p:cNvPr id="8" name="Grafik 7">
            <a:extLst>
              <a:ext uri="{FF2B5EF4-FFF2-40B4-BE49-F238E27FC236}">
                <a16:creationId xmlns:a16="http://schemas.microsoft.com/office/drawing/2014/main" id="{1D47B705-C2FA-8087-A6FA-C4F1D1362615}"/>
              </a:ext>
            </a:extLst>
          </p:cNvPr>
          <p:cNvPicPr>
            <a:picLocks noChangeAspect="1"/>
          </p:cNvPicPr>
          <p:nvPr/>
        </p:nvPicPr>
        <p:blipFill>
          <a:blip r:embed="rId3"/>
          <a:stretch>
            <a:fillRect/>
          </a:stretch>
        </p:blipFill>
        <p:spPr>
          <a:xfrm rot="20458669" flipV="1">
            <a:off x="6012775" y="2224976"/>
            <a:ext cx="2408048" cy="2408048"/>
          </a:xfrm>
          <a:prstGeom prst="rect">
            <a:avLst/>
          </a:prstGeom>
        </p:spPr>
      </p:pic>
    </p:spTree>
    <p:extLst>
      <p:ext uri="{BB962C8B-B14F-4D97-AF65-F5344CB8AC3E}">
        <p14:creationId xmlns:p14="http://schemas.microsoft.com/office/powerpoint/2010/main" val="2735164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6B62D59-2F70-4684-5EF8-33B63DC926F0}"/>
              </a:ext>
            </a:extLst>
          </p:cNvPr>
          <p:cNvSpPr>
            <a:spLocks noGrp="1"/>
          </p:cNvSpPr>
          <p:nvPr>
            <p:ph type="title"/>
          </p:nvPr>
        </p:nvSpPr>
        <p:spPr/>
        <p:txBody>
          <a:bodyPr/>
          <a:lstStyle/>
          <a:p>
            <a:r>
              <a:rPr lang="de-DE" dirty="0"/>
              <a:t>Gibbs - Enthalpie</a:t>
            </a:r>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8C64CC49-325F-27A4-8E93-4377D7CEBD8A}"/>
                  </a:ext>
                </a:extLst>
              </p:cNvPr>
              <p:cNvSpPr>
                <a:spLocks noGrp="1"/>
              </p:cNvSpPr>
              <p:nvPr>
                <p:ph type="body" sz="quarter" idx="13"/>
              </p:nvPr>
            </p:nvSpPr>
            <p:spPr/>
            <p:txBody>
              <a:bodyPr/>
              <a:lstStyle/>
              <a:p>
                <a:r>
                  <a:rPr lang="de-DE" kern="0" dirty="0"/>
                  <a:t>Die </a:t>
                </a:r>
                <a:r>
                  <a:rPr lang="de-DE" b="1" kern="0" dirty="0"/>
                  <a:t>freie Gibbs – Enthalpie</a:t>
                </a:r>
                <a:r>
                  <a:rPr lang="de-DE" kern="0" dirty="0"/>
                  <a:t> </a:t>
                </a:r>
                <a:r>
                  <a:rPr lang="de-DE" b="1" kern="0" dirty="0"/>
                  <a:t>G</a:t>
                </a:r>
                <a:r>
                  <a:rPr lang="de-DE" kern="0" dirty="0"/>
                  <a:t> ist das Zusammenspiel von </a:t>
                </a:r>
                <a:r>
                  <a:rPr lang="de-DE" b="1" kern="0" dirty="0"/>
                  <a:t>Reaktionsenthalpie</a:t>
                </a:r>
                <a:r>
                  <a:rPr lang="de-DE" kern="0" dirty="0"/>
                  <a:t>, </a:t>
                </a:r>
                <a:r>
                  <a:rPr lang="de-DE" b="1" kern="0" dirty="0"/>
                  <a:t>Entropie</a:t>
                </a:r>
                <a:r>
                  <a:rPr lang="de-DE" kern="0" dirty="0"/>
                  <a:t> und </a:t>
                </a:r>
                <a:r>
                  <a:rPr lang="de-DE" b="1" kern="0" dirty="0"/>
                  <a:t>Temperatur </a:t>
                </a:r>
                <a:r>
                  <a:rPr lang="de-DE" kern="0" dirty="0"/>
                  <a:t>und gibt an, ob eine Reaktion ablaufen kann.</a:t>
                </a:r>
              </a:p>
              <a:p>
                <a:endParaRPr lang="de-DE" kern="0" dirty="0"/>
              </a:p>
              <a:p>
                <a:r>
                  <a:rPr lang="de-DE" kern="0" dirty="0"/>
                  <a:t>Reaktionen laufen nur ab, wenn</a:t>
                </a:r>
                <a:r>
                  <a:rPr lang="de-DE" b="1" kern="0" dirty="0"/>
                  <a:t> </a:t>
                </a:r>
                <a:r>
                  <a:rPr lang="el-GR" kern="0" dirty="0"/>
                  <a:t>Δ</a:t>
                </a:r>
                <a:r>
                  <a:rPr lang="de-DE" kern="0" dirty="0"/>
                  <a:t>G &lt; 0 (</a:t>
                </a:r>
                <a:r>
                  <a:rPr lang="de-DE" b="1" kern="0" dirty="0" err="1"/>
                  <a:t>exergon</a:t>
                </a:r>
                <a:r>
                  <a:rPr lang="de-DE" kern="0" dirty="0"/>
                  <a:t>)</a:t>
                </a:r>
              </a:p>
              <a:p>
                <a:r>
                  <a:rPr lang="de-DE" kern="0" dirty="0"/>
                  <a:t>Wenn </a:t>
                </a:r>
                <a:r>
                  <a:rPr lang="el-GR" kern="0" dirty="0"/>
                  <a:t>Δ</a:t>
                </a:r>
                <a:r>
                  <a:rPr lang="de-DE" kern="0" dirty="0"/>
                  <a:t>G &lt; 0, läuft eine Reaktion nicht an (</a:t>
                </a:r>
                <a:r>
                  <a:rPr lang="de-DE" b="1" kern="0" dirty="0" err="1"/>
                  <a:t>endergon</a:t>
                </a:r>
                <a:r>
                  <a:rPr lang="de-DE" kern="0" dirty="0"/>
                  <a:t>)</a:t>
                </a:r>
              </a:p>
              <a:p>
                <a:r>
                  <a:rPr lang="de-DE" kern="0" dirty="0"/>
                  <a:t>Wenn </a:t>
                </a:r>
                <a:r>
                  <a:rPr lang="el-GR" kern="0" dirty="0"/>
                  <a:t>Δ</a:t>
                </a:r>
                <a:r>
                  <a:rPr lang="de-DE" kern="0" dirty="0"/>
                  <a:t>G = 0, liegt ein </a:t>
                </a:r>
                <a:r>
                  <a:rPr lang="de-DE" b="1" kern="0" dirty="0"/>
                  <a:t>Gleichgewicht</a:t>
                </a:r>
                <a:r>
                  <a:rPr lang="de-DE" kern="0" dirty="0"/>
                  <a:t> vor</a:t>
                </a:r>
              </a:p>
              <a:p>
                <a:endParaRPr lang="de-DE" kern="0" dirty="0"/>
              </a:p>
              <a:p>
                <a:r>
                  <a:rPr lang="de-DE" b="1" kern="0" dirty="0"/>
                  <a:t>Berechnung: </a:t>
                </a:r>
                <a14:m>
                  <m:oMath xmlns:m="http://schemas.openxmlformats.org/officeDocument/2006/math">
                    <m:r>
                      <a:rPr lang="de-DE" b="1" i="1" kern="0" smtClean="0">
                        <a:latin typeface="Cambria Math" panose="02040503050406030204" pitchFamily="18" charset="0"/>
                        <a:ea typeface="Cambria Math" panose="02040503050406030204" pitchFamily="18" charset="0"/>
                      </a:rPr>
                      <m:t>∆</m:t>
                    </m:r>
                    <m:r>
                      <a:rPr lang="de-DE" b="1" i="1" kern="0" smtClean="0">
                        <a:latin typeface="Cambria Math" panose="02040503050406030204" pitchFamily="18" charset="0"/>
                        <a:ea typeface="Cambria Math" panose="02040503050406030204" pitchFamily="18" charset="0"/>
                      </a:rPr>
                      <m:t>𝑮</m:t>
                    </m:r>
                    <m:r>
                      <a:rPr lang="de-DE" b="1" i="1" kern="0" smtClean="0">
                        <a:latin typeface="Cambria Math" panose="02040503050406030204" pitchFamily="18" charset="0"/>
                        <a:ea typeface="Cambria Math" panose="02040503050406030204" pitchFamily="18" charset="0"/>
                      </a:rPr>
                      <m:t>=∆</m:t>
                    </m:r>
                    <m:r>
                      <a:rPr lang="de-DE" b="1" i="1" kern="0" smtClean="0">
                        <a:latin typeface="Cambria Math" panose="02040503050406030204" pitchFamily="18" charset="0"/>
                        <a:ea typeface="Cambria Math" panose="02040503050406030204" pitchFamily="18" charset="0"/>
                      </a:rPr>
                      <m:t>𝑯</m:t>
                    </m:r>
                    <m:r>
                      <a:rPr lang="de-DE" b="1" i="1" kern="0" smtClean="0">
                        <a:latin typeface="Cambria Math" panose="02040503050406030204" pitchFamily="18" charset="0"/>
                        <a:ea typeface="Cambria Math" panose="02040503050406030204" pitchFamily="18" charset="0"/>
                      </a:rPr>
                      <m:t>−</m:t>
                    </m:r>
                    <m:r>
                      <a:rPr lang="de-DE" b="1" i="1" kern="0" smtClean="0">
                        <a:latin typeface="Cambria Math" panose="02040503050406030204" pitchFamily="18" charset="0"/>
                        <a:ea typeface="Cambria Math" panose="02040503050406030204" pitchFamily="18" charset="0"/>
                      </a:rPr>
                      <m:t>𝑻</m:t>
                    </m:r>
                    <m:r>
                      <a:rPr lang="de-DE" b="1" i="1" kern="0" smtClean="0">
                        <a:latin typeface="Cambria Math" panose="02040503050406030204" pitchFamily="18" charset="0"/>
                        <a:ea typeface="Cambria Math" panose="02040503050406030204" pitchFamily="18" charset="0"/>
                      </a:rPr>
                      <m:t>∙∆</m:t>
                    </m:r>
                    <m:r>
                      <a:rPr lang="de-DE" b="1" i="1" kern="0" smtClean="0">
                        <a:latin typeface="Cambria Math" panose="02040503050406030204" pitchFamily="18" charset="0"/>
                        <a:ea typeface="Cambria Math" panose="02040503050406030204" pitchFamily="18" charset="0"/>
                      </a:rPr>
                      <m:t>𝑺</m:t>
                    </m:r>
                  </m:oMath>
                </a14:m>
                <a:endParaRPr lang="de-DE" b="1" kern="0" dirty="0"/>
              </a:p>
              <a:p>
                <a:r>
                  <a:rPr lang="de-DE" kern="0" dirty="0"/>
                  <a:t>Für T wird die absolute Temperatur in </a:t>
                </a:r>
                <a:r>
                  <a:rPr lang="de-DE" b="1" kern="0" dirty="0"/>
                  <a:t>Kelvin </a:t>
                </a:r>
                <a:r>
                  <a:rPr lang="de-DE" kern="0" dirty="0"/>
                  <a:t>eingesetzt, T ist also immer größer 0.</a:t>
                </a:r>
                <a:endParaRPr lang="de-DE" b="1" kern="0" dirty="0"/>
              </a:p>
              <a:p>
                <a:r>
                  <a:rPr lang="de-DE" kern="0" dirty="0"/>
                  <a:t>Durch Kenntnisse über Enthalpie und Entropie kann abgeschätzt werden, ob eine Reaktion abläuft (also ob </a:t>
                </a:r>
                <a14:m>
                  <m:oMath xmlns:m="http://schemas.openxmlformats.org/officeDocument/2006/math">
                    <m:r>
                      <m:rPr>
                        <m:sty m:val="p"/>
                      </m:rPr>
                      <a:rPr lang="de-DE" b="0" i="0" kern="0" smtClean="0">
                        <a:latin typeface="Cambria Math" panose="02040503050406030204" pitchFamily="18" charset="0"/>
                      </a:rPr>
                      <m:t>Δ</m:t>
                    </m:r>
                  </m:oMath>
                </a14:m>
                <a:r>
                  <a:rPr lang="de-DE" kern="0" dirty="0"/>
                  <a:t>G &lt; 0):</a:t>
                </a:r>
              </a:p>
              <a:p>
                <a:pPr marL="513000" lvl="2" indent="0">
                  <a:buNone/>
                </a:pPr>
                <a:r>
                  <a:rPr lang="de-DE" kern="0" dirty="0">
                    <a:solidFill>
                      <a:schemeClr val="accent6"/>
                    </a:solidFill>
                  </a:rPr>
                  <a:t>CAVE: Vorzeichenänderung durch </a:t>
                </a:r>
                <a14:m>
                  <m:oMath xmlns:m="http://schemas.openxmlformats.org/officeDocument/2006/math">
                    <m:r>
                      <a:rPr lang="de-DE" b="0" i="1" kern="0" smtClean="0">
                        <a:solidFill>
                          <a:schemeClr val="accent6"/>
                        </a:solidFill>
                        <a:latin typeface="Cambria Math" panose="02040503050406030204" pitchFamily="18" charset="0"/>
                      </a:rPr>
                      <m:t>−</m:t>
                    </m:r>
                    <m:r>
                      <a:rPr lang="de-DE" b="0" i="1" kern="0" smtClean="0">
                        <a:solidFill>
                          <a:schemeClr val="accent6"/>
                        </a:solidFill>
                        <a:latin typeface="Cambria Math" panose="02040503050406030204" pitchFamily="18" charset="0"/>
                      </a:rPr>
                      <m:t>𝑇</m:t>
                    </m:r>
                    <m:r>
                      <m:rPr>
                        <m:sty m:val="p"/>
                      </m:rPr>
                      <a:rPr lang="de-DE" b="0" i="0" kern="0" smtClean="0">
                        <a:solidFill>
                          <a:schemeClr val="accent6"/>
                        </a:solidFill>
                        <a:latin typeface="Cambria Math" panose="02040503050406030204" pitchFamily="18" charset="0"/>
                      </a:rPr>
                      <m:t>Δ</m:t>
                    </m:r>
                    <m:r>
                      <a:rPr lang="de-DE" b="0" i="1" kern="0" smtClean="0">
                        <a:solidFill>
                          <a:schemeClr val="accent6"/>
                        </a:solidFill>
                        <a:latin typeface="Cambria Math" panose="02040503050406030204" pitchFamily="18" charset="0"/>
                      </a:rPr>
                      <m:t>𝑆</m:t>
                    </m:r>
                  </m:oMath>
                </a14:m>
                <a:r>
                  <a:rPr lang="de-DE" kern="0" dirty="0">
                    <a:solidFill>
                      <a:schemeClr val="accent6"/>
                    </a:solidFill>
                  </a:rPr>
                  <a:t>!</a:t>
                </a:r>
              </a:p>
              <a:p>
                <a:endParaRPr lang="de-DE" kern="0" dirty="0"/>
              </a:p>
              <a:p>
                <a:pPr marL="0" indent="0">
                  <a:buNone/>
                </a:pPr>
                <a:endParaRPr lang="de-DE" b="1" kern="0" dirty="0"/>
              </a:p>
              <a:p>
                <a:r>
                  <a:rPr lang="de-DE" kern="0" dirty="0"/>
                  <a:t>Für eine Reaktion gilt: </a:t>
                </a:r>
                <a14:m>
                  <m:oMath xmlns:m="http://schemas.openxmlformats.org/officeDocument/2006/math">
                    <m:r>
                      <a:rPr lang="de-DE" i="1" kern="0">
                        <a:latin typeface="Cambria Math" panose="02040503050406030204" pitchFamily="18" charset="0"/>
                        <a:ea typeface="Cambria Math" panose="02040503050406030204" pitchFamily="18" charset="0"/>
                      </a:rPr>
                      <m:t>∆</m:t>
                    </m:r>
                    <m:sSup>
                      <m:sSupPr>
                        <m:ctrlPr>
                          <a:rPr lang="de-DE" i="1" kern="0">
                            <a:latin typeface="Cambria Math" panose="02040503050406030204" pitchFamily="18" charset="0"/>
                            <a:ea typeface="Cambria Math" panose="02040503050406030204" pitchFamily="18" charset="0"/>
                          </a:rPr>
                        </m:ctrlPr>
                      </m:sSupPr>
                      <m:e>
                        <m:r>
                          <a:rPr lang="de-DE" i="1" kern="0">
                            <a:latin typeface="Cambria Math" panose="02040503050406030204" pitchFamily="18" charset="0"/>
                            <a:ea typeface="Cambria Math" panose="02040503050406030204" pitchFamily="18" charset="0"/>
                          </a:rPr>
                          <m:t>𝐺</m:t>
                        </m:r>
                      </m:e>
                      <m:sup>
                        <m:r>
                          <a:rPr lang="de-DE" i="1" kern="0">
                            <a:latin typeface="Cambria Math" panose="02040503050406030204" pitchFamily="18" charset="0"/>
                            <a:ea typeface="Cambria Math" panose="02040503050406030204" pitchFamily="18" charset="0"/>
                          </a:rPr>
                          <m:t>0</m:t>
                        </m:r>
                      </m:sup>
                    </m:sSup>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ea typeface="Cambria Math" panose="02040503050406030204" pitchFamily="18" charset="0"/>
                      </a:rPr>
                      <m:t>𝑅𝑇</m:t>
                    </m:r>
                    <m:r>
                      <a:rPr lang="de-DE" i="1" kern="0">
                        <a:latin typeface="Cambria Math" panose="02040503050406030204" pitchFamily="18" charset="0"/>
                        <a:ea typeface="Cambria Math" panose="02040503050406030204" pitchFamily="18" charset="0"/>
                      </a:rPr>
                      <m:t>∙</m:t>
                    </m:r>
                    <m:r>
                      <m:rPr>
                        <m:sty m:val="p"/>
                      </m:rPr>
                      <a:rPr lang="de-DE" kern="0">
                        <a:latin typeface="Cambria Math" panose="02040503050406030204" pitchFamily="18" charset="0"/>
                        <a:ea typeface="Cambria Math" panose="02040503050406030204" pitchFamily="18" charset="0"/>
                      </a:rPr>
                      <m:t>ln</m:t>
                    </m:r>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ea typeface="Cambria Math" panose="02040503050406030204" pitchFamily="18" charset="0"/>
                      </a:rPr>
                      <m:t>𝐾</m:t>
                    </m:r>
                    <m:r>
                      <a:rPr lang="de-DE" i="1" kern="0">
                        <a:latin typeface="Cambria Math" panose="02040503050406030204" pitchFamily="18" charset="0"/>
                        <a:ea typeface="Cambria Math" panose="02040503050406030204" pitchFamily="18" charset="0"/>
                      </a:rPr>
                      <m:t>)</m:t>
                    </m:r>
                  </m:oMath>
                </a14:m>
                <a:endParaRPr lang="de-DE" kern="0" dirty="0"/>
              </a:p>
              <a:p>
                <a:endParaRPr lang="de-DE" dirty="0"/>
              </a:p>
            </p:txBody>
          </p:sp>
        </mc:Choice>
        <mc:Fallback xmlns="">
          <p:sp>
            <p:nvSpPr>
              <p:cNvPr id="6" name="Inhaltsplatzhalter 5">
                <a:extLst>
                  <a:ext uri="{FF2B5EF4-FFF2-40B4-BE49-F238E27FC236}">
                    <a16:creationId xmlns:a16="http://schemas.microsoft.com/office/drawing/2014/main" id="{8C64CC49-325F-27A4-8E93-4377D7CEBD8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70864E47-E484-8DC4-4099-EA18E4246280}"/>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2EE36F5B-61C6-0268-249C-E51B8DCA2D9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13516AB0-8DD7-71A1-3B87-B0BEABB1427A}"/>
              </a:ext>
            </a:extLst>
          </p:cNvPr>
          <p:cNvSpPr>
            <a:spLocks noGrp="1"/>
          </p:cNvSpPr>
          <p:nvPr>
            <p:ph type="sldNum" sz="quarter" idx="16"/>
          </p:nvPr>
        </p:nvSpPr>
        <p:spPr/>
        <p:txBody>
          <a:bodyPr/>
          <a:lstStyle/>
          <a:p>
            <a:fld id="{7E0F9666-C122-4D3D-AFA2-14CC8F7A0F09}" type="slidenum">
              <a:rPr lang="de-DE" altLang="de-DE" smtClean="0"/>
              <a:pPr/>
              <a:t>49</a:t>
            </a:fld>
            <a:endParaRPr lang="de-DE" altLang="de-DE"/>
          </a:p>
        </p:txBody>
      </p:sp>
      <p:pic>
        <p:nvPicPr>
          <p:cNvPr id="7" name="Grafik 6">
            <a:extLst>
              <a:ext uri="{FF2B5EF4-FFF2-40B4-BE49-F238E27FC236}">
                <a16:creationId xmlns:a16="http://schemas.microsoft.com/office/drawing/2014/main" id="{8FC2554B-47F3-3B05-40AE-CFA1EE741036}"/>
              </a:ext>
            </a:extLst>
          </p:cNvPr>
          <p:cNvPicPr>
            <a:picLocks noChangeAspect="1"/>
          </p:cNvPicPr>
          <p:nvPr/>
        </p:nvPicPr>
        <p:blipFill>
          <a:blip r:embed="rId3"/>
          <a:stretch>
            <a:fillRect/>
          </a:stretch>
        </p:blipFill>
        <p:spPr>
          <a:xfrm>
            <a:off x="4605518" y="3542417"/>
            <a:ext cx="6082577" cy="2802376"/>
          </a:xfrm>
          <a:prstGeom prst="rect">
            <a:avLst/>
          </a:prstGeom>
        </p:spPr>
      </p:pic>
    </p:spTree>
    <p:extLst>
      <p:ext uri="{BB962C8B-B14F-4D97-AF65-F5344CB8AC3E}">
        <p14:creationId xmlns:p14="http://schemas.microsoft.com/office/powerpoint/2010/main" val="3945915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B6B8C-D90B-F349-8AE5-A38CCA0201BF}"/>
              </a:ext>
            </a:extLst>
          </p:cNvPr>
          <p:cNvSpPr>
            <a:spLocks noGrp="1"/>
          </p:cNvSpPr>
          <p:nvPr>
            <p:ph type="title"/>
          </p:nvPr>
        </p:nvSpPr>
        <p:spPr/>
        <p:txBody>
          <a:bodyPr/>
          <a:lstStyle/>
          <a:p>
            <a:r>
              <a:rPr lang="de-DE" dirty="0"/>
              <a:t>Energieprofile</a:t>
            </a:r>
          </a:p>
        </p:txBody>
      </p:sp>
      <p:sp>
        <p:nvSpPr>
          <p:cNvPr id="3" name="Inhaltsplatzhalter 2">
            <a:extLst>
              <a:ext uri="{FF2B5EF4-FFF2-40B4-BE49-F238E27FC236}">
                <a16:creationId xmlns:a16="http://schemas.microsoft.com/office/drawing/2014/main" id="{2313E4F0-A2BA-2B49-9444-76AC7B153FBF}"/>
              </a:ext>
            </a:extLst>
          </p:cNvPr>
          <p:cNvSpPr>
            <a:spLocks noGrp="1"/>
          </p:cNvSpPr>
          <p:nvPr>
            <p:ph type="body" sz="quarter" idx="13"/>
          </p:nvPr>
        </p:nvSpPr>
        <p:spPr/>
        <p:txBody>
          <a:bodyPr/>
          <a:lstStyle/>
          <a:p>
            <a:r>
              <a:rPr lang="de-DE" dirty="0"/>
              <a:t>An einem </a:t>
            </a:r>
            <a:r>
              <a:rPr lang="de-DE" b="1" dirty="0"/>
              <a:t>Energieprofil </a:t>
            </a:r>
            <a:r>
              <a:rPr lang="de-DE" dirty="0"/>
              <a:t>kann der </a:t>
            </a:r>
            <a:r>
              <a:rPr lang="de-DE" b="1" dirty="0"/>
              <a:t>energetische Verlauf </a:t>
            </a:r>
            <a:r>
              <a:rPr lang="de-DE" dirty="0"/>
              <a:t>einer Reaktion abgelesen werden.</a:t>
            </a:r>
          </a:p>
          <a:p>
            <a:r>
              <a:rPr lang="de-DE" dirty="0"/>
              <a:t>Es können Informationen über die </a:t>
            </a:r>
            <a:r>
              <a:rPr lang="de-DE" b="1" dirty="0"/>
              <a:t>Thermodynamik </a:t>
            </a:r>
            <a:r>
              <a:rPr lang="de-DE" dirty="0"/>
              <a:t>und die </a:t>
            </a:r>
            <a:r>
              <a:rPr lang="de-DE" b="1" dirty="0"/>
              <a:t>Kinetik </a:t>
            </a:r>
            <a:r>
              <a:rPr lang="de-DE" dirty="0"/>
              <a:t>einer Reaktion erhalten werden.</a:t>
            </a:r>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a:p>
            <a:r>
              <a:rPr lang="de-DE" dirty="0"/>
              <a:t>RK: </a:t>
            </a:r>
            <a:r>
              <a:rPr lang="de-DE" b="1" dirty="0"/>
              <a:t>Reaktionskoordinate</a:t>
            </a:r>
            <a:r>
              <a:rPr lang="de-DE" dirty="0"/>
              <a:t> („Zeit“)</a:t>
            </a:r>
          </a:p>
          <a:p>
            <a:r>
              <a:rPr lang="de-DE" dirty="0"/>
              <a:t>G: </a:t>
            </a:r>
            <a:r>
              <a:rPr lang="de-DE" b="1" dirty="0"/>
              <a:t>freie Reaktionsenthalpie </a:t>
            </a:r>
            <a:r>
              <a:rPr lang="de-DE" dirty="0"/>
              <a:t>(Gibbs – Enthalpie)</a:t>
            </a:r>
          </a:p>
          <a:p>
            <a:pPr lvl="1"/>
            <a:r>
              <a:rPr lang="de-DE" dirty="0"/>
              <a:t>In diesem Diagramm kann der </a:t>
            </a:r>
            <a:r>
              <a:rPr lang="de-DE" b="1" dirty="0"/>
              <a:t>Energiegehalt </a:t>
            </a:r>
            <a:r>
              <a:rPr lang="de-DE" dirty="0"/>
              <a:t>einer Reaktion abgeschätzt werden. Je tiefer eine Verbindung liegt, desto energieärmer und damit </a:t>
            </a:r>
            <a:r>
              <a:rPr lang="de-DE" b="1" dirty="0"/>
              <a:t>stabiler </a:t>
            </a:r>
            <a:r>
              <a:rPr lang="de-DE" dirty="0"/>
              <a:t>ist eine Verbindung.</a:t>
            </a:r>
          </a:p>
          <a:p>
            <a:pPr lvl="1"/>
            <a:r>
              <a:rPr lang="de-DE" dirty="0"/>
              <a:t>Je niedriger der zu überwindende „Energieberg“, desto weniger Energie muss für die Reaktion aufgewendet werden.</a:t>
            </a:r>
          </a:p>
          <a:p>
            <a:pPr lvl="1"/>
            <a:r>
              <a:rPr lang="de-DE" dirty="0"/>
              <a:t>Es kann abgelesen werden, ob eine Reaktion </a:t>
            </a:r>
            <a:r>
              <a:rPr lang="de-DE" b="1" dirty="0" err="1"/>
              <a:t>endergon</a:t>
            </a:r>
            <a:r>
              <a:rPr lang="de-DE" dirty="0"/>
              <a:t> oder </a:t>
            </a:r>
            <a:r>
              <a:rPr lang="de-DE" b="1" dirty="0"/>
              <a:t>exergon </a:t>
            </a:r>
            <a:r>
              <a:rPr lang="de-DE" dirty="0"/>
              <a:t>ist.</a:t>
            </a:r>
          </a:p>
          <a:p>
            <a:r>
              <a:rPr lang="de-DE" dirty="0"/>
              <a:t>H: </a:t>
            </a:r>
            <a:r>
              <a:rPr lang="de-DE" b="1" dirty="0"/>
              <a:t>Reaktionsenthalpie</a:t>
            </a:r>
          </a:p>
          <a:p>
            <a:pPr lvl="1"/>
            <a:r>
              <a:rPr lang="de-DE" dirty="0"/>
              <a:t>Im Diagramm wird der </a:t>
            </a:r>
            <a:r>
              <a:rPr lang="de-DE" dirty="0" err="1"/>
              <a:t>Enthalpieverlauf</a:t>
            </a:r>
            <a:r>
              <a:rPr lang="de-DE" dirty="0"/>
              <a:t> einer Reaktion dargestellt.</a:t>
            </a:r>
          </a:p>
          <a:p>
            <a:pPr lvl="1"/>
            <a:r>
              <a:rPr lang="de-DE" dirty="0"/>
              <a:t>Die Differenz zwischen Beginn und Maximum (blaue Spanne) gibt die </a:t>
            </a:r>
            <a:r>
              <a:rPr lang="de-DE" b="1" dirty="0"/>
              <a:t>Aktivierungsenergie</a:t>
            </a:r>
            <a:endParaRPr lang="de-DE" dirty="0"/>
          </a:p>
          <a:p>
            <a:pPr lvl="1"/>
            <a:r>
              <a:rPr lang="de-DE" dirty="0"/>
              <a:t>Es kann abgelesen werden, ob einer Reaktion </a:t>
            </a:r>
            <a:r>
              <a:rPr lang="de-DE" b="1" dirty="0"/>
              <a:t>endotherm </a:t>
            </a:r>
            <a:r>
              <a:rPr lang="de-DE" dirty="0"/>
              <a:t>oder </a:t>
            </a:r>
            <a:r>
              <a:rPr lang="de-DE" b="1" dirty="0"/>
              <a:t>exotherm </a:t>
            </a:r>
            <a:r>
              <a:rPr lang="de-DE" dirty="0"/>
              <a:t>ist.</a:t>
            </a:r>
          </a:p>
        </p:txBody>
      </p:sp>
      <p:sp>
        <p:nvSpPr>
          <p:cNvPr id="10" name="Datumsplatzhalter 9">
            <a:extLst>
              <a:ext uri="{FF2B5EF4-FFF2-40B4-BE49-F238E27FC236}">
                <a16:creationId xmlns:a16="http://schemas.microsoft.com/office/drawing/2014/main" id="{D17B903A-E217-92DF-53FC-09B8255D76D1}"/>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5F4D6C8-BF10-39AE-CF07-D121A4810B2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4EA102D2-AC67-0FC8-96A3-D24098F53EC6}"/>
              </a:ext>
            </a:extLst>
          </p:cNvPr>
          <p:cNvSpPr>
            <a:spLocks noGrp="1"/>
          </p:cNvSpPr>
          <p:nvPr>
            <p:ph type="sldNum" sz="quarter" idx="16"/>
          </p:nvPr>
        </p:nvSpPr>
        <p:spPr/>
        <p:txBody>
          <a:bodyPr/>
          <a:lstStyle/>
          <a:p>
            <a:fld id="{6FBDD224-CFE5-420E-A51B-C49F1872CE04}" type="slidenum">
              <a:rPr lang="de-DE" altLang="de-DE" smtClean="0"/>
              <a:pPr/>
              <a:t>50</a:t>
            </a:fld>
            <a:endParaRPr lang="de-DE" altLang="de-DE"/>
          </a:p>
        </p:txBody>
      </p:sp>
      <p:pic>
        <p:nvPicPr>
          <p:cNvPr id="7" name="Grafik 6" descr="Ein Bild, das Text, Weg, Autobahn, Nachthimmel enthält.&#10;&#10;Automatisch generierte Beschreibung">
            <a:extLst>
              <a:ext uri="{FF2B5EF4-FFF2-40B4-BE49-F238E27FC236}">
                <a16:creationId xmlns:a16="http://schemas.microsoft.com/office/drawing/2014/main" id="{D7CCA7DA-F670-0642-911B-8366F389DE9C}"/>
              </a:ext>
            </a:extLst>
          </p:cNvPr>
          <p:cNvPicPr>
            <a:picLocks noChangeAspect="1"/>
          </p:cNvPicPr>
          <p:nvPr/>
        </p:nvPicPr>
        <p:blipFill>
          <a:blip r:embed="rId2"/>
          <a:stretch>
            <a:fillRect/>
          </a:stretch>
        </p:blipFill>
        <p:spPr>
          <a:xfrm>
            <a:off x="2454792" y="1564695"/>
            <a:ext cx="2214422" cy="1778248"/>
          </a:xfrm>
          <a:prstGeom prst="rect">
            <a:avLst/>
          </a:prstGeom>
        </p:spPr>
      </p:pic>
      <p:pic>
        <p:nvPicPr>
          <p:cNvPr id="9" name="Grafik 8">
            <a:extLst>
              <a:ext uri="{FF2B5EF4-FFF2-40B4-BE49-F238E27FC236}">
                <a16:creationId xmlns:a16="http://schemas.microsoft.com/office/drawing/2014/main" id="{7246D923-FDD7-3D46-8AF2-3062B3143A04}"/>
              </a:ext>
            </a:extLst>
          </p:cNvPr>
          <p:cNvPicPr>
            <a:picLocks noChangeAspect="1"/>
          </p:cNvPicPr>
          <p:nvPr/>
        </p:nvPicPr>
        <p:blipFill>
          <a:blip r:embed="rId3"/>
          <a:stretch>
            <a:fillRect/>
          </a:stretch>
        </p:blipFill>
        <p:spPr>
          <a:xfrm>
            <a:off x="4846665" y="1473852"/>
            <a:ext cx="2532269" cy="1955148"/>
          </a:xfrm>
          <a:prstGeom prst="rect">
            <a:avLst/>
          </a:prstGeom>
        </p:spPr>
      </p:pic>
    </p:spTree>
    <p:extLst>
      <p:ext uri="{BB962C8B-B14F-4D97-AF65-F5344CB8AC3E}">
        <p14:creationId xmlns:p14="http://schemas.microsoft.com/office/powerpoint/2010/main" val="3360002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866682-B3D0-124B-92D6-605D19C43490}"/>
              </a:ext>
            </a:extLst>
          </p:cNvPr>
          <p:cNvSpPr>
            <a:spLocks noGrp="1"/>
          </p:cNvSpPr>
          <p:nvPr>
            <p:ph type="title"/>
          </p:nvPr>
        </p:nvSpPr>
        <p:spPr/>
        <p:txBody>
          <a:bodyPr/>
          <a:lstStyle/>
          <a:p>
            <a:r>
              <a:rPr lang="de-DE" dirty="0" err="1"/>
              <a:t>Enthalpierechnungen</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CE28CB4-745D-204F-B39F-EC56D186E25F}"/>
                  </a:ext>
                </a:extLst>
              </p:cNvPr>
              <p:cNvSpPr>
                <a:spLocks noGrp="1"/>
              </p:cNvSpPr>
              <p:nvPr>
                <p:ph type="body" sz="quarter" idx="13"/>
              </p:nvPr>
            </p:nvSpPr>
            <p:spPr/>
            <p:txBody>
              <a:bodyPr/>
              <a:lstStyle/>
              <a:p>
                <a:r>
                  <a:rPr lang="de-DE" dirty="0"/>
                  <a:t>Der </a:t>
                </a:r>
                <a:r>
                  <a:rPr lang="de-DE" b="1" dirty="0"/>
                  <a:t>Satz von Hess </a:t>
                </a:r>
                <a:r>
                  <a:rPr lang="de-DE" dirty="0"/>
                  <a:t>besagt, dass bei Berechnungen von </a:t>
                </a:r>
                <a:r>
                  <a:rPr lang="de-DE" dirty="0" err="1"/>
                  <a:t>Enthalpien</a:t>
                </a:r>
                <a:r>
                  <a:rPr lang="de-DE" dirty="0"/>
                  <a:t> das </a:t>
                </a:r>
                <a:r>
                  <a:rPr lang="de-DE" b="1" dirty="0"/>
                  <a:t>Ergebnis unabhängig vom Weg</a:t>
                </a:r>
                <a:r>
                  <a:rPr lang="de-DE" dirty="0"/>
                  <a:t> ist. Das bedeutet konkret, dass die Energie, die in einer Reaktion von </a:t>
                </a:r>
                <a14:m>
                  <m:oMath xmlns:m="http://schemas.openxmlformats.org/officeDocument/2006/math">
                    <m:r>
                      <a:rPr lang="de-DE" b="0" i="1" smtClean="0">
                        <a:latin typeface="Cambria Math" panose="02040503050406030204" pitchFamily="18" charset="0"/>
                      </a:rPr>
                      <m:t>𝐴</m:t>
                    </m:r>
                    <m:r>
                      <a:rPr lang="de-DE" b="0" i="1" smtClean="0">
                        <a:latin typeface="Cambria Math" panose="02040503050406030204" pitchFamily="18" charset="0"/>
                      </a:rPr>
                      <m:t> →</m:t>
                    </m:r>
                    <m:r>
                      <a:rPr lang="de-DE" b="0" i="1" smtClean="0">
                        <a:latin typeface="Cambria Math" panose="02040503050406030204" pitchFamily="18" charset="0"/>
                      </a:rPr>
                      <m:t>𝐵</m:t>
                    </m:r>
                  </m:oMath>
                </a14:m>
                <a:r>
                  <a:rPr lang="de-DE" dirty="0"/>
                  <a:t> steckt berechnet werden kann durch die Energie, die in den Reaktionen </a:t>
                </a:r>
                <a14:m>
                  <m:oMath xmlns:m="http://schemas.openxmlformats.org/officeDocument/2006/math">
                    <m:r>
                      <a:rPr lang="de-DE" b="0" i="1" smtClean="0">
                        <a:latin typeface="Cambria Math" panose="02040503050406030204" pitchFamily="18" charset="0"/>
                      </a:rPr>
                      <m:t>𝐴</m:t>
                    </m:r>
                    <m:r>
                      <a:rPr lang="de-DE" b="0" i="1" smtClean="0">
                        <a:latin typeface="Cambria Math" panose="02040503050406030204" pitchFamily="18" charset="0"/>
                      </a:rPr>
                      <m:t> →</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𝐷</m:t>
                    </m:r>
                    <m:r>
                      <a:rPr lang="de-DE" b="0" i="1" smtClean="0">
                        <a:latin typeface="Cambria Math" panose="02040503050406030204" pitchFamily="18" charset="0"/>
                      </a:rPr>
                      <m:t>;</m:t>
                    </m:r>
                    <m:r>
                      <a:rPr lang="de-DE" b="0" i="1" smtClean="0">
                        <a:latin typeface="Cambria Math" panose="02040503050406030204" pitchFamily="18" charset="0"/>
                      </a:rPr>
                      <m:t>𝐷</m:t>
                    </m:r>
                    <m:r>
                      <a:rPr lang="de-DE" b="0" i="1" smtClean="0">
                        <a:latin typeface="Cambria Math" panose="02040503050406030204" pitchFamily="18" charset="0"/>
                      </a:rPr>
                      <m:t>→</m:t>
                    </m:r>
                    <m:r>
                      <a:rPr lang="de-DE" b="0" i="1" smtClean="0">
                        <a:latin typeface="Cambria Math" panose="02040503050406030204" pitchFamily="18" charset="0"/>
                      </a:rPr>
                      <m:t>𝐵</m:t>
                    </m:r>
                  </m:oMath>
                </a14:m>
                <a:r>
                  <a:rPr lang="de-DE" dirty="0"/>
                  <a:t> steckt. Größen, auf die diese Definition zutrifft (H, S, G), nennt man </a:t>
                </a:r>
                <a:r>
                  <a:rPr lang="de-DE" b="1" dirty="0"/>
                  <a:t>Zustandsgrößen</a:t>
                </a:r>
                <a:r>
                  <a:rPr lang="de-DE" dirty="0"/>
                  <a:t>.</a:t>
                </a:r>
              </a:p>
              <a:p>
                <a:endParaRPr lang="de-DE" dirty="0"/>
              </a:p>
              <a:p>
                <a:r>
                  <a:rPr lang="de-DE" dirty="0"/>
                  <a:t>Die Summe der blauen Pfeile ergibt den gelben Pfeil.</a:t>
                </a:r>
              </a:p>
              <a:p>
                <a:r>
                  <a:rPr lang="de-DE" dirty="0"/>
                  <a:t>Wichtig ist, dass </a:t>
                </a:r>
                <a:r>
                  <a:rPr lang="de-DE" b="1" dirty="0"/>
                  <a:t>Reaktionsrichtung </a:t>
                </a:r>
                <a:r>
                  <a:rPr lang="de-DE" dirty="0"/>
                  <a:t>(Vorzeichen) und </a:t>
                </a:r>
                <a:r>
                  <a:rPr lang="de-DE" b="1" dirty="0"/>
                  <a:t>Stöchiometrie</a:t>
                </a:r>
                <a:r>
                  <a:rPr lang="de-DE" dirty="0"/>
                  <a:t> </a:t>
                </a:r>
                <a:br>
                  <a:rPr lang="de-DE" dirty="0"/>
                </a:br>
                <a:r>
                  <a:rPr lang="de-DE" dirty="0"/>
                  <a:t>(Vorfaktor) beachtet werden. Beispiel:</a:t>
                </a:r>
              </a:p>
              <a:p>
                <a:pPr lvl="1"/>
                <a:r>
                  <a:rPr lang="de-DE" dirty="0"/>
                  <a:t>Die Reaktionsenthalpie für </a:t>
                </a:r>
                <a14:m>
                  <m:oMath xmlns:m="http://schemas.openxmlformats.org/officeDocument/2006/math">
                    <m:r>
                      <a:rPr lang="de-DE" b="0" i="1" smtClean="0">
                        <a:latin typeface="Cambria Math" panose="02040503050406030204" pitchFamily="18" charset="0"/>
                      </a:rPr>
                      <m:t>𝐴</m:t>
                    </m:r>
                    <m:r>
                      <a:rPr lang="de-DE" b="0" i="1" smtClean="0">
                        <a:latin typeface="Cambria Math" panose="02040503050406030204" pitchFamily="18" charset="0"/>
                      </a:rPr>
                      <m:t> →</m:t>
                    </m:r>
                    <m:r>
                      <a:rPr lang="de-DE" b="0" i="1" smtClean="0">
                        <a:latin typeface="Cambria Math" panose="02040503050406030204" pitchFamily="18" charset="0"/>
                      </a:rPr>
                      <m:t>𝐵</m:t>
                    </m:r>
                  </m:oMath>
                </a14:m>
                <a:r>
                  <a:rPr lang="de-DE" dirty="0"/>
                  <a:t> ist gesucht</a:t>
                </a:r>
              </a:p>
              <a:p>
                <a:pPr lvl="1"/>
                <a:r>
                  <a:rPr lang="de-DE" dirty="0"/>
                  <a:t>Die Reaktion </a:t>
                </a:r>
                <a14:m>
                  <m:oMath xmlns:m="http://schemas.openxmlformats.org/officeDocument/2006/math">
                    <m:r>
                      <a:rPr lang="de-DE" b="0" i="1" smtClean="0">
                        <a:latin typeface="Cambria Math" panose="02040503050406030204" pitchFamily="18" charset="0"/>
                      </a:rPr>
                      <m:t>𝐴</m:t>
                    </m:r>
                    <m:r>
                      <a:rPr lang="de-DE" b="0" i="1" smtClean="0">
                        <a:latin typeface="Cambria Math" panose="02040503050406030204" pitchFamily="18" charset="0"/>
                      </a:rPr>
                      <m:t> →6</m:t>
                    </m:r>
                    <m:r>
                      <a:rPr lang="de-DE" b="0" i="1" smtClean="0">
                        <a:latin typeface="Cambria Math" panose="02040503050406030204" pitchFamily="18" charset="0"/>
                      </a:rPr>
                      <m:t>𝐶</m:t>
                    </m:r>
                  </m:oMath>
                </a14:m>
                <a:r>
                  <a:rPr lang="de-DE" dirty="0"/>
                  <a:t> hat eine Reaktionsenthalpie von 10 </a:t>
                </a:r>
                <a14:m>
                  <m:oMath xmlns:m="http://schemas.openxmlformats.org/officeDocument/2006/math">
                    <m:f>
                      <m:fPr>
                        <m:ctrlPr>
                          <a:rPr lang="de-DE" b="0" i="1" smtClean="0">
                            <a:latin typeface="Cambria Math" panose="02040503050406030204" pitchFamily="18" charset="0"/>
                          </a:rPr>
                        </m:ctrlPr>
                      </m:fPr>
                      <m:num>
                        <m:r>
                          <a:rPr lang="de-DE" b="0" i="1" smtClean="0">
                            <a:latin typeface="Cambria Math" panose="02040503050406030204" pitchFamily="18" charset="0"/>
                          </a:rPr>
                          <m:t>𝑘𝐽</m:t>
                        </m:r>
                      </m:num>
                      <m:den>
                        <m:r>
                          <a:rPr lang="de-DE" b="0" i="1" smtClean="0">
                            <a:latin typeface="Cambria Math" panose="02040503050406030204" pitchFamily="18" charset="0"/>
                          </a:rPr>
                          <m:t>𝑚𝑜𝑙</m:t>
                        </m:r>
                      </m:den>
                    </m:f>
                  </m:oMath>
                </a14:m>
                <a:endParaRPr lang="de-DE" dirty="0"/>
              </a:p>
              <a:p>
                <a:pPr lvl="1"/>
                <a:r>
                  <a:rPr lang="de-DE" dirty="0"/>
                  <a:t>Die Reaktion </a:t>
                </a:r>
                <a14:m>
                  <m:oMath xmlns:m="http://schemas.openxmlformats.org/officeDocument/2006/math">
                    <m:r>
                      <a:rPr lang="de-DE" b="0" i="1" smtClean="0">
                        <a:latin typeface="Cambria Math" panose="02040503050406030204" pitchFamily="18" charset="0"/>
                      </a:rPr>
                      <m:t>𝐷</m:t>
                    </m:r>
                    <m:r>
                      <a:rPr lang="de-DE" b="0" i="1" smtClean="0">
                        <a:latin typeface="Cambria Math" panose="02040503050406030204" pitchFamily="18" charset="0"/>
                      </a:rPr>
                      <m:t>→3</m:t>
                    </m:r>
                    <m:r>
                      <a:rPr lang="de-DE" b="0" i="1" smtClean="0">
                        <a:latin typeface="Cambria Math" panose="02040503050406030204" pitchFamily="18" charset="0"/>
                      </a:rPr>
                      <m:t>𝐶</m:t>
                    </m:r>
                  </m:oMath>
                </a14:m>
                <a:r>
                  <a:rPr lang="de-DE" dirty="0"/>
                  <a:t> hat eine Reaktionsenthalpie von 40 </a:t>
                </a:r>
                <a14:m>
                  <m:oMath xmlns:m="http://schemas.openxmlformats.org/officeDocument/2006/math">
                    <m:f>
                      <m:fPr>
                        <m:ctrlPr>
                          <a:rPr lang="de-DE" b="0" i="1" smtClean="0">
                            <a:latin typeface="Cambria Math" panose="02040503050406030204" pitchFamily="18" charset="0"/>
                          </a:rPr>
                        </m:ctrlPr>
                      </m:fPr>
                      <m:num>
                        <m:r>
                          <a:rPr lang="de-DE" b="0" i="1" smtClean="0">
                            <a:latin typeface="Cambria Math" panose="02040503050406030204" pitchFamily="18" charset="0"/>
                          </a:rPr>
                          <m:t>𝑘𝐽</m:t>
                        </m:r>
                      </m:num>
                      <m:den>
                        <m:r>
                          <a:rPr lang="de-DE" b="0" i="1" smtClean="0">
                            <a:latin typeface="Cambria Math" panose="02040503050406030204" pitchFamily="18" charset="0"/>
                          </a:rPr>
                          <m:t>𝑚𝑜𝑙</m:t>
                        </m:r>
                      </m:den>
                    </m:f>
                  </m:oMath>
                </a14:m>
                <a:endParaRPr lang="de-DE" dirty="0"/>
              </a:p>
              <a:p>
                <a:pPr lvl="1"/>
                <a:r>
                  <a:rPr lang="de-DE" dirty="0"/>
                  <a:t>Die Reaktion </a:t>
                </a:r>
                <a14:m>
                  <m:oMath xmlns:m="http://schemas.openxmlformats.org/officeDocument/2006/math">
                    <m:r>
                      <a:rPr lang="de-DE" b="0" i="1" smtClean="0">
                        <a:latin typeface="Cambria Math" panose="02040503050406030204" pitchFamily="18" charset="0"/>
                      </a:rPr>
                      <m:t>2</m:t>
                    </m:r>
                    <m:r>
                      <a:rPr lang="de-DE" b="0" i="1" smtClean="0">
                        <a:latin typeface="Cambria Math" panose="02040503050406030204" pitchFamily="18" charset="0"/>
                      </a:rPr>
                      <m:t>𝐷</m:t>
                    </m:r>
                    <m:r>
                      <a:rPr lang="de-DE" b="0" i="1" smtClean="0">
                        <a:latin typeface="Cambria Math" panose="02040503050406030204" pitchFamily="18" charset="0"/>
                      </a:rPr>
                      <m:t> →</m:t>
                    </m:r>
                    <m:r>
                      <a:rPr lang="de-DE" b="0" i="1" smtClean="0">
                        <a:latin typeface="Cambria Math" panose="02040503050406030204" pitchFamily="18" charset="0"/>
                      </a:rPr>
                      <m:t>𝐵</m:t>
                    </m:r>
                  </m:oMath>
                </a14:m>
                <a:r>
                  <a:rPr lang="de-DE" dirty="0"/>
                  <a:t> hat eine Reaktionsenthalpie von 30 </a:t>
                </a:r>
                <a14:m>
                  <m:oMath xmlns:m="http://schemas.openxmlformats.org/officeDocument/2006/math">
                    <m:f>
                      <m:fPr>
                        <m:ctrlPr>
                          <a:rPr lang="de-DE" b="0" i="1" smtClean="0">
                            <a:latin typeface="Cambria Math" panose="02040503050406030204" pitchFamily="18" charset="0"/>
                          </a:rPr>
                        </m:ctrlPr>
                      </m:fPr>
                      <m:num>
                        <m:r>
                          <a:rPr lang="de-DE" b="0" i="1" smtClean="0">
                            <a:latin typeface="Cambria Math" panose="02040503050406030204" pitchFamily="18" charset="0"/>
                          </a:rPr>
                          <m:t>𝑘𝐽</m:t>
                        </m:r>
                      </m:num>
                      <m:den>
                        <m:r>
                          <a:rPr lang="de-DE" b="0" i="1" smtClean="0">
                            <a:latin typeface="Cambria Math" panose="02040503050406030204" pitchFamily="18" charset="0"/>
                          </a:rPr>
                          <m:t>𝑚𝑜𝑙</m:t>
                        </m:r>
                      </m:den>
                    </m:f>
                  </m:oMath>
                </a14:m>
                <a:endParaRPr lang="de-DE" dirty="0"/>
              </a:p>
              <a:p>
                <a:pPr lvl="1"/>
                <a:endParaRPr lang="de-DE" dirty="0"/>
              </a:p>
              <a:p>
                <a:pPr lvl="1"/>
                <a:endParaRPr lang="de-DE" dirty="0"/>
              </a:p>
              <a:p>
                <a:pPr lvl="1"/>
                <a:endParaRPr lang="de-DE" dirty="0"/>
              </a:p>
              <a:p>
                <a:pPr lvl="1"/>
                <a:endParaRPr lang="de-DE" dirty="0"/>
              </a:p>
              <a:p>
                <a:r>
                  <a:rPr lang="de-DE" dirty="0"/>
                  <a:t>Es wird dann </a:t>
                </a:r>
                <a:r>
                  <a:rPr lang="de-DE" b="1" dirty="0"/>
                  <a:t>addiert</a:t>
                </a:r>
                <a:r>
                  <a:rPr lang="de-DE" dirty="0"/>
                  <a:t>, was aufgebaut wird und </a:t>
                </a:r>
                <a:r>
                  <a:rPr lang="de-DE" b="1" dirty="0"/>
                  <a:t>subtrahiert</a:t>
                </a:r>
                <a:r>
                  <a:rPr lang="de-DE" dirty="0"/>
                  <a:t>, was abgebaut wird.</a:t>
                </a:r>
              </a:p>
            </p:txBody>
          </p:sp>
        </mc:Choice>
        <mc:Fallback xmlns="">
          <p:sp>
            <p:nvSpPr>
              <p:cNvPr id="3" name="Inhaltsplatzhalter 2">
                <a:extLst>
                  <a:ext uri="{FF2B5EF4-FFF2-40B4-BE49-F238E27FC236}">
                    <a16:creationId xmlns:a16="http://schemas.microsoft.com/office/drawing/2014/main" id="{5CE28CB4-745D-204F-B39F-EC56D186E25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10" name="Datumsplatzhalter 9">
            <a:extLst>
              <a:ext uri="{FF2B5EF4-FFF2-40B4-BE49-F238E27FC236}">
                <a16:creationId xmlns:a16="http://schemas.microsoft.com/office/drawing/2014/main" id="{05E5C4BE-D735-8AFF-9EA9-6507CA44F807}"/>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99FD7A2-34AF-FB21-7DC2-0BD92E3E53B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C52D42D7-6535-2180-D7E5-27C403A8A249}"/>
              </a:ext>
            </a:extLst>
          </p:cNvPr>
          <p:cNvSpPr>
            <a:spLocks noGrp="1"/>
          </p:cNvSpPr>
          <p:nvPr>
            <p:ph type="sldNum" sz="quarter" idx="16"/>
          </p:nvPr>
        </p:nvSpPr>
        <p:spPr/>
        <p:txBody>
          <a:bodyPr/>
          <a:lstStyle/>
          <a:p>
            <a:fld id="{6FBDD224-CFE5-420E-A51B-C49F1872CE04}" type="slidenum">
              <a:rPr lang="de-DE" altLang="de-DE" smtClean="0"/>
              <a:pPr/>
              <a:t>51</a:t>
            </a:fld>
            <a:endParaRPr lang="de-DE" altLang="de-DE"/>
          </a:p>
        </p:txBody>
      </p:sp>
      <p:pic>
        <p:nvPicPr>
          <p:cNvPr id="7" name="Grafik 6" descr="Ein Bild, das Messanzeige enthält.&#10;&#10;Automatisch generierte Beschreibung">
            <a:extLst>
              <a:ext uri="{FF2B5EF4-FFF2-40B4-BE49-F238E27FC236}">
                <a16:creationId xmlns:a16="http://schemas.microsoft.com/office/drawing/2014/main" id="{490DB435-D215-BC48-AECB-5C9AE06B74E6}"/>
              </a:ext>
            </a:extLst>
          </p:cNvPr>
          <p:cNvPicPr>
            <a:picLocks noChangeAspect="1"/>
          </p:cNvPicPr>
          <p:nvPr/>
        </p:nvPicPr>
        <p:blipFill>
          <a:blip r:embed="rId3"/>
          <a:stretch>
            <a:fillRect/>
          </a:stretch>
        </p:blipFill>
        <p:spPr>
          <a:xfrm>
            <a:off x="7182040" y="2140761"/>
            <a:ext cx="3506055" cy="2423304"/>
          </a:xfrm>
          <a:prstGeom prst="rect">
            <a:avLst/>
          </a:prstGeom>
        </p:spPr>
      </p:pic>
      <p:pic>
        <p:nvPicPr>
          <p:cNvPr id="9" name="Grafik 8">
            <a:extLst>
              <a:ext uri="{FF2B5EF4-FFF2-40B4-BE49-F238E27FC236}">
                <a16:creationId xmlns:a16="http://schemas.microsoft.com/office/drawing/2014/main" id="{9459AFCA-2883-2247-B7D0-FD90ED8E4F7A}"/>
              </a:ext>
            </a:extLst>
          </p:cNvPr>
          <p:cNvPicPr>
            <a:picLocks noChangeAspect="1"/>
          </p:cNvPicPr>
          <p:nvPr/>
        </p:nvPicPr>
        <p:blipFill>
          <a:blip r:embed="rId4"/>
          <a:stretch>
            <a:fillRect/>
          </a:stretch>
        </p:blipFill>
        <p:spPr>
          <a:xfrm>
            <a:off x="442913" y="3951265"/>
            <a:ext cx="5395693" cy="835047"/>
          </a:xfrm>
          <a:prstGeom prst="rect">
            <a:avLst/>
          </a:prstGeom>
        </p:spPr>
      </p:pic>
    </p:spTree>
    <p:extLst>
      <p:ext uri="{BB962C8B-B14F-4D97-AF65-F5344CB8AC3E}">
        <p14:creationId xmlns:p14="http://schemas.microsoft.com/office/powerpoint/2010/main" val="782914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B260F-52A2-8143-8A9B-D0E256F1F351}"/>
              </a:ext>
            </a:extLst>
          </p:cNvPr>
          <p:cNvSpPr>
            <a:spLocks noGrp="1"/>
          </p:cNvSpPr>
          <p:nvPr>
            <p:ph type="title"/>
          </p:nvPr>
        </p:nvSpPr>
        <p:spPr/>
        <p:txBody>
          <a:bodyPr/>
          <a:lstStyle/>
          <a:p>
            <a:r>
              <a:rPr lang="de-DE" dirty="0"/>
              <a:t>Thermodynamische und kinetische Kontrolle</a:t>
            </a:r>
          </a:p>
        </p:txBody>
      </p:sp>
      <p:sp>
        <p:nvSpPr>
          <p:cNvPr id="3" name="Inhaltsplatzhalter 2">
            <a:extLst>
              <a:ext uri="{FF2B5EF4-FFF2-40B4-BE49-F238E27FC236}">
                <a16:creationId xmlns:a16="http://schemas.microsoft.com/office/drawing/2014/main" id="{CE0E1501-A907-0247-98CE-7E463FA23040}"/>
              </a:ext>
            </a:extLst>
          </p:cNvPr>
          <p:cNvSpPr>
            <a:spLocks noGrp="1"/>
          </p:cNvSpPr>
          <p:nvPr>
            <p:ph type="body" sz="quarter" idx="13"/>
          </p:nvPr>
        </p:nvSpPr>
        <p:spPr/>
        <p:txBody>
          <a:bodyPr/>
          <a:lstStyle/>
          <a:p>
            <a:r>
              <a:rPr lang="de-DE" dirty="0"/>
              <a:t>Bei vielen Reaktionen sind mehrere verschiedene </a:t>
            </a:r>
            <a:r>
              <a:rPr lang="de-DE" b="1" dirty="0"/>
              <a:t>Produkte</a:t>
            </a:r>
            <a:r>
              <a:rPr lang="de-DE" dirty="0"/>
              <a:t> denkbar, meist ist jedoch nur ein Produkt gewünscht.</a:t>
            </a:r>
          </a:p>
          <a:p>
            <a:r>
              <a:rPr lang="de-DE" dirty="0"/>
              <a:t>Die </a:t>
            </a:r>
            <a:r>
              <a:rPr lang="de-DE" b="1" dirty="0"/>
              <a:t>thermodynamische </a:t>
            </a:r>
            <a:r>
              <a:rPr lang="de-DE" dirty="0"/>
              <a:t>oder </a:t>
            </a:r>
            <a:r>
              <a:rPr lang="de-DE" b="1" dirty="0"/>
              <a:t>kinetische Kontrolle</a:t>
            </a:r>
            <a:r>
              <a:rPr lang="de-DE" dirty="0"/>
              <a:t> hilft, die Ausbeuten eines Produktes zu verbessern.</a:t>
            </a:r>
          </a:p>
          <a:p>
            <a:pPr marL="0" indent="0">
              <a:buNone/>
            </a:pPr>
            <a:endParaRPr lang="de-DE" dirty="0"/>
          </a:p>
          <a:p>
            <a:pPr marL="0" indent="0">
              <a:buNone/>
            </a:pPr>
            <a:endParaRPr lang="de-DE" dirty="0"/>
          </a:p>
          <a:p>
            <a:endParaRPr lang="de-DE" dirty="0"/>
          </a:p>
          <a:p>
            <a:pPr lvl="1"/>
            <a:r>
              <a:rPr lang="de-DE" dirty="0"/>
              <a:t>Aus dem Edukt A können die Produkte B und C entstehen.</a:t>
            </a:r>
          </a:p>
          <a:p>
            <a:pPr lvl="1"/>
            <a:r>
              <a:rPr lang="de-DE" dirty="0"/>
              <a:t>Produkt C hat die niedrigere Aktivierungsenergie, ist aber instabiler</a:t>
            </a:r>
          </a:p>
          <a:p>
            <a:pPr lvl="1"/>
            <a:r>
              <a:rPr lang="de-DE" dirty="0"/>
              <a:t>Produkt B ist stabiler, hat aber eine höhere Aktivierungsenergie</a:t>
            </a:r>
          </a:p>
          <a:p>
            <a:pPr lvl="1"/>
            <a:endParaRPr lang="de-DE" dirty="0"/>
          </a:p>
          <a:p>
            <a:pPr marL="361950" lvl="1" indent="0">
              <a:buNone/>
            </a:pPr>
            <a:endParaRPr lang="de-DE" dirty="0"/>
          </a:p>
          <a:p>
            <a:r>
              <a:rPr lang="de-DE" dirty="0"/>
              <a:t>Bei der </a:t>
            </a:r>
            <a:r>
              <a:rPr lang="de-DE" b="1" dirty="0"/>
              <a:t>kinetischen Kontrolle</a:t>
            </a:r>
            <a:r>
              <a:rPr lang="de-DE" dirty="0"/>
              <a:t> lässt man Produkte ohne Zufuhr von Energie (oder gar unter Energieentzug im Eisbad), also in der </a:t>
            </a:r>
            <a:r>
              <a:rPr lang="de-DE" b="1" dirty="0"/>
              <a:t>Kälte </a:t>
            </a:r>
            <a:r>
              <a:rPr lang="de-DE" dirty="0"/>
              <a:t>reagieren. Dadurch kann nur das Produkt C entstehen, das die </a:t>
            </a:r>
            <a:r>
              <a:rPr lang="de-DE" b="1" dirty="0"/>
              <a:t>niedrigere Aktivierungsenergie</a:t>
            </a:r>
            <a:r>
              <a:rPr lang="de-DE" dirty="0"/>
              <a:t> hat. </a:t>
            </a:r>
          </a:p>
          <a:p>
            <a:r>
              <a:rPr lang="de-DE" dirty="0"/>
              <a:t>Wird dann Energie zugeführt, besteht die Gefahr, dass sich ein </a:t>
            </a:r>
            <a:r>
              <a:rPr lang="de-DE" b="1" dirty="0"/>
              <a:t>GGW </a:t>
            </a:r>
            <a:r>
              <a:rPr lang="de-DE" dirty="0"/>
              <a:t>einstellt, da genug Energie für die </a:t>
            </a:r>
            <a:r>
              <a:rPr lang="de-DE" b="1" dirty="0"/>
              <a:t>Rückreaktion </a:t>
            </a:r>
            <a:r>
              <a:rPr lang="de-DE" dirty="0"/>
              <a:t>von C zu A zur Verfügung stehen könnte.</a:t>
            </a:r>
          </a:p>
          <a:p>
            <a:endParaRPr lang="de-DE" dirty="0"/>
          </a:p>
          <a:p>
            <a:r>
              <a:rPr lang="de-DE" dirty="0"/>
              <a:t>Bei der </a:t>
            </a:r>
            <a:r>
              <a:rPr lang="de-DE" b="1" dirty="0"/>
              <a:t>thermodynamischen Kontrolle </a:t>
            </a:r>
            <a:r>
              <a:rPr lang="de-DE" dirty="0"/>
              <a:t>lässt man Produkte in der </a:t>
            </a:r>
            <a:r>
              <a:rPr lang="de-DE" b="1" dirty="0"/>
              <a:t>Hitze</a:t>
            </a:r>
            <a:r>
              <a:rPr lang="de-DE" dirty="0"/>
              <a:t>, also unter Energiezufuhr reagieren. Es steht genug Energie zur Überwindung der höheren Aktivierungsenergie zur Verfügung, sodass das </a:t>
            </a:r>
            <a:r>
              <a:rPr lang="de-DE" b="1" dirty="0"/>
              <a:t>thermodynamisch stabilere Produkt </a:t>
            </a:r>
            <a:r>
              <a:rPr lang="de-DE" dirty="0"/>
              <a:t>B entstehen kann.</a:t>
            </a:r>
          </a:p>
          <a:p>
            <a:r>
              <a:rPr lang="de-DE" dirty="0"/>
              <a:t>Die Rückbildung von A aus B ist selten möglich, da der „Energieberg“ zu hoch ist.</a:t>
            </a:r>
          </a:p>
          <a:p>
            <a:r>
              <a:rPr lang="de-DE" dirty="0"/>
              <a:t>Bei diesen Temperaturen kann auch C gebildet werden, welches dann aber mit A in einem GGW steht. Durch Bildung von B wird jedoch A aus dem GGW entfernt, sodass die Reaktion letztendlich nur B ergibt.</a:t>
            </a:r>
          </a:p>
        </p:txBody>
      </p:sp>
      <p:sp>
        <p:nvSpPr>
          <p:cNvPr id="9" name="Datumsplatzhalter 8">
            <a:extLst>
              <a:ext uri="{FF2B5EF4-FFF2-40B4-BE49-F238E27FC236}">
                <a16:creationId xmlns:a16="http://schemas.microsoft.com/office/drawing/2014/main" id="{08948715-80B4-88DE-1940-B05F85F59474}"/>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696C232C-195A-4371-E44D-FD261B31FAA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4BA8D89E-0004-C836-5DEC-6D86251C31E1}"/>
              </a:ext>
            </a:extLst>
          </p:cNvPr>
          <p:cNvSpPr>
            <a:spLocks noGrp="1"/>
          </p:cNvSpPr>
          <p:nvPr>
            <p:ph type="sldNum" sz="quarter" idx="16"/>
          </p:nvPr>
        </p:nvSpPr>
        <p:spPr/>
        <p:txBody>
          <a:bodyPr/>
          <a:lstStyle/>
          <a:p>
            <a:fld id="{6FBDD224-CFE5-420E-A51B-C49F1872CE04}" type="slidenum">
              <a:rPr lang="de-DE" altLang="de-DE" smtClean="0"/>
              <a:pPr/>
              <a:t>52</a:t>
            </a:fld>
            <a:endParaRPr lang="de-DE" altLang="de-DE"/>
          </a:p>
        </p:txBody>
      </p:sp>
      <p:pic>
        <p:nvPicPr>
          <p:cNvPr id="7" name="Grafik 6" descr="Ein Bild, das Pfeil enthält.&#10;&#10;Automatisch generierte Beschreibung">
            <a:extLst>
              <a:ext uri="{FF2B5EF4-FFF2-40B4-BE49-F238E27FC236}">
                <a16:creationId xmlns:a16="http://schemas.microsoft.com/office/drawing/2014/main" id="{0243ED7D-FCFC-FC48-8E42-368EE4A76AFB}"/>
              </a:ext>
            </a:extLst>
          </p:cNvPr>
          <p:cNvPicPr>
            <a:picLocks noChangeAspect="1"/>
          </p:cNvPicPr>
          <p:nvPr/>
        </p:nvPicPr>
        <p:blipFill>
          <a:blip r:embed="rId2"/>
          <a:stretch>
            <a:fillRect/>
          </a:stretch>
        </p:blipFill>
        <p:spPr>
          <a:xfrm>
            <a:off x="6554328" y="1568923"/>
            <a:ext cx="2528712" cy="1921037"/>
          </a:xfrm>
          <a:prstGeom prst="rect">
            <a:avLst/>
          </a:prstGeom>
        </p:spPr>
      </p:pic>
    </p:spTree>
    <p:extLst>
      <p:ext uri="{BB962C8B-B14F-4D97-AF65-F5344CB8AC3E}">
        <p14:creationId xmlns:p14="http://schemas.microsoft.com/office/powerpoint/2010/main" val="770669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4ECAA-2744-90F4-4DD6-99E1A1D147E2}"/>
              </a:ext>
            </a:extLst>
          </p:cNvPr>
          <p:cNvSpPr>
            <a:spLocks noGrp="1"/>
          </p:cNvSpPr>
          <p:nvPr>
            <p:ph type="title"/>
          </p:nvPr>
        </p:nvSpPr>
        <p:spPr/>
        <p:txBody>
          <a:bodyPr/>
          <a:lstStyle/>
          <a:p>
            <a:r>
              <a:rPr lang="de-DE" dirty="0"/>
              <a:t>Eutektische Gemische</a:t>
            </a:r>
          </a:p>
        </p:txBody>
      </p:sp>
      <p:sp>
        <p:nvSpPr>
          <p:cNvPr id="3" name="Inhaltsplatzhalter 2">
            <a:extLst>
              <a:ext uri="{FF2B5EF4-FFF2-40B4-BE49-F238E27FC236}">
                <a16:creationId xmlns:a16="http://schemas.microsoft.com/office/drawing/2014/main" id="{D62AD7B9-32F3-D02E-B77F-F25C6EA7314F}"/>
              </a:ext>
            </a:extLst>
          </p:cNvPr>
          <p:cNvSpPr>
            <a:spLocks noGrp="1"/>
          </p:cNvSpPr>
          <p:nvPr>
            <p:ph type="body" sz="quarter" idx="13"/>
          </p:nvPr>
        </p:nvSpPr>
        <p:spPr/>
        <p:txBody>
          <a:bodyPr/>
          <a:lstStyle/>
          <a:p>
            <a:r>
              <a:rPr lang="de-DE" dirty="0"/>
              <a:t>Wir betrachten zwei </a:t>
            </a:r>
            <a:r>
              <a:rPr lang="de-DE" b="1" dirty="0"/>
              <a:t>Feststoffe</a:t>
            </a:r>
            <a:r>
              <a:rPr lang="de-DE" dirty="0"/>
              <a:t> A und B mit ihren </a:t>
            </a:r>
            <a:r>
              <a:rPr lang="de-DE" b="1" dirty="0"/>
              <a:t>Schmelzpunkten</a:t>
            </a:r>
            <a:r>
              <a:rPr lang="de-DE" dirty="0"/>
              <a:t> </a:t>
            </a:r>
            <a:r>
              <a:rPr lang="de-DE" dirty="0" err="1"/>
              <a:t>T</a:t>
            </a:r>
            <a:r>
              <a:rPr lang="de-DE" baseline="-25000" dirty="0" err="1"/>
              <a:t>Smp</a:t>
            </a:r>
            <a:r>
              <a:rPr lang="de-DE" baseline="-25000" dirty="0"/>
              <a:t>, A</a:t>
            </a:r>
            <a:r>
              <a:rPr lang="de-DE" dirty="0"/>
              <a:t> und </a:t>
            </a:r>
            <a:r>
              <a:rPr lang="de-DE" dirty="0" err="1"/>
              <a:t>T</a:t>
            </a:r>
            <a:r>
              <a:rPr lang="de-DE" baseline="-25000" dirty="0" err="1"/>
              <a:t>Smp,B</a:t>
            </a:r>
            <a:endParaRPr lang="de-DE" baseline="-25000" dirty="0"/>
          </a:p>
          <a:p>
            <a:r>
              <a:rPr lang="de-DE" dirty="0"/>
              <a:t>Eine </a:t>
            </a:r>
            <a:r>
              <a:rPr lang="de-DE" b="1" dirty="0"/>
              <a:t>Mischung</a:t>
            </a:r>
            <a:r>
              <a:rPr lang="de-DE" dirty="0"/>
              <a:t> der beiden Feststoffe hat einen </a:t>
            </a:r>
            <a:r>
              <a:rPr lang="de-DE" b="1" dirty="0"/>
              <a:t>niedrigeren Schmelzpunkt</a:t>
            </a:r>
            <a:r>
              <a:rPr lang="de-DE" dirty="0"/>
              <a:t>: </a:t>
            </a:r>
            <a:r>
              <a:rPr lang="de-DE" dirty="0" err="1"/>
              <a:t>T</a:t>
            </a:r>
            <a:r>
              <a:rPr lang="de-DE" baseline="-25000" dirty="0" err="1"/>
              <a:t>Smp,Gemisch</a:t>
            </a:r>
            <a:r>
              <a:rPr lang="de-DE" dirty="0"/>
              <a:t> &lt; </a:t>
            </a:r>
            <a:r>
              <a:rPr lang="de-DE" dirty="0" err="1"/>
              <a:t>T</a:t>
            </a:r>
            <a:r>
              <a:rPr lang="de-DE" baseline="-25000" dirty="0" err="1"/>
              <a:t>Smp,A</a:t>
            </a:r>
            <a:r>
              <a:rPr lang="de-DE" dirty="0"/>
              <a:t> &amp; </a:t>
            </a:r>
            <a:r>
              <a:rPr lang="de-DE" dirty="0" err="1"/>
              <a:t>T</a:t>
            </a:r>
            <a:r>
              <a:rPr lang="de-DE" baseline="-25000" dirty="0" err="1"/>
              <a:t>Smp,B</a:t>
            </a:r>
            <a:r>
              <a:rPr lang="de-DE" dirty="0"/>
              <a:t>. Dieses Phänomen wird als </a:t>
            </a:r>
            <a:r>
              <a:rPr lang="de-DE" b="1" dirty="0"/>
              <a:t>Eutektische Mischung </a:t>
            </a:r>
            <a:r>
              <a:rPr lang="de-DE" dirty="0"/>
              <a:t>bzw. </a:t>
            </a:r>
            <a:r>
              <a:rPr lang="de-DE" b="1" dirty="0"/>
              <a:t>Eutektikum </a:t>
            </a:r>
            <a:r>
              <a:rPr lang="de-DE" dirty="0" err="1"/>
              <a:t>bezeichnent</a:t>
            </a:r>
            <a:r>
              <a:rPr lang="de-DE" dirty="0"/>
              <a:t>.</a:t>
            </a:r>
          </a:p>
          <a:p>
            <a:r>
              <a:rPr lang="de-DE" dirty="0"/>
              <a:t>Der Grund liegt in der </a:t>
            </a:r>
            <a:r>
              <a:rPr lang="de-DE" b="1" dirty="0"/>
              <a:t>Entropie</a:t>
            </a:r>
            <a:r>
              <a:rPr lang="de-DE" dirty="0"/>
              <a:t>: in einer Flüssigkeit (wie einer Schmelze) können sich die Atome frei anordnen, sodass eine größere </a:t>
            </a:r>
            <a:r>
              <a:rPr lang="de-DE" b="1" dirty="0"/>
              <a:t>Unordnung / Entropie </a:t>
            </a:r>
            <a:r>
              <a:rPr lang="de-DE" dirty="0"/>
              <a:t>entsteht. Die Entropie, die beim Mischen von Flüssigkeiten (im Allgemeinen, also auch z. B. von Reinsubstanzen oder Lösungen usw.) entsteht, nennt man </a:t>
            </a:r>
            <a:r>
              <a:rPr lang="de-DE" b="1" dirty="0"/>
              <a:t>Mischungsentropie</a:t>
            </a:r>
            <a:r>
              <a:rPr lang="de-DE" dirty="0"/>
              <a:t>.</a:t>
            </a:r>
          </a:p>
          <a:p>
            <a:r>
              <a:rPr lang="de-DE" dirty="0"/>
              <a:t>Ein System strebt nach einer hohen Entropie. Daher ist es bei Mischungen von Feststoffen günstig, in eine Schmelze überzugehen. Daher sinkt der Schmelzpunkt ab.</a:t>
            </a:r>
          </a:p>
          <a:p>
            <a:r>
              <a:rPr lang="de-DE" dirty="0"/>
              <a:t>Es gibt für jede Kombination ein bestmögliches Mischungsverhältnis mit der niedrigsten möglichen Schmelztemperatur. Dies wird als </a:t>
            </a:r>
            <a:r>
              <a:rPr lang="de-DE" b="1" dirty="0"/>
              <a:t>Eutektischer Punkt </a:t>
            </a:r>
            <a:r>
              <a:rPr lang="de-DE" dirty="0"/>
              <a:t>bezeichnet.</a:t>
            </a:r>
          </a:p>
        </p:txBody>
      </p:sp>
      <p:sp>
        <p:nvSpPr>
          <p:cNvPr id="9" name="Datumsplatzhalter 8">
            <a:extLst>
              <a:ext uri="{FF2B5EF4-FFF2-40B4-BE49-F238E27FC236}">
                <a16:creationId xmlns:a16="http://schemas.microsoft.com/office/drawing/2014/main" id="{504A3057-12FD-5318-3D1D-92A1D7D1EFBE}"/>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4E53E8B9-62D6-DE12-A56D-04F6020C813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9E027C1E-7786-3A33-B6C8-437A1C34E4A3}"/>
              </a:ext>
            </a:extLst>
          </p:cNvPr>
          <p:cNvSpPr>
            <a:spLocks noGrp="1"/>
          </p:cNvSpPr>
          <p:nvPr>
            <p:ph type="sldNum" sz="quarter" idx="16"/>
          </p:nvPr>
        </p:nvSpPr>
        <p:spPr/>
        <p:txBody>
          <a:bodyPr/>
          <a:lstStyle/>
          <a:p>
            <a:fld id="{6FBDD224-CFE5-420E-A51B-C49F1872CE04}" type="slidenum">
              <a:rPr lang="de-DE" altLang="de-DE" smtClean="0"/>
              <a:pPr/>
              <a:t>53</a:t>
            </a:fld>
            <a:endParaRPr lang="de-DE" altLang="de-DE"/>
          </a:p>
        </p:txBody>
      </p:sp>
      <p:pic>
        <p:nvPicPr>
          <p:cNvPr id="7" name="Grafik 6">
            <a:extLst>
              <a:ext uri="{FF2B5EF4-FFF2-40B4-BE49-F238E27FC236}">
                <a16:creationId xmlns:a16="http://schemas.microsoft.com/office/drawing/2014/main" id="{5A6418E3-4C31-6685-BD99-1FC246B912B5}"/>
              </a:ext>
            </a:extLst>
          </p:cNvPr>
          <p:cNvPicPr>
            <a:picLocks noChangeAspect="1"/>
          </p:cNvPicPr>
          <p:nvPr/>
        </p:nvPicPr>
        <p:blipFill>
          <a:blip r:embed="rId2"/>
          <a:stretch>
            <a:fillRect/>
          </a:stretch>
        </p:blipFill>
        <p:spPr>
          <a:xfrm>
            <a:off x="2704001" y="3207635"/>
            <a:ext cx="7403167" cy="3137158"/>
          </a:xfrm>
          <a:prstGeom prst="rect">
            <a:avLst/>
          </a:prstGeom>
        </p:spPr>
      </p:pic>
    </p:spTree>
    <p:extLst>
      <p:ext uri="{BB962C8B-B14F-4D97-AF65-F5344CB8AC3E}">
        <p14:creationId xmlns:p14="http://schemas.microsoft.com/office/powerpoint/2010/main" val="2705776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F4BBA-F1E4-42C2-D068-F986032C998F}"/>
              </a:ext>
            </a:extLst>
          </p:cNvPr>
          <p:cNvSpPr>
            <a:spLocks noGrp="1"/>
          </p:cNvSpPr>
          <p:nvPr>
            <p:ph type="title"/>
          </p:nvPr>
        </p:nvSpPr>
        <p:spPr/>
        <p:txBody>
          <a:bodyPr/>
          <a:lstStyle/>
          <a:p>
            <a:r>
              <a:rPr lang="de-DE" dirty="0"/>
              <a:t>Azeotrope</a:t>
            </a:r>
          </a:p>
        </p:txBody>
      </p:sp>
      <mc:AlternateContent xmlns:mc="http://schemas.openxmlformats.org/markup-compatibility/2006" xmlns:a14="http://schemas.microsoft.com/office/drawing/2010/main">
        <mc:Choice Requires="a14">
          <p:sp>
            <p:nvSpPr>
              <p:cNvPr id="10" name="Textplatzhalter 9">
                <a:extLst>
                  <a:ext uri="{FF2B5EF4-FFF2-40B4-BE49-F238E27FC236}">
                    <a16:creationId xmlns:a16="http://schemas.microsoft.com/office/drawing/2014/main" id="{42CF1EC1-2075-E805-A743-10DF32D6D3CC}"/>
                  </a:ext>
                </a:extLst>
              </p:cNvPr>
              <p:cNvSpPr>
                <a:spLocks noGrp="1"/>
              </p:cNvSpPr>
              <p:nvPr>
                <p:ph type="body" sz="quarter" idx="13"/>
              </p:nvPr>
            </p:nvSpPr>
            <p:spPr/>
            <p:txBody>
              <a:bodyPr/>
              <a:lstStyle/>
              <a:p>
                <a:r>
                  <a:rPr lang="de-DE" dirty="0"/>
                  <a:t>Ähnlich wie Feststoffe Eutektika bilden, können </a:t>
                </a:r>
                <a:r>
                  <a:rPr lang="de-DE" b="1" dirty="0"/>
                  <a:t>Flüssigkeiten Gemische </a:t>
                </a:r>
                <a:r>
                  <a:rPr lang="de-DE" dirty="0"/>
                  <a:t>bilden, deren </a:t>
                </a:r>
                <a:r>
                  <a:rPr lang="de-DE" b="1" dirty="0"/>
                  <a:t>Siedepunkte niedriger </a:t>
                </a:r>
                <a:r>
                  <a:rPr lang="de-DE" dirty="0"/>
                  <a:t>liegen als die der Einzelkomponenten.</a:t>
                </a:r>
              </a:p>
              <a:p>
                <a:r>
                  <a:rPr lang="de-DE" dirty="0"/>
                  <a:t>Das </a:t>
                </a:r>
                <a:r>
                  <a:rPr lang="de-DE" b="1" dirty="0"/>
                  <a:t>azeotrope Gemisch </a:t>
                </a:r>
                <a:r>
                  <a:rPr lang="de-DE" dirty="0"/>
                  <a:t>ist das Gemisch derjenigen Mengenverhältnisse mit dem </a:t>
                </a:r>
                <a:r>
                  <a:rPr lang="de-DE" b="1" dirty="0" err="1"/>
                  <a:t>tiefstmöglichen</a:t>
                </a:r>
                <a:r>
                  <a:rPr lang="de-DE" b="1" dirty="0"/>
                  <a:t> Siedepunkt</a:t>
                </a:r>
                <a:r>
                  <a:rPr lang="de-DE" dirty="0"/>
                  <a: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a:p>
                <a:pPr marL="0" indent="0">
                  <a:buNone/>
                </a:pPr>
                <a:endParaRPr lang="de-DE" dirty="0"/>
              </a:p>
              <a:p>
                <a:r>
                  <a:rPr lang="de-DE" dirty="0"/>
                  <a:t>Das azeotrope Gemisch liefert bei </a:t>
                </a:r>
                <a:r>
                  <a:rPr lang="de-DE" b="1" dirty="0"/>
                  <a:t>Destillation</a:t>
                </a:r>
                <a:r>
                  <a:rPr lang="de-DE" dirty="0"/>
                  <a:t> </a:t>
                </a:r>
                <a:r>
                  <a:rPr lang="de-DE" b="1" dirty="0"/>
                  <a:t>nur eine Komponente in Reinform</a:t>
                </a:r>
                <a:r>
                  <a:rPr lang="de-DE" dirty="0"/>
                  <a:t>, die andere liegt immer weiterhin als Gemisch vor.</a:t>
                </a:r>
              </a:p>
              <a:p>
                <a:pPr marL="243000" lvl="1" indent="0">
                  <a:buNone/>
                </a:pPr>
                <a14:m>
                  <m:oMath xmlns:m="http://schemas.openxmlformats.org/officeDocument/2006/math">
                    <m:r>
                      <a:rPr lang="de-DE" b="0" i="1" smtClean="0">
                        <a:latin typeface="Cambria Math" panose="02040503050406030204" pitchFamily="18" charset="0"/>
                      </a:rPr>
                      <m:t>→</m:t>
                    </m:r>
                  </m:oMath>
                </a14:m>
                <a:r>
                  <a:rPr lang="de-DE" dirty="0"/>
                  <a:t> Das ist z. B. der Grund, warum man durch Destillation keinen 100%-</a:t>
                </a:r>
                <a:r>
                  <a:rPr lang="de-DE" dirty="0" err="1"/>
                  <a:t>igen</a:t>
                </a:r>
                <a:r>
                  <a:rPr lang="de-DE" dirty="0"/>
                  <a:t> Alkohol erhalten kann. Ethanol bildet mit 4% Wasser ein Azeotrop.</a:t>
                </a:r>
              </a:p>
            </p:txBody>
          </p:sp>
        </mc:Choice>
        <mc:Fallback xmlns="">
          <p:sp>
            <p:nvSpPr>
              <p:cNvPr id="10" name="Textplatzhalter 9">
                <a:extLst>
                  <a:ext uri="{FF2B5EF4-FFF2-40B4-BE49-F238E27FC236}">
                    <a16:creationId xmlns:a16="http://schemas.microsoft.com/office/drawing/2014/main" id="{42CF1EC1-2075-E805-A743-10DF32D6D3C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A88BBCC7-A0CD-D99A-ACD6-E6E403EFA48E}"/>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4C872F3-C3C5-7F94-12CD-8F16D00FEF95}"/>
              </a:ext>
            </a:extLst>
          </p:cNvPr>
          <p:cNvSpPr>
            <a:spLocks noGrp="1"/>
          </p:cNvSpPr>
          <p:nvPr>
            <p:ph type="ftr" sz="quarter" idx="15"/>
          </p:nvPr>
        </p:nvSpPr>
        <p:spPr/>
        <p:txBody>
          <a:bodyPr/>
          <a:lstStyle/>
          <a:p>
            <a:r>
              <a:rPr lang="de-DE" altLang="de-DE" dirty="0"/>
              <a:t>Materialsammlung zum Praktikum Chemie 			Robin Gundert		</a:t>
            </a:r>
          </a:p>
        </p:txBody>
      </p:sp>
      <p:sp>
        <p:nvSpPr>
          <p:cNvPr id="5" name="Foliennummernplatzhalter 4">
            <a:extLst>
              <a:ext uri="{FF2B5EF4-FFF2-40B4-BE49-F238E27FC236}">
                <a16:creationId xmlns:a16="http://schemas.microsoft.com/office/drawing/2014/main" id="{E7265FA9-FD82-6481-6F22-B80424036E3C}"/>
              </a:ext>
            </a:extLst>
          </p:cNvPr>
          <p:cNvSpPr>
            <a:spLocks noGrp="1"/>
          </p:cNvSpPr>
          <p:nvPr>
            <p:ph type="sldNum" sz="quarter" idx="16"/>
          </p:nvPr>
        </p:nvSpPr>
        <p:spPr/>
        <p:txBody>
          <a:bodyPr/>
          <a:lstStyle/>
          <a:p>
            <a:fld id="{6FBDD224-CFE5-420E-A51B-C49F1872CE04}" type="slidenum">
              <a:rPr lang="de-DE" altLang="de-DE" smtClean="0"/>
              <a:pPr/>
              <a:t>54</a:t>
            </a:fld>
            <a:endParaRPr lang="de-DE" altLang="de-DE"/>
          </a:p>
        </p:txBody>
      </p:sp>
      <p:pic>
        <p:nvPicPr>
          <p:cNvPr id="4" name="Grafik 3">
            <a:extLst>
              <a:ext uri="{FF2B5EF4-FFF2-40B4-BE49-F238E27FC236}">
                <a16:creationId xmlns:a16="http://schemas.microsoft.com/office/drawing/2014/main" id="{7A362DC7-A661-D1E2-6DAB-E91102291E20}"/>
              </a:ext>
            </a:extLst>
          </p:cNvPr>
          <p:cNvPicPr>
            <a:picLocks noChangeAspect="1"/>
          </p:cNvPicPr>
          <p:nvPr/>
        </p:nvPicPr>
        <p:blipFill>
          <a:blip r:embed="rId3"/>
          <a:stretch>
            <a:fillRect/>
          </a:stretch>
        </p:blipFill>
        <p:spPr>
          <a:xfrm>
            <a:off x="3676650" y="1843092"/>
            <a:ext cx="4267200" cy="2171700"/>
          </a:xfrm>
          <a:prstGeom prst="rect">
            <a:avLst/>
          </a:prstGeom>
        </p:spPr>
      </p:pic>
    </p:spTree>
    <p:extLst>
      <p:ext uri="{BB962C8B-B14F-4D97-AF65-F5344CB8AC3E}">
        <p14:creationId xmlns:p14="http://schemas.microsoft.com/office/powerpoint/2010/main" val="136578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8A516-8EFE-4F9B-796B-2DED0D21E87C}"/>
              </a:ext>
            </a:extLst>
          </p:cNvPr>
          <p:cNvSpPr>
            <a:spLocks noGrp="1"/>
          </p:cNvSpPr>
          <p:nvPr>
            <p:ph type="title"/>
          </p:nvPr>
        </p:nvSpPr>
        <p:spPr/>
        <p:txBody>
          <a:bodyPr/>
          <a:lstStyle/>
          <a:p>
            <a:r>
              <a:rPr lang="de-DE" dirty="0"/>
              <a:t>Löslichkeit</a:t>
            </a:r>
          </a:p>
        </p:txBody>
      </p:sp>
      <p:sp>
        <p:nvSpPr>
          <p:cNvPr id="3" name="Textplatzhalter 2">
            <a:extLst>
              <a:ext uri="{FF2B5EF4-FFF2-40B4-BE49-F238E27FC236}">
                <a16:creationId xmlns:a16="http://schemas.microsoft.com/office/drawing/2014/main" id="{F84135AC-67A2-A7FF-AE68-26070868639F}"/>
              </a:ext>
            </a:extLst>
          </p:cNvPr>
          <p:cNvSpPr>
            <a:spLocks noGrp="1"/>
          </p:cNvSpPr>
          <p:nvPr>
            <p:ph type="body" idx="1"/>
          </p:nvPr>
        </p:nvSpPr>
        <p:spPr/>
        <p:txBody>
          <a:bodyPr/>
          <a:lstStyle/>
          <a:p>
            <a:r>
              <a:rPr lang="de-DE" dirty="0"/>
              <a:t>Löslichkeitsprodukt, Löslichkeit, fraktionierte Fällung, pH – abhängige Fällung</a:t>
            </a:r>
          </a:p>
        </p:txBody>
      </p:sp>
      <p:sp>
        <p:nvSpPr>
          <p:cNvPr id="4" name="Datumsplatzhalter 3">
            <a:extLst>
              <a:ext uri="{FF2B5EF4-FFF2-40B4-BE49-F238E27FC236}">
                <a16:creationId xmlns:a16="http://schemas.microsoft.com/office/drawing/2014/main" id="{8C5D91A5-99E0-266A-6E8D-4C52603CE7B0}"/>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718E4423-BCE7-5E96-B1EA-87C77628CCCC}"/>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B0C09804-06E5-A869-67E1-BEE307D4CCB1}"/>
              </a:ext>
            </a:extLst>
          </p:cNvPr>
          <p:cNvSpPr>
            <a:spLocks noGrp="1"/>
          </p:cNvSpPr>
          <p:nvPr>
            <p:ph type="sldNum" sz="quarter" idx="12"/>
          </p:nvPr>
        </p:nvSpPr>
        <p:spPr/>
        <p:txBody>
          <a:bodyPr/>
          <a:lstStyle/>
          <a:p>
            <a:fld id="{C705F5F1-9457-49D1-866F-BB23D9D6F52D}" type="slidenum">
              <a:rPr lang="de-DE" altLang="de-DE" smtClean="0"/>
              <a:pPr/>
              <a:t>55</a:t>
            </a:fld>
            <a:endParaRPr lang="de-DE" altLang="de-DE"/>
          </a:p>
        </p:txBody>
      </p:sp>
    </p:spTree>
    <p:extLst>
      <p:ext uri="{BB962C8B-B14F-4D97-AF65-F5344CB8AC3E}">
        <p14:creationId xmlns:p14="http://schemas.microsoft.com/office/powerpoint/2010/main" val="4283355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019632-1A0D-BD99-AA2F-29E8D59DC145}"/>
              </a:ext>
            </a:extLst>
          </p:cNvPr>
          <p:cNvSpPr>
            <a:spLocks noGrp="1"/>
          </p:cNvSpPr>
          <p:nvPr>
            <p:ph type="title"/>
          </p:nvPr>
        </p:nvSpPr>
        <p:spPr/>
        <p:txBody>
          <a:bodyPr/>
          <a:lstStyle/>
          <a:p>
            <a:r>
              <a:rPr lang="de-DE" dirty="0"/>
              <a:t>Löslichkeitsprodukt</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880245EF-810B-A3FD-75A2-031EB1B52448}"/>
                  </a:ext>
                </a:extLst>
              </p:cNvPr>
              <p:cNvSpPr>
                <a:spLocks noGrp="1"/>
              </p:cNvSpPr>
              <p:nvPr>
                <p:ph type="body" sz="quarter" idx="13"/>
              </p:nvPr>
            </p:nvSpPr>
            <p:spPr/>
            <p:txBody>
              <a:bodyPr/>
              <a:lstStyle/>
              <a:p>
                <a:r>
                  <a:rPr lang="de-DE" kern="0" dirty="0"/>
                  <a:t>Gibt man eine große Menge eines Salzes </a:t>
                </a:r>
                <a14:m>
                  <m:oMath xmlns:m="http://schemas.openxmlformats.org/officeDocument/2006/math">
                    <m:r>
                      <a:rPr lang="de-DE" i="1" kern="0" dirty="0" smtClean="0">
                        <a:latin typeface="Cambria Math" panose="02040503050406030204" pitchFamily="18" charset="0"/>
                      </a:rPr>
                      <m:t>𝐴𝐵</m:t>
                    </m:r>
                  </m:oMath>
                </a14:m>
                <a:r>
                  <a:rPr lang="de-DE" kern="0" dirty="0"/>
                  <a:t> in Wasser, löst es sich als seine Ionen </a:t>
                </a:r>
                <a14:m>
                  <m:oMath xmlns:m="http://schemas.openxmlformats.org/officeDocument/2006/math">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𝐴</m:t>
                        </m:r>
                      </m:e>
                      <m:sup>
                        <m:r>
                          <a:rPr lang="de-DE" b="0" i="1" kern="0" smtClean="0">
                            <a:latin typeface="Cambria Math" panose="02040503050406030204" pitchFamily="18" charset="0"/>
                          </a:rPr>
                          <m:t>+</m:t>
                        </m:r>
                      </m:sup>
                    </m:sSup>
                  </m:oMath>
                </a14:m>
                <a:r>
                  <a:rPr lang="de-DE" kern="0" dirty="0"/>
                  <a:t> und </a:t>
                </a:r>
                <a14:m>
                  <m:oMath xmlns:m="http://schemas.openxmlformats.org/officeDocument/2006/math">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𝐵</m:t>
                        </m:r>
                      </m:e>
                      <m:sup>
                        <m:r>
                          <a:rPr lang="de-DE" b="0" i="1" kern="0" smtClean="0">
                            <a:latin typeface="Cambria Math" panose="02040503050406030204" pitchFamily="18" charset="0"/>
                          </a:rPr>
                          <m:t>−</m:t>
                        </m:r>
                      </m:sup>
                    </m:sSup>
                  </m:oMath>
                </a14:m>
                <a:r>
                  <a:rPr lang="de-DE" kern="0" dirty="0"/>
                  <a:t>, bis die </a:t>
                </a:r>
                <a:r>
                  <a:rPr lang="de-DE" b="1" kern="0" dirty="0"/>
                  <a:t>Sättigungskonzentration</a:t>
                </a:r>
                <a:r>
                  <a:rPr lang="de-DE" kern="0" dirty="0"/>
                  <a:t> erreicht ist. Überschüssiges Salz bleibt als fester </a:t>
                </a:r>
                <a:r>
                  <a:rPr lang="de-DE" b="1" kern="0" dirty="0"/>
                  <a:t>Bodensatz </a:t>
                </a:r>
                <a:r>
                  <a:rPr lang="de-DE" kern="0" dirty="0"/>
                  <a:t>übrig.</a:t>
                </a:r>
              </a:p>
              <a:p>
                <a:r>
                  <a:rPr lang="de-DE" kern="0" dirty="0"/>
                  <a:t>Das </a:t>
                </a:r>
                <a:r>
                  <a:rPr lang="de-DE" b="1" kern="0" dirty="0"/>
                  <a:t>Löslichkeitsprodukt </a:t>
                </a:r>
                <a:r>
                  <a:rPr lang="de-DE" kern="0" dirty="0"/>
                  <a:t>des Salzes </a:t>
                </a:r>
                <a14:m>
                  <m:oMath xmlns:m="http://schemas.openxmlformats.org/officeDocument/2006/math">
                    <m:r>
                      <a:rPr lang="de-DE" b="0" i="1" kern="0" smtClean="0">
                        <a:latin typeface="Cambria Math" panose="02040503050406030204" pitchFamily="18" charset="0"/>
                      </a:rPr>
                      <m:t>𝐴𝐵</m:t>
                    </m:r>
                  </m:oMath>
                </a14:m>
                <a:r>
                  <a:rPr lang="de-DE" kern="0" dirty="0"/>
                  <a:t> ist das Produkt der Konzentration der Ionen </a:t>
                </a:r>
                <a14:m>
                  <m:oMath xmlns:m="http://schemas.openxmlformats.org/officeDocument/2006/math">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𝐴</m:t>
                        </m:r>
                      </m:e>
                      <m:sup>
                        <m:r>
                          <a:rPr lang="de-DE" b="0" i="1" kern="0" smtClean="0">
                            <a:latin typeface="Cambria Math" panose="02040503050406030204" pitchFamily="18" charset="0"/>
                          </a:rPr>
                          <m:t>+</m:t>
                        </m:r>
                      </m:sup>
                    </m:sSup>
                  </m:oMath>
                </a14:m>
                <a:r>
                  <a:rPr lang="de-DE" kern="0" dirty="0"/>
                  <a:t> und </a:t>
                </a:r>
                <a14:m>
                  <m:oMath xmlns:m="http://schemas.openxmlformats.org/officeDocument/2006/math">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𝐵</m:t>
                        </m:r>
                      </m:e>
                      <m:sup>
                        <m:r>
                          <a:rPr lang="de-DE" b="0" i="1" kern="0" smtClean="0">
                            <a:latin typeface="Cambria Math" panose="02040503050406030204" pitchFamily="18" charset="0"/>
                          </a:rPr>
                          <m:t>−</m:t>
                        </m:r>
                      </m:sup>
                    </m:sSup>
                  </m:oMath>
                </a14:m>
                <a:r>
                  <a:rPr lang="de-DE" kern="0" dirty="0"/>
                  <a:t> im Wasser bei Sättigungskonzentration des Salzes:</a:t>
                </a:r>
              </a:p>
              <a:p>
                <a:pPr marL="0" indent="0" algn="ctr">
                  <a:buNone/>
                </a:pP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𝐾</m:t>
                        </m:r>
                      </m:e>
                      <m:sub>
                        <m:r>
                          <a:rPr lang="de-DE" b="0" i="1" kern="0" smtClean="0">
                            <a:latin typeface="Cambria Math" panose="02040503050406030204" pitchFamily="18" charset="0"/>
                          </a:rPr>
                          <m:t>𝐿</m:t>
                        </m:r>
                      </m:sub>
                    </m:sSub>
                    <m:r>
                      <a:rPr lang="de-DE" b="0" i="1" kern="0" smtClean="0">
                        <a:latin typeface="Cambria Math" panose="02040503050406030204" pitchFamily="18" charset="0"/>
                      </a:rPr>
                      <m:t>=</m:t>
                    </m:r>
                    <m:d>
                      <m:dPr>
                        <m:begChr m:val="["/>
                        <m:endChr m:val="]"/>
                        <m:ctrlPr>
                          <a:rPr lang="de-DE" b="0" i="1" kern="0" smtClean="0">
                            <a:latin typeface="Cambria Math" panose="02040503050406030204" pitchFamily="18" charset="0"/>
                          </a:rPr>
                        </m:ctrlPr>
                      </m:dPr>
                      <m:e>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𝐴</m:t>
                            </m:r>
                          </m:e>
                          <m:sup>
                            <m:r>
                              <a:rPr lang="de-DE" b="0" i="1" kern="0" smtClean="0">
                                <a:latin typeface="Cambria Math" panose="02040503050406030204" pitchFamily="18" charset="0"/>
                              </a:rPr>
                              <m:t>+</m:t>
                            </m:r>
                          </m:sup>
                        </m:sSup>
                      </m:e>
                    </m:d>
                    <m:r>
                      <a:rPr lang="de-DE" b="0" i="1" kern="0" smtClean="0">
                        <a:latin typeface="Cambria Math" panose="02040503050406030204" pitchFamily="18" charset="0"/>
                      </a:rPr>
                      <m:t>∙</m:t>
                    </m:r>
                    <m:d>
                      <m:dPr>
                        <m:begChr m:val="["/>
                        <m:endChr m:val="]"/>
                        <m:ctrlPr>
                          <a:rPr lang="de-DE" b="0" i="1" kern="0" smtClean="0">
                            <a:latin typeface="Cambria Math" panose="02040503050406030204" pitchFamily="18" charset="0"/>
                          </a:rPr>
                        </m:ctrlPr>
                      </m:dPr>
                      <m:e>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𝐵</m:t>
                            </m:r>
                          </m:e>
                          <m:sup>
                            <m:r>
                              <a:rPr lang="de-DE" b="0" i="1" kern="0" smtClean="0">
                                <a:latin typeface="Cambria Math" panose="02040503050406030204" pitchFamily="18" charset="0"/>
                              </a:rPr>
                              <m:t>−</m:t>
                            </m:r>
                          </m:sup>
                        </m:sSup>
                      </m:e>
                    </m:d>
                  </m:oMath>
                </a14:m>
                <a:r>
                  <a:rPr lang="de-DE" kern="0" dirty="0"/>
                  <a:t> , wenn AB zur Sättigung gelöst ist.</a:t>
                </a:r>
              </a:p>
              <a:p>
                <a:r>
                  <a:rPr lang="de-DE" kern="0" dirty="0"/>
                  <a:t>Bei Salzen, die nicht 1:1 zusammengesetzt sind, geht die </a:t>
                </a:r>
                <a:r>
                  <a:rPr lang="de-DE" b="1" kern="0" dirty="0"/>
                  <a:t>Stöchiometrie</a:t>
                </a:r>
                <a:r>
                  <a:rPr lang="de-DE" kern="0" dirty="0"/>
                  <a:t> der Ionen zusätzlich als </a:t>
                </a:r>
                <a:r>
                  <a:rPr lang="de-DE" b="1" kern="0" dirty="0"/>
                  <a:t>Exponent </a:t>
                </a:r>
                <a:r>
                  <a:rPr lang="de-DE" kern="0" dirty="0"/>
                  <a:t>ein. Daher ergeben sich immer </a:t>
                </a:r>
                <a:r>
                  <a:rPr lang="de-DE" b="1" kern="0" dirty="0"/>
                  <a:t>andere Einheiten</a:t>
                </a:r>
                <a:r>
                  <a:rPr lang="de-DE" kern="0" dirty="0"/>
                  <a:t>:</a:t>
                </a:r>
              </a:p>
              <a:p>
                <a:pPr marL="0" indent="0" algn="ctr">
                  <a:buNone/>
                </a:pPr>
                <a14:m>
                  <m:oMath xmlns:m="http://schemas.openxmlformats.org/officeDocument/2006/math">
                    <m:r>
                      <a:rPr lang="de-DE" i="1" kern="0">
                        <a:latin typeface="Cambria Math" panose="02040503050406030204" pitchFamily="18" charset="0"/>
                      </a:rPr>
                      <m:t>𝐹</m:t>
                    </m:r>
                    <m:sSub>
                      <m:sSubPr>
                        <m:ctrlPr>
                          <a:rPr lang="de-DE" i="1" kern="0">
                            <a:latin typeface="Cambria Math" panose="02040503050406030204" pitchFamily="18" charset="0"/>
                          </a:rPr>
                        </m:ctrlPr>
                      </m:sSubPr>
                      <m:e>
                        <m:r>
                          <a:rPr lang="de-DE" i="1" kern="0">
                            <a:latin typeface="Cambria Math" panose="02040503050406030204" pitchFamily="18" charset="0"/>
                          </a:rPr>
                          <m:t>𝑒</m:t>
                        </m:r>
                      </m:e>
                      <m:sub>
                        <m:r>
                          <a:rPr lang="de-DE" i="1" kern="0">
                            <a:latin typeface="Cambria Math" panose="02040503050406030204" pitchFamily="18" charset="0"/>
                          </a:rPr>
                          <m:t>2</m:t>
                        </m:r>
                      </m:sub>
                    </m:sSub>
                    <m:sSub>
                      <m:sSubPr>
                        <m:ctrlPr>
                          <a:rPr lang="de-DE" i="1" kern="0">
                            <a:latin typeface="Cambria Math" panose="02040503050406030204" pitchFamily="18" charset="0"/>
                          </a:rPr>
                        </m:ctrlPr>
                      </m:sSubPr>
                      <m:e>
                        <m:sSub>
                          <m:sSubPr>
                            <m:ctrlPr>
                              <a:rPr lang="de-DE" i="1" kern="0">
                                <a:latin typeface="Cambria Math" panose="02040503050406030204" pitchFamily="18" charset="0"/>
                              </a:rPr>
                            </m:ctrlPr>
                          </m:sSubPr>
                          <m:e>
                            <m:r>
                              <a:rPr lang="de-DE" i="1" kern="0">
                                <a:latin typeface="Cambria Math" panose="02040503050406030204" pitchFamily="18" charset="0"/>
                              </a:rPr>
                              <m:t>(</m:t>
                            </m:r>
                            <m:r>
                              <a:rPr lang="de-DE" i="1" kern="0">
                                <a:latin typeface="Cambria Math" panose="02040503050406030204" pitchFamily="18" charset="0"/>
                              </a:rPr>
                              <m:t>𝑆𝑂</m:t>
                            </m:r>
                          </m:e>
                          <m:sub>
                            <m:r>
                              <a:rPr lang="de-DE" i="1" kern="0">
                                <a:latin typeface="Cambria Math" panose="02040503050406030204" pitchFamily="18" charset="0"/>
                              </a:rPr>
                              <m:t>4</m:t>
                            </m:r>
                          </m:sub>
                        </m:sSub>
                        <m:r>
                          <a:rPr lang="de-DE" i="1" kern="0">
                            <a:latin typeface="Cambria Math" panose="02040503050406030204" pitchFamily="18" charset="0"/>
                          </a:rPr>
                          <m:t>)</m:t>
                        </m:r>
                      </m:e>
                      <m:sub>
                        <m:r>
                          <a:rPr lang="de-DE" i="1" kern="0">
                            <a:latin typeface="Cambria Math" panose="02040503050406030204" pitchFamily="18" charset="0"/>
                          </a:rPr>
                          <m:t>3</m:t>
                        </m:r>
                      </m:sub>
                    </m:sSub>
                    <m:r>
                      <a:rPr lang="de-DE" i="1" kern="0">
                        <a:latin typeface="Cambria Math" panose="02040503050406030204" pitchFamily="18" charset="0"/>
                      </a:rPr>
                      <m:t> →</m:t>
                    </m:r>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𝐿</m:t>
                        </m:r>
                      </m:sub>
                    </m:sSub>
                    <m:r>
                      <a:rPr lang="de-DE" i="1" kern="0">
                        <a:latin typeface="Cambria Math" panose="02040503050406030204" pitchFamily="18" charset="0"/>
                      </a:rPr>
                      <m:t>=</m:t>
                    </m:r>
                    <m:sSup>
                      <m:sSupPr>
                        <m:ctrlPr>
                          <a:rPr lang="de-DE" i="1" kern="0">
                            <a:latin typeface="Cambria Math" panose="02040503050406030204" pitchFamily="18" charset="0"/>
                          </a:rPr>
                        </m:ctrlPr>
                      </m:sSupPr>
                      <m:e>
                        <m:d>
                          <m:dPr>
                            <m:begChr m:val="["/>
                            <m:endChr m:val="]"/>
                            <m:ctrlPr>
                              <a:rPr lang="de-DE" i="1" kern="0">
                                <a:latin typeface="Cambria Math" panose="02040503050406030204" pitchFamily="18" charset="0"/>
                              </a:rPr>
                            </m:ctrlPr>
                          </m:dPr>
                          <m:e>
                            <m:r>
                              <a:rPr lang="de-DE" i="1" kern="0">
                                <a:latin typeface="Cambria Math" panose="02040503050406030204" pitchFamily="18" charset="0"/>
                              </a:rPr>
                              <m:t>𝐹</m:t>
                            </m:r>
                            <m:sSup>
                              <m:sSupPr>
                                <m:ctrlPr>
                                  <a:rPr lang="de-DE" i="1" kern="0">
                                    <a:latin typeface="Cambria Math" panose="02040503050406030204" pitchFamily="18" charset="0"/>
                                  </a:rPr>
                                </m:ctrlPr>
                              </m:sSupPr>
                              <m:e>
                                <m:r>
                                  <a:rPr lang="de-DE" i="1" kern="0">
                                    <a:latin typeface="Cambria Math" panose="02040503050406030204" pitchFamily="18" charset="0"/>
                                  </a:rPr>
                                  <m:t>𝑒</m:t>
                                </m:r>
                              </m:e>
                              <m:sup>
                                <m:r>
                                  <a:rPr lang="de-DE" i="1" kern="0">
                                    <a:latin typeface="Cambria Math" panose="02040503050406030204" pitchFamily="18" charset="0"/>
                                  </a:rPr>
                                  <m:t>2+</m:t>
                                </m:r>
                              </m:sup>
                            </m:sSup>
                          </m:e>
                        </m:d>
                      </m:e>
                      <m:sup>
                        <m:r>
                          <a:rPr lang="de-DE" i="1" kern="0">
                            <a:latin typeface="Cambria Math" panose="02040503050406030204" pitchFamily="18" charset="0"/>
                          </a:rPr>
                          <m:t>2</m:t>
                        </m:r>
                      </m:sup>
                    </m:sSup>
                    <m:r>
                      <a:rPr lang="de-DE" i="1" kern="0">
                        <a:latin typeface="Cambria Math" panose="02040503050406030204" pitchFamily="18" charset="0"/>
                      </a:rPr>
                      <m:t>∙</m:t>
                    </m:r>
                    <m:sSup>
                      <m:sSupPr>
                        <m:ctrlPr>
                          <a:rPr lang="de-DE" i="1" kern="0">
                            <a:latin typeface="Cambria Math" panose="02040503050406030204" pitchFamily="18" charset="0"/>
                          </a:rPr>
                        </m:ctrlPr>
                      </m:sSupPr>
                      <m:e>
                        <m:d>
                          <m:dPr>
                            <m:begChr m:val="["/>
                            <m:endChr m:val="]"/>
                            <m:ctrlPr>
                              <a:rPr lang="de-DE" i="1" kern="0">
                                <a:latin typeface="Cambria Math" panose="02040503050406030204" pitchFamily="18" charset="0"/>
                              </a:rPr>
                            </m:ctrlPr>
                          </m:dPr>
                          <m:e>
                            <m:r>
                              <a:rPr lang="de-DE" i="1" kern="0">
                                <a:latin typeface="Cambria Math" panose="02040503050406030204" pitchFamily="18" charset="0"/>
                              </a:rPr>
                              <m:t>𝑆</m:t>
                            </m:r>
                            <m:sSub>
                              <m:sSubPr>
                                <m:ctrlPr>
                                  <a:rPr lang="de-DE" i="1" kern="0">
                                    <a:latin typeface="Cambria Math" panose="02040503050406030204" pitchFamily="18" charset="0"/>
                                  </a:rPr>
                                </m:ctrlPr>
                              </m:sSubPr>
                              <m:e>
                                <m:r>
                                  <a:rPr lang="de-DE" i="1" kern="0">
                                    <a:latin typeface="Cambria Math" panose="02040503050406030204" pitchFamily="18" charset="0"/>
                                  </a:rPr>
                                  <m:t>𝑂</m:t>
                                </m:r>
                              </m:e>
                              <m:sub>
                                <m:r>
                                  <a:rPr lang="de-DE" i="1" kern="0">
                                    <a:latin typeface="Cambria Math" panose="02040503050406030204" pitchFamily="18" charset="0"/>
                                  </a:rPr>
                                  <m:t>4</m:t>
                                </m:r>
                              </m:sub>
                            </m:sSub>
                          </m:e>
                        </m:d>
                      </m:e>
                      <m:sup>
                        <m:r>
                          <a:rPr lang="de-DE" i="1" kern="0">
                            <a:latin typeface="Cambria Math" panose="02040503050406030204" pitchFamily="18" charset="0"/>
                          </a:rPr>
                          <m:t>3</m:t>
                        </m:r>
                      </m:sup>
                    </m:sSup>
                    <m:r>
                      <a:rPr lang="de-DE" kern="0">
                        <a:latin typeface="Cambria Math" panose="02040503050406030204" pitchFamily="18" charset="0"/>
                      </a:rPr>
                      <m:t> →</m:t>
                    </m:r>
                  </m:oMath>
                </a14:m>
                <a:r>
                  <a:rPr lang="de-DE" kern="0" dirty="0"/>
                  <a:t> Einheit </a:t>
                </a:r>
                <a14:m>
                  <m:oMath xmlns:m="http://schemas.openxmlformats.org/officeDocument/2006/math">
                    <m:f>
                      <m:fPr>
                        <m:ctrlPr>
                          <a:rPr lang="de-DE" i="1" kern="0">
                            <a:latin typeface="Cambria Math" panose="02040503050406030204" pitchFamily="18" charset="0"/>
                          </a:rPr>
                        </m:ctrlPr>
                      </m:fPr>
                      <m:num>
                        <m:r>
                          <a:rPr lang="de-DE" i="1" kern="0">
                            <a:latin typeface="Cambria Math" panose="02040503050406030204" pitchFamily="18" charset="0"/>
                          </a:rPr>
                          <m:t>𝑚𝑜</m:t>
                        </m:r>
                        <m:sSup>
                          <m:sSupPr>
                            <m:ctrlPr>
                              <a:rPr lang="de-DE" i="1" kern="0">
                                <a:latin typeface="Cambria Math" panose="02040503050406030204" pitchFamily="18" charset="0"/>
                              </a:rPr>
                            </m:ctrlPr>
                          </m:sSupPr>
                          <m:e>
                            <m:r>
                              <a:rPr lang="de-DE" i="1" kern="0">
                                <a:latin typeface="Cambria Math" panose="02040503050406030204" pitchFamily="18" charset="0"/>
                              </a:rPr>
                              <m:t>𝑙</m:t>
                            </m:r>
                          </m:e>
                          <m:sup>
                            <m:r>
                              <a:rPr lang="de-DE" i="1" kern="0">
                                <a:latin typeface="Cambria Math" panose="02040503050406030204" pitchFamily="18" charset="0"/>
                              </a:rPr>
                              <m:t>5</m:t>
                            </m:r>
                          </m:sup>
                        </m:sSup>
                      </m:num>
                      <m:den>
                        <m:sSup>
                          <m:sSupPr>
                            <m:ctrlPr>
                              <a:rPr lang="de-DE" i="1" kern="0">
                                <a:latin typeface="Cambria Math" panose="02040503050406030204" pitchFamily="18" charset="0"/>
                              </a:rPr>
                            </m:ctrlPr>
                          </m:sSupPr>
                          <m:e>
                            <m:r>
                              <a:rPr lang="de-DE" i="1" kern="0">
                                <a:latin typeface="Cambria Math" panose="02040503050406030204" pitchFamily="18" charset="0"/>
                              </a:rPr>
                              <m:t>𝐿</m:t>
                            </m:r>
                          </m:e>
                          <m:sup>
                            <m:r>
                              <a:rPr lang="de-DE" i="1" kern="0">
                                <a:latin typeface="Cambria Math" panose="02040503050406030204" pitchFamily="18" charset="0"/>
                              </a:rPr>
                              <m:t>5</m:t>
                            </m:r>
                          </m:sup>
                        </m:sSup>
                      </m:den>
                    </m:f>
                  </m:oMath>
                </a14:m>
                <a:endParaRPr lang="de-DE" kern="0" dirty="0"/>
              </a:p>
              <a:p>
                <a:pPr marL="0" indent="0" algn="ctr">
                  <a:buNone/>
                </a:pPr>
                <a:endParaRPr lang="de-DE" kern="0" dirty="0"/>
              </a:p>
              <a:p>
                <a:r>
                  <a:rPr lang="de-DE" kern="0" dirty="0"/>
                  <a:t>Sobald das Produkt der Konzentrationen </a:t>
                </a:r>
                <a:r>
                  <a:rPr lang="de-DE" b="1" kern="0" dirty="0"/>
                  <a:t>größer</a:t>
                </a:r>
                <a:r>
                  <a:rPr lang="de-DE" kern="0" dirty="0"/>
                  <a:t> würde </a:t>
                </a:r>
                <a:r>
                  <a:rPr lang="de-DE" b="1" kern="0" dirty="0"/>
                  <a:t>als das Löslichkeitsprodukt </a:t>
                </a:r>
                <a:r>
                  <a:rPr lang="de-DE" kern="0" dirty="0"/>
                  <a:t>eines Salzes, </a:t>
                </a:r>
                <a:r>
                  <a:rPr lang="de-DE" b="1" kern="0" dirty="0"/>
                  <a:t>fällt dieses Salz aus</a:t>
                </a:r>
                <a:r>
                  <a:rPr lang="de-DE" kern="0" dirty="0"/>
                  <a:t>. Dabei ist egal, aus welcher </a:t>
                </a:r>
                <a:r>
                  <a:rPr lang="de-DE" b="1" kern="0" dirty="0"/>
                  <a:t>Quelle</a:t>
                </a:r>
                <a:r>
                  <a:rPr lang="de-DE" kern="0" dirty="0"/>
                  <a:t> die Ionen kommen.</a:t>
                </a:r>
              </a:p>
              <a:p>
                <a:endParaRPr lang="de-DE" kern="0" dirty="0"/>
              </a:p>
              <a:p>
                <a:endParaRPr lang="de-DE" kern="0" dirty="0"/>
              </a:p>
              <a:p>
                <a:pPr marL="513000" lvl="2" indent="0">
                  <a:buNone/>
                </a:pPr>
                <a:r>
                  <a:rPr lang="de-DE" b="1" kern="0" dirty="0"/>
                  <a:t>Beispiel 1</a:t>
                </a:r>
                <a:r>
                  <a:rPr lang="de-DE" kern="0" dirty="0"/>
                  <a:t>: Das Salz </a:t>
                </a:r>
                <a14:m>
                  <m:oMath xmlns:m="http://schemas.openxmlformats.org/officeDocument/2006/math">
                    <m:r>
                      <a:rPr lang="de-DE" b="0" i="1" kern="0" smtClean="0">
                        <a:latin typeface="Cambria Math" panose="02040503050406030204" pitchFamily="18" charset="0"/>
                      </a:rPr>
                      <m:t>𝐴𝐵</m:t>
                    </m:r>
                  </m:oMath>
                </a14:m>
                <a:r>
                  <a:rPr lang="de-DE" kern="0" dirty="0"/>
                  <a:t> wird gelöst, sodass </a:t>
                </a:r>
                <a14:m>
                  <m:oMath xmlns:m="http://schemas.openxmlformats.org/officeDocument/2006/math">
                    <m:d>
                      <m:dPr>
                        <m:begChr m:val="["/>
                        <m:endChr m:val="]"/>
                        <m:ctrlPr>
                          <a:rPr lang="de-DE" b="0" i="1" kern="0" smtClean="0">
                            <a:latin typeface="Cambria Math" panose="02040503050406030204" pitchFamily="18" charset="0"/>
                          </a:rPr>
                        </m:ctrlPr>
                      </m:dPr>
                      <m:e>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𝐴</m:t>
                            </m:r>
                          </m:e>
                          <m:sup>
                            <m:r>
                              <a:rPr lang="de-DE" b="0" i="1" kern="0" smtClean="0">
                                <a:latin typeface="Cambria Math" panose="02040503050406030204" pitchFamily="18" charset="0"/>
                              </a:rPr>
                              <m:t>+</m:t>
                            </m:r>
                          </m:sup>
                        </m:sSup>
                      </m:e>
                    </m:d>
                    <m:r>
                      <a:rPr lang="de-DE" b="0" i="1" kern="0" smtClean="0">
                        <a:latin typeface="Cambria Math" panose="02040503050406030204" pitchFamily="18" charset="0"/>
                      </a:rPr>
                      <m:t>∙</m:t>
                    </m:r>
                    <m:d>
                      <m:dPr>
                        <m:begChr m:val="["/>
                        <m:endChr m:val="]"/>
                        <m:ctrlPr>
                          <a:rPr lang="de-DE" b="0" i="1" kern="0" smtClean="0">
                            <a:latin typeface="Cambria Math" panose="02040503050406030204" pitchFamily="18" charset="0"/>
                          </a:rPr>
                        </m:ctrlPr>
                      </m:dPr>
                      <m:e>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𝐵</m:t>
                            </m:r>
                          </m:e>
                          <m:sup>
                            <m:r>
                              <a:rPr lang="de-DE" b="0" i="1" kern="0" smtClean="0">
                                <a:latin typeface="Cambria Math" panose="02040503050406030204" pitchFamily="18" charset="0"/>
                              </a:rPr>
                              <m:t>−</m:t>
                            </m:r>
                          </m:sup>
                        </m:sSup>
                      </m:e>
                    </m:d>
                    <m:r>
                      <a:rPr lang="de-DE" b="0" i="1" kern="0" smtClean="0">
                        <a:latin typeface="Cambria Math" panose="02040503050406030204" pitchFamily="18" charset="0"/>
                      </a:rPr>
                      <m:t>&lt;</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𝐾</m:t>
                        </m:r>
                      </m:e>
                      <m:sub>
                        <m:r>
                          <a:rPr lang="de-DE" b="0" i="1" kern="0" smtClean="0">
                            <a:latin typeface="Cambria Math" panose="02040503050406030204" pitchFamily="18" charset="0"/>
                          </a:rPr>
                          <m:t>𝐿</m:t>
                        </m:r>
                        <m:r>
                          <a:rPr lang="de-DE" b="0" i="1" kern="0" smtClean="0">
                            <a:latin typeface="Cambria Math" panose="02040503050406030204" pitchFamily="18" charset="0"/>
                          </a:rPr>
                          <m:t>,   </m:t>
                        </m:r>
                        <m:r>
                          <a:rPr lang="de-DE" b="0" i="1" kern="0" smtClean="0">
                            <a:latin typeface="Cambria Math" panose="02040503050406030204" pitchFamily="18" charset="0"/>
                          </a:rPr>
                          <m:t>𝐴𝐵</m:t>
                        </m:r>
                      </m:sub>
                    </m:sSub>
                  </m:oMath>
                </a14:m>
                <a:r>
                  <a:rPr lang="de-DE" kern="0" dirty="0"/>
                  <a:t>. Alles geht in Lösung. Wird weiter </a:t>
                </a:r>
                <a14:m>
                  <m:oMath xmlns:m="http://schemas.openxmlformats.org/officeDocument/2006/math">
                    <m:r>
                      <a:rPr lang="de-DE" b="0" i="1" kern="0" smtClean="0">
                        <a:latin typeface="Cambria Math" panose="02040503050406030204" pitchFamily="18" charset="0"/>
                      </a:rPr>
                      <m:t>𝐴𝐵</m:t>
                    </m:r>
                  </m:oMath>
                </a14:m>
                <a:r>
                  <a:rPr lang="de-DE" kern="0" dirty="0"/>
                  <a:t> hinzugegeben, steigen die Konzentrationen beider Ionen in der Lösung an, bis irgendwann </a:t>
                </a:r>
                <a14:m>
                  <m:oMath xmlns:m="http://schemas.openxmlformats.org/officeDocument/2006/math">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r>
                      <a:rPr lang="de-DE" i="1" kern="0">
                        <a:latin typeface="Cambria Math" panose="02040503050406030204" pitchFamily="18" charset="0"/>
                      </a:rPr>
                      <m:t>∙</m:t>
                    </m:r>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𝐵</m:t>
                            </m:r>
                          </m:e>
                          <m:sup>
                            <m:r>
                              <a:rPr lang="de-DE" i="1" kern="0">
                                <a:latin typeface="Cambria Math" panose="02040503050406030204" pitchFamily="18" charset="0"/>
                              </a:rPr>
                              <m:t>−</m:t>
                            </m:r>
                          </m:sup>
                        </m:sSup>
                      </m:e>
                    </m:d>
                    <m:r>
                      <a:rPr lang="de-DE" b="0" i="1" kern="0" smtClea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𝐿</m:t>
                        </m:r>
                        <m:r>
                          <a:rPr lang="de-DE" i="1" kern="0">
                            <a:latin typeface="Cambria Math" panose="02040503050406030204" pitchFamily="18" charset="0"/>
                          </a:rPr>
                          <m:t>,   </m:t>
                        </m:r>
                        <m:r>
                          <a:rPr lang="de-DE" i="1" kern="0">
                            <a:latin typeface="Cambria Math" panose="02040503050406030204" pitchFamily="18" charset="0"/>
                          </a:rPr>
                          <m:t>𝐴𝐵</m:t>
                        </m:r>
                      </m:sub>
                    </m:sSub>
                  </m:oMath>
                </a14:m>
                <a:r>
                  <a:rPr lang="de-DE" kern="0" dirty="0"/>
                  <a:t>. Ab jetzt wird alles weiter zugegebene </a:t>
                </a:r>
                <a14:m>
                  <m:oMath xmlns:m="http://schemas.openxmlformats.org/officeDocument/2006/math">
                    <m:r>
                      <a:rPr lang="de-DE" b="0" i="1" kern="0" smtClean="0">
                        <a:latin typeface="Cambria Math" panose="02040503050406030204" pitchFamily="18" charset="0"/>
                      </a:rPr>
                      <m:t>𝐴𝐵</m:t>
                    </m:r>
                  </m:oMath>
                </a14:m>
                <a:r>
                  <a:rPr lang="de-DE" kern="0" dirty="0"/>
                  <a:t> einen nicht gelösten Bodensatz bilden.</a:t>
                </a:r>
              </a:p>
              <a:p>
                <a:pPr marL="513000" lvl="2" indent="0">
                  <a:buNone/>
                </a:pPr>
                <a:endParaRPr lang="de-DE" kern="0" dirty="0"/>
              </a:p>
              <a:p>
                <a:pPr marL="513000" lvl="2" indent="0">
                  <a:buNone/>
                </a:pPr>
                <a:r>
                  <a:rPr lang="de-DE" b="1" kern="0" dirty="0"/>
                  <a:t>Beispiel 2</a:t>
                </a:r>
                <a:r>
                  <a:rPr lang="de-DE" kern="0" dirty="0"/>
                  <a:t>: Das Salz </a:t>
                </a:r>
                <a14:m>
                  <m:oMath xmlns:m="http://schemas.openxmlformats.org/officeDocument/2006/math">
                    <m:r>
                      <a:rPr lang="de-DE" b="0" i="1" kern="0" smtClean="0">
                        <a:latin typeface="Cambria Math" panose="02040503050406030204" pitchFamily="18" charset="0"/>
                      </a:rPr>
                      <m:t>𝐴𝐵</m:t>
                    </m:r>
                  </m:oMath>
                </a14:m>
                <a:r>
                  <a:rPr lang="de-DE" kern="0" dirty="0"/>
                  <a:t> wird gelöst, sodass </a:t>
                </a:r>
                <a14:m>
                  <m:oMath xmlns:m="http://schemas.openxmlformats.org/officeDocument/2006/math">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r>
                      <a:rPr lang="de-DE" i="1" kern="0">
                        <a:latin typeface="Cambria Math" panose="02040503050406030204" pitchFamily="18" charset="0"/>
                      </a:rPr>
                      <m:t>∙</m:t>
                    </m:r>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𝐵</m:t>
                            </m:r>
                          </m:e>
                          <m:sup>
                            <m:r>
                              <a:rPr lang="de-DE" i="1" kern="0">
                                <a:latin typeface="Cambria Math" panose="02040503050406030204" pitchFamily="18" charset="0"/>
                              </a:rPr>
                              <m:t>−</m:t>
                            </m:r>
                          </m:sup>
                        </m:sSup>
                      </m:e>
                    </m:d>
                    <m:r>
                      <a:rPr lang="de-DE" i="1" kern="0">
                        <a:latin typeface="Cambria Math" panose="02040503050406030204" pitchFamily="18" charset="0"/>
                      </a:rPr>
                      <m:t>&lt;</m:t>
                    </m:r>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𝐿</m:t>
                        </m:r>
                        <m:r>
                          <a:rPr lang="de-DE" i="1" kern="0">
                            <a:latin typeface="Cambria Math" panose="02040503050406030204" pitchFamily="18" charset="0"/>
                          </a:rPr>
                          <m:t>,   </m:t>
                        </m:r>
                        <m:r>
                          <a:rPr lang="de-DE" i="1" kern="0">
                            <a:latin typeface="Cambria Math" panose="02040503050406030204" pitchFamily="18" charset="0"/>
                          </a:rPr>
                          <m:t>𝐴𝐵</m:t>
                        </m:r>
                      </m:sub>
                    </m:sSub>
                  </m:oMath>
                </a14:m>
                <a:r>
                  <a:rPr lang="de-DE" kern="0" dirty="0"/>
                  <a:t>. Alles geht in Lösung. Nun wird das sehr gut lösliche Salz </a:t>
                </a:r>
                <a14:m>
                  <m:oMath xmlns:m="http://schemas.openxmlformats.org/officeDocument/2006/math">
                    <m:r>
                      <a:rPr lang="de-DE" b="0" i="1" kern="0" smtClean="0">
                        <a:latin typeface="Cambria Math" panose="02040503050406030204" pitchFamily="18" charset="0"/>
                      </a:rPr>
                      <m:t>𝐶𝐵</m:t>
                    </m:r>
                  </m:oMath>
                </a14:m>
                <a:r>
                  <a:rPr lang="de-DE" kern="0" dirty="0"/>
                  <a:t> hinzugegeben. Dadurch steigt die Konzentration von </a:t>
                </a:r>
                <a14:m>
                  <m:oMath xmlns:m="http://schemas.openxmlformats.org/officeDocument/2006/math">
                    <m:r>
                      <a:rPr lang="de-DE" b="0" i="1" kern="0" smtClean="0">
                        <a:latin typeface="Cambria Math" panose="02040503050406030204" pitchFamily="18" charset="0"/>
                      </a:rPr>
                      <m:t>[</m:t>
                    </m:r>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𝐵</m:t>
                        </m:r>
                      </m:e>
                      <m:sup>
                        <m:r>
                          <a:rPr lang="de-DE" b="0" i="1" kern="0" smtClean="0">
                            <a:latin typeface="Cambria Math" panose="02040503050406030204" pitchFamily="18" charset="0"/>
                          </a:rPr>
                          <m:t>−</m:t>
                        </m:r>
                      </m:sup>
                    </m:sSup>
                    <m:r>
                      <a:rPr lang="de-DE" b="0" i="1" kern="0" smtClean="0">
                        <a:latin typeface="Cambria Math" panose="02040503050406030204" pitchFamily="18" charset="0"/>
                      </a:rPr>
                      <m:t>]</m:t>
                    </m:r>
                  </m:oMath>
                </a14:m>
                <a:r>
                  <a:rPr lang="de-DE" kern="0" dirty="0"/>
                  <a:t> in der Lösung an, die von </a:t>
                </a:r>
                <a14:m>
                  <m:oMath xmlns:m="http://schemas.openxmlformats.org/officeDocument/2006/math">
                    <m:d>
                      <m:dPr>
                        <m:begChr m:val="["/>
                        <m:endChr m:val="]"/>
                        <m:ctrlPr>
                          <a:rPr lang="de-DE" b="0" i="1" kern="0" smtClean="0">
                            <a:latin typeface="Cambria Math" panose="02040503050406030204" pitchFamily="18" charset="0"/>
                          </a:rPr>
                        </m:ctrlPr>
                      </m:dPr>
                      <m:e>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𝐴</m:t>
                            </m:r>
                          </m:e>
                          <m:sup>
                            <m:r>
                              <a:rPr lang="de-DE" b="0" i="1" kern="0" smtClean="0">
                                <a:latin typeface="Cambria Math" panose="02040503050406030204" pitchFamily="18" charset="0"/>
                              </a:rPr>
                              <m:t>−</m:t>
                            </m:r>
                          </m:sup>
                        </m:sSup>
                      </m:e>
                    </m:d>
                  </m:oMath>
                </a14:m>
                <a:r>
                  <a:rPr lang="de-DE" kern="0" dirty="0"/>
                  <a:t> bleibt konstant. Trotzdem wird das Produkt </a:t>
                </a:r>
                <a14:m>
                  <m:oMath xmlns:m="http://schemas.openxmlformats.org/officeDocument/2006/math">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r>
                      <a:rPr lang="de-DE" i="1" kern="0">
                        <a:latin typeface="Cambria Math" panose="02040503050406030204" pitchFamily="18" charset="0"/>
                      </a:rPr>
                      <m:t>∙</m:t>
                    </m:r>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𝐵</m:t>
                            </m:r>
                          </m:e>
                          <m:sup>
                            <m:r>
                              <a:rPr lang="de-DE" i="1" kern="0">
                                <a:latin typeface="Cambria Math" panose="02040503050406030204" pitchFamily="18" charset="0"/>
                              </a:rPr>
                              <m:t>−</m:t>
                            </m:r>
                          </m:sup>
                        </m:sSup>
                      </m:e>
                    </m:d>
                  </m:oMath>
                </a14:m>
                <a:r>
                  <a:rPr lang="de-DE" kern="0" dirty="0"/>
                  <a:t> größer, bis irgendwann </a:t>
                </a:r>
                <a14:m>
                  <m:oMath xmlns:m="http://schemas.openxmlformats.org/officeDocument/2006/math">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r>
                      <a:rPr lang="de-DE" i="1" kern="0">
                        <a:latin typeface="Cambria Math" panose="02040503050406030204" pitchFamily="18" charset="0"/>
                      </a:rPr>
                      <m:t>∙</m:t>
                    </m:r>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𝐵</m:t>
                            </m:r>
                          </m:e>
                          <m:sup>
                            <m:r>
                              <a:rPr lang="de-DE" i="1" kern="0">
                                <a:latin typeface="Cambria Math" panose="02040503050406030204" pitchFamily="18" charset="0"/>
                              </a:rPr>
                              <m:t>−</m:t>
                            </m:r>
                          </m:sup>
                        </m:sSup>
                      </m:e>
                    </m:d>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𝐿</m:t>
                        </m:r>
                        <m:r>
                          <a:rPr lang="de-DE" i="1" kern="0">
                            <a:latin typeface="Cambria Math" panose="02040503050406030204" pitchFamily="18" charset="0"/>
                          </a:rPr>
                          <m:t>,   </m:t>
                        </m:r>
                        <m:r>
                          <a:rPr lang="de-DE" i="1" kern="0">
                            <a:latin typeface="Cambria Math" panose="02040503050406030204" pitchFamily="18" charset="0"/>
                          </a:rPr>
                          <m:t>𝐴𝐵</m:t>
                        </m:r>
                      </m:sub>
                    </m:sSub>
                  </m:oMath>
                </a14:m>
                <a:r>
                  <a:rPr lang="de-DE" kern="0" dirty="0"/>
                  <a:t>. Ab jetzt führt eine Zugabe von </a:t>
                </a:r>
                <a14:m>
                  <m:oMath xmlns:m="http://schemas.openxmlformats.org/officeDocument/2006/math">
                    <m:r>
                      <a:rPr lang="de-DE" b="0" i="1" kern="0" smtClean="0">
                        <a:latin typeface="Cambria Math" panose="02040503050406030204" pitchFamily="18" charset="0"/>
                      </a:rPr>
                      <m:t>𝐴𝐵</m:t>
                    </m:r>
                  </m:oMath>
                </a14:m>
                <a:r>
                  <a:rPr lang="de-DE" kern="0" dirty="0"/>
                  <a:t> oder </a:t>
                </a:r>
                <a14:m>
                  <m:oMath xmlns:m="http://schemas.openxmlformats.org/officeDocument/2006/math">
                    <m:r>
                      <a:rPr lang="de-DE" b="0" i="1" kern="0" smtClean="0">
                        <a:latin typeface="Cambria Math" panose="02040503050406030204" pitchFamily="18" charset="0"/>
                      </a:rPr>
                      <m:t>𝐶𝐵</m:t>
                    </m:r>
                  </m:oMath>
                </a14:m>
                <a:r>
                  <a:rPr lang="de-DE" kern="0" dirty="0"/>
                  <a:t> dazu, dass das Salz </a:t>
                </a:r>
                <a14:m>
                  <m:oMath xmlns:m="http://schemas.openxmlformats.org/officeDocument/2006/math">
                    <m:r>
                      <a:rPr lang="de-DE" b="0" i="1" kern="0" smtClean="0">
                        <a:latin typeface="Cambria Math" panose="02040503050406030204" pitchFamily="18" charset="0"/>
                      </a:rPr>
                      <m:t>𝐴𝐵</m:t>
                    </m:r>
                  </m:oMath>
                </a14:m>
                <a:r>
                  <a:rPr lang="de-DE" kern="0" dirty="0"/>
                  <a:t> ausgefällt wird, da die Ionen </a:t>
                </a:r>
                <a14:m>
                  <m:oMath xmlns:m="http://schemas.openxmlformats.org/officeDocument/2006/math">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oMath>
                </a14:m>
                <a:r>
                  <a:rPr lang="de-DE" kern="0" dirty="0"/>
                  <a:t> und </a:t>
                </a:r>
                <a14:m>
                  <m:oMath xmlns:m="http://schemas.openxmlformats.org/officeDocument/2006/math">
                    <m:sSup>
                      <m:sSupPr>
                        <m:ctrlPr>
                          <a:rPr lang="de-DE" i="1" kern="0">
                            <a:latin typeface="Cambria Math" panose="02040503050406030204" pitchFamily="18" charset="0"/>
                          </a:rPr>
                        </m:ctrlPr>
                      </m:sSupPr>
                      <m:e>
                        <m:r>
                          <a:rPr lang="de-DE" i="1" kern="0">
                            <a:latin typeface="Cambria Math" panose="02040503050406030204" pitchFamily="18" charset="0"/>
                          </a:rPr>
                          <m:t>𝐵</m:t>
                        </m:r>
                      </m:e>
                      <m:sup>
                        <m:r>
                          <a:rPr lang="de-DE" i="1" kern="0">
                            <a:latin typeface="Cambria Math" panose="02040503050406030204" pitchFamily="18" charset="0"/>
                          </a:rPr>
                          <m:t>−</m:t>
                        </m:r>
                      </m:sup>
                    </m:sSup>
                  </m:oMath>
                </a14:m>
                <a:r>
                  <a:rPr lang="de-DE" kern="0" dirty="0"/>
                  <a:t> in höherer Konzentration nicht gleichzeitig gelöst vorliegen können.</a:t>
                </a:r>
              </a:p>
              <a:p>
                <a:pPr marL="513000" lvl="2" indent="0">
                  <a:buNone/>
                </a:pPr>
                <a:endParaRPr lang="de-DE" kern="0" dirty="0"/>
              </a:p>
              <a:p>
                <a:pPr marL="0" indent="0">
                  <a:buNone/>
                </a:pPr>
                <a:endParaRPr lang="de-DE" dirty="0"/>
              </a:p>
            </p:txBody>
          </p:sp>
        </mc:Choice>
        <mc:Fallback xmlns="">
          <p:sp>
            <p:nvSpPr>
              <p:cNvPr id="4" name="Inhaltsplatzhalter 3">
                <a:extLst>
                  <a:ext uri="{FF2B5EF4-FFF2-40B4-BE49-F238E27FC236}">
                    <a16:creationId xmlns:a16="http://schemas.microsoft.com/office/drawing/2014/main" id="{880245EF-810B-A3FD-75A2-031EB1B5244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1008"/>
                </a:stretch>
              </a:blipFill>
            </p:spPr>
            <p:txBody>
              <a:bodyPr/>
              <a:lstStyle/>
              <a:p>
                <a:r>
                  <a:rPr lang="de-DE">
                    <a:noFill/>
                  </a:rPr>
                  <a:t> </a:t>
                </a:r>
              </a:p>
            </p:txBody>
          </p:sp>
        </mc:Fallback>
      </mc:AlternateContent>
      <p:sp>
        <p:nvSpPr>
          <p:cNvPr id="7" name="Datumsplatzhalter 6">
            <a:extLst>
              <a:ext uri="{FF2B5EF4-FFF2-40B4-BE49-F238E27FC236}">
                <a16:creationId xmlns:a16="http://schemas.microsoft.com/office/drawing/2014/main" id="{69A762FF-60CB-218D-72B7-D13670216610}"/>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4106FEDF-4EB9-9659-23FA-15F7C12B6C2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C17AD329-C3C3-948F-926F-C2473AA14206}"/>
              </a:ext>
            </a:extLst>
          </p:cNvPr>
          <p:cNvSpPr>
            <a:spLocks noGrp="1"/>
          </p:cNvSpPr>
          <p:nvPr>
            <p:ph type="sldNum" sz="quarter" idx="16"/>
          </p:nvPr>
        </p:nvSpPr>
        <p:spPr/>
        <p:txBody>
          <a:bodyPr/>
          <a:lstStyle/>
          <a:p>
            <a:fld id="{7E0F9666-C122-4D3D-AFA2-14CC8F7A0F09}" type="slidenum">
              <a:rPr lang="de-DE" altLang="de-DE" smtClean="0"/>
              <a:pPr/>
              <a:t>56</a:t>
            </a:fld>
            <a:endParaRPr lang="de-DE" altLang="de-DE"/>
          </a:p>
        </p:txBody>
      </p:sp>
    </p:spTree>
    <p:extLst>
      <p:ext uri="{BB962C8B-B14F-4D97-AF65-F5344CB8AC3E}">
        <p14:creationId xmlns:p14="http://schemas.microsoft.com/office/powerpoint/2010/main" val="1480296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019632-1A0D-BD99-AA2F-29E8D59DC145}"/>
              </a:ext>
            </a:extLst>
          </p:cNvPr>
          <p:cNvSpPr>
            <a:spLocks noGrp="1"/>
          </p:cNvSpPr>
          <p:nvPr>
            <p:ph type="title"/>
          </p:nvPr>
        </p:nvSpPr>
        <p:spPr/>
        <p:txBody>
          <a:bodyPr/>
          <a:lstStyle/>
          <a:p>
            <a:r>
              <a:rPr lang="de-DE" dirty="0"/>
              <a:t>Löslichkeit</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880245EF-810B-A3FD-75A2-031EB1B52448}"/>
                  </a:ext>
                </a:extLst>
              </p:cNvPr>
              <p:cNvSpPr>
                <a:spLocks noGrp="1"/>
              </p:cNvSpPr>
              <p:nvPr>
                <p:ph type="body" sz="quarter" idx="13"/>
              </p:nvPr>
            </p:nvSpPr>
            <p:spPr/>
            <p:txBody>
              <a:bodyPr/>
              <a:lstStyle/>
              <a:p>
                <a:r>
                  <a:rPr lang="de-DE" kern="0" dirty="0"/>
                  <a:t>Aufgrund seiner Definition gibt das </a:t>
                </a:r>
                <a:r>
                  <a:rPr lang="de-DE" b="1" kern="0" dirty="0"/>
                  <a:t>Löslichkeitsprodukt</a:t>
                </a:r>
                <a:r>
                  <a:rPr lang="de-DE" kern="0" dirty="0"/>
                  <a:t> nur an, in welcher </a:t>
                </a:r>
                <a:r>
                  <a:rPr lang="de-DE" b="1" kern="0" dirty="0"/>
                  <a:t>Konzentration</a:t>
                </a:r>
                <a:r>
                  <a:rPr lang="de-DE" kern="0" dirty="0"/>
                  <a:t> eine Kombination aus zwei </a:t>
                </a:r>
                <a:r>
                  <a:rPr lang="de-DE" b="1" kern="0" dirty="0"/>
                  <a:t>Ionen </a:t>
                </a:r>
                <a:r>
                  <a:rPr lang="de-DE" kern="0" dirty="0"/>
                  <a:t>gleichzeitig maximal gelöst sein kann.</a:t>
                </a:r>
              </a:p>
              <a:p>
                <a:r>
                  <a:rPr lang="de-DE" kern="0" dirty="0"/>
                  <a:t>Das Löslichkeitsprodukt gibt also nicht an, in welcher Konzentration ein </a:t>
                </a:r>
                <a:r>
                  <a:rPr lang="de-DE" b="1" kern="0" dirty="0"/>
                  <a:t>Salz </a:t>
                </a:r>
                <a:r>
                  <a:rPr lang="de-DE" kern="0" dirty="0"/>
                  <a:t>maximal gelöst sein kann. Diese Konzentration wird durch die </a:t>
                </a:r>
                <a:r>
                  <a:rPr lang="de-DE" b="1" kern="0" dirty="0"/>
                  <a:t>Löslichkeit L </a:t>
                </a:r>
                <a:r>
                  <a:rPr lang="de-DE" kern="0" dirty="0"/>
                  <a:t>beschrieben.</a:t>
                </a:r>
              </a:p>
              <a:p>
                <a:r>
                  <a:rPr lang="de-DE" kern="0" dirty="0"/>
                  <a:t>Die Löslichkeit für ein Salz </a:t>
                </a:r>
                <a:r>
                  <a:rPr lang="de-DE" kern="0" dirty="0" err="1"/>
                  <a:t>A</a:t>
                </a:r>
                <a:r>
                  <a:rPr lang="de-DE" kern="0" baseline="-25000" dirty="0" err="1"/>
                  <a:t>x</a:t>
                </a:r>
                <a:r>
                  <a:rPr lang="de-DE" kern="0" dirty="0" err="1"/>
                  <a:t>B</a:t>
                </a:r>
                <a:r>
                  <a:rPr lang="de-DE" kern="0" baseline="-25000" dirty="0" err="1"/>
                  <a:t>y</a:t>
                </a:r>
                <a:r>
                  <a:rPr lang="de-DE" kern="0" dirty="0"/>
                  <a:t> berechnet sich aus </a:t>
                </a:r>
                <a14:m>
                  <m:oMath xmlns:m="http://schemas.openxmlformats.org/officeDocument/2006/math">
                    <m:r>
                      <m:rPr>
                        <m:sty m:val="p"/>
                      </m:rPr>
                      <a:rPr lang="de-DE" kern="0">
                        <a:latin typeface="Cambria Math" panose="02040503050406030204" pitchFamily="18" charset="0"/>
                      </a:rPr>
                      <m:t>L</m:t>
                    </m:r>
                    <m:r>
                      <a:rPr lang="de-DE" kern="0">
                        <a:latin typeface="Cambria Math" panose="02040503050406030204" pitchFamily="18" charset="0"/>
                      </a:rPr>
                      <m:t>=</m:t>
                    </m:r>
                    <m:rad>
                      <m:radPr>
                        <m:ctrlPr>
                          <a:rPr lang="de-DE" i="1" kern="0">
                            <a:latin typeface="Cambria Math" panose="02040503050406030204" pitchFamily="18" charset="0"/>
                          </a:rPr>
                        </m:ctrlPr>
                      </m:radPr>
                      <m:deg>
                        <m:r>
                          <m:rPr>
                            <m:brk m:alnAt="7"/>
                          </m:rPr>
                          <a:rPr lang="de-DE" i="1" kern="0">
                            <a:latin typeface="Cambria Math" panose="02040503050406030204" pitchFamily="18" charset="0"/>
                          </a:rPr>
                          <m:t>𝑥</m:t>
                        </m:r>
                        <m:r>
                          <a:rPr lang="de-DE" i="1" kern="0">
                            <a:latin typeface="Cambria Math" panose="02040503050406030204" pitchFamily="18" charset="0"/>
                          </a:rPr>
                          <m:t>+</m:t>
                        </m:r>
                        <m:r>
                          <a:rPr lang="de-DE" i="1" kern="0">
                            <a:latin typeface="Cambria Math" panose="02040503050406030204" pitchFamily="18" charset="0"/>
                          </a:rPr>
                          <m:t>𝑦</m:t>
                        </m:r>
                      </m:deg>
                      <m:e>
                        <m:f>
                          <m:fPr>
                            <m:ctrlPr>
                              <a:rPr lang="de-DE" i="1" kern="0">
                                <a:latin typeface="Cambria Math" panose="02040503050406030204" pitchFamily="18" charset="0"/>
                              </a:rPr>
                            </m:ctrlPr>
                          </m:fPr>
                          <m:num>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𝐿</m:t>
                                </m:r>
                              </m:sub>
                            </m:sSub>
                          </m:num>
                          <m:den>
                            <m:sSup>
                              <m:sSupPr>
                                <m:ctrlPr>
                                  <a:rPr lang="de-DE" i="1" kern="0">
                                    <a:latin typeface="Cambria Math" panose="02040503050406030204" pitchFamily="18" charset="0"/>
                                  </a:rPr>
                                </m:ctrlPr>
                              </m:sSupPr>
                              <m:e>
                                <m:r>
                                  <a:rPr lang="de-DE" i="1" kern="0">
                                    <a:latin typeface="Cambria Math" panose="02040503050406030204" pitchFamily="18" charset="0"/>
                                  </a:rPr>
                                  <m:t>𝑥</m:t>
                                </m:r>
                              </m:e>
                              <m:sup>
                                <m:r>
                                  <a:rPr lang="de-DE" i="1" kern="0">
                                    <a:latin typeface="Cambria Math" panose="02040503050406030204" pitchFamily="18" charset="0"/>
                                  </a:rPr>
                                  <m:t>𝑥</m:t>
                                </m:r>
                              </m:sup>
                            </m:sSup>
                            <m:r>
                              <a:rPr lang="de-DE" i="1" kern="0">
                                <a:latin typeface="Cambria Math" panose="02040503050406030204" pitchFamily="18" charset="0"/>
                                <a:ea typeface="Cambria Math" panose="02040503050406030204" pitchFamily="18" charset="0"/>
                              </a:rPr>
                              <m:t>∙</m:t>
                            </m:r>
                            <m:sSup>
                              <m:sSupPr>
                                <m:ctrlPr>
                                  <a:rPr lang="de-DE" i="1" kern="0">
                                    <a:latin typeface="Cambria Math" panose="02040503050406030204" pitchFamily="18" charset="0"/>
                                  </a:rPr>
                                </m:ctrlPr>
                              </m:sSupPr>
                              <m:e>
                                <m:r>
                                  <a:rPr lang="de-DE" i="1" kern="0">
                                    <a:latin typeface="Cambria Math" panose="02040503050406030204" pitchFamily="18" charset="0"/>
                                  </a:rPr>
                                  <m:t>𝑦</m:t>
                                </m:r>
                              </m:e>
                              <m:sup>
                                <m:r>
                                  <a:rPr lang="de-DE" i="1" kern="0">
                                    <a:latin typeface="Cambria Math" panose="02040503050406030204" pitchFamily="18" charset="0"/>
                                  </a:rPr>
                                  <m:t>𝑦</m:t>
                                </m:r>
                              </m:sup>
                            </m:sSup>
                          </m:den>
                        </m:f>
                      </m:e>
                    </m:rad>
                  </m:oMath>
                </a14:m>
                <a:endParaRPr lang="de-DE" kern="0" dirty="0"/>
              </a:p>
              <a:p>
                <a:r>
                  <a:rPr lang="de-DE" kern="0" dirty="0"/>
                  <a:t> für 1:1 – Salze vereinfacht sich die Formel zu  </a:t>
                </a:r>
                <a14:m>
                  <m:oMath xmlns:m="http://schemas.openxmlformats.org/officeDocument/2006/math">
                    <m:r>
                      <m:rPr>
                        <m:sty m:val="p"/>
                      </m:rPr>
                      <a:rPr lang="de-DE" b="0" i="0" kern="0" smtClean="0">
                        <a:latin typeface="Cambria Math" panose="02040503050406030204" pitchFamily="18" charset="0"/>
                      </a:rPr>
                      <m:t>L</m:t>
                    </m:r>
                    <m:r>
                      <a:rPr lang="de-DE" b="0" i="0" kern="0" smtClean="0">
                        <a:latin typeface="Cambria Math" panose="02040503050406030204" pitchFamily="18" charset="0"/>
                      </a:rPr>
                      <m:t>=</m:t>
                    </m:r>
                    <m:rad>
                      <m:radPr>
                        <m:degHide m:val="on"/>
                        <m:ctrlPr>
                          <a:rPr lang="de-DE" i="1" kern="0">
                            <a:latin typeface="Cambria Math" panose="02040503050406030204" pitchFamily="18" charset="0"/>
                          </a:rPr>
                        </m:ctrlPr>
                      </m:radPr>
                      <m:deg/>
                      <m:e>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𝐿</m:t>
                            </m:r>
                          </m:sub>
                        </m:sSub>
                      </m:e>
                    </m:rad>
                  </m:oMath>
                </a14:m>
                <a:r>
                  <a:rPr lang="de-DE" kern="0" dirty="0"/>
                  <a:t>.</a:t>
                </a:r>
              </a:p>
              <a:p>
                <a:pPr marL="0" indent="0">
                  <a:buNone/>
                </a:pPr>
                <a:endParaRPr lang="de-DE" dirty="0"/>
              </a:p>
            </p:txBody>
          </p:sp>
        </mc:Choice>
        <mc:Fallback xmlns="">
          <p:sp>
            <p:nvSpPr>
              <p:cNvPr id="4" name="Inhaltsplatzhalter 3">
                <a:extLst>
                  <a:ext uri="{FF2B5EF4-FFF2-40B4-BE49-F238E27FC236}">
                    <a16:creationId xmlns:a16="http://schemas.microsoft.com/office/drawing/2014/main" id="{880245EF-810B-A3FD-75A2-031EB1B5244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7" name="Datumsplatzhalter 6">
            <a:extLst>
              <a:ext uri="{FF2B5EF4-FFF2-40B4-BE49-F238E27FC236}">
                <a16:creationId xmlns:a16="http://schemas.microsoft.com/office/drawing/2014/main" id="{69A762FF-60CB-218D-72B7-D13670216610}"/>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4106FEDF-4EB9-9659-23FA-15F7C12B6C2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C17AD329-C3C3-948F-926F-C2473AA14206}"/>
              </a:ext>
            </a:extLst>
          </p:cNvPr>
          <p:cNvSpPr>
            <a:spLocks noGrp="1"/>
          </p:cNvSpPr>
          <p:nvPr>
            <p:ph type="sldNum" sz="quarter" idx="16"/>
          </p:nvPr>
        </p:nvSpPr>
        <p:spPr/>
        <p:txBody>
          <a:bodyPr/>
          <a:lstStyle/>
          <a:p>
            <a:fld id="{7E0F9666-C122-4D3D-AFA2-14CC8F7A0F09}" type="slidenum">
              <a:rPr lang="de-DE" altLang="de-DE" smtClean="0"/>
              <a:pPr/>
              <a:t>57</a:t>
            </a:fld>
            <a:endParaRPr lang="de-DE" altLang="de-DE"/>
          </a:p>
        </p:txBody>
      </p:sp>
    </p:spTree>
    <p:extLst>
      <p:ext uri="{BB962C8B-B14F-4D97-AF65-F5344CB8AC3E}">
        <p14:creationId xmlns:p14="http://schemas.microsoft.com/office/powerpoint/2010/main" val="203477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019632-1A0D-BD99-AA2F-29E8D59DC145}"/>
              </a:ext>
            </a:extLst>
          </p:cNvPr>
          <p:cNvSpPr>
            <a:spLocks noGrp="1"/>
          </p:cNvSpPr>
          <p:nvPr>
            <p:ph type="title"/>
          </p:nvPr>
        </p:nvSpPr>
        <p:spPr/>
        <p:txBody>
          <a:bodyPr/>
          <a:lstStyle/>
          <a:p>
            <a:r>
              <a:rPr lang="de-DE" dirty="0"/>
              <a:t>Fraktionierte Fällung</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880245EF-810B-A3FD-75A2-031EB1B52448}"/>
                  </a:ext>
                </a:extLst>
              </p:cNvPr>
              <p:cNvSpPr>
                <a:spLocks noGrp="1"/>
              </p:cNvSpPr>
              <p:nvPr>
                <p:ph type="body" sz="quarter" idx="13"/>
              </p:nvPr>
            </p:nvSpPr>
            <p:spPr/>
            <p:txBody>
              <a:bodyPr/>
              <a:lstStyle/>
              <a:p>
                <a:pPr marL="513000" lvl="2" indent="0">
                  <a:buNone/>
                </a:pPr>
                <a:endParaRPr lang="de-DE" kern="0" dirty="0"/>
              </a:p>
              <a:p>
                <a:r>
                  <a:rPr lang="de-DE" kern="0" dirty="0"/>
                  <a:t>Sind mehrere Ionen vorhanden, ist die Bildung verschiedener Salze theoretisch möglich.</a:t>
                </a:r>
              </a:p>
              <a:p>
                <a:pPr marL="513000" lvl="2" indent="0">
                  <a:buNone/>
                </a:pPr>
                <a:r>
                  <a:rPr lang="de-DE" kern="0" dirty="0"/>
                  <a:t>Beispiel: Es liegen </a:t>
                </a:r>
                <a14:m>
                  <m:oMath xmlns:m="http://schemas.openxmlformats.org/officeDocument/2006/math">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𝑁𝑎</m:t>
                        </m:r>
                      </m:e>
                      <m:sup>
                        <m:r>
                          <a:rPr lang="de-DE" b="0" i="1" kern="0" smtClean="0">
                            <a:latin typeface="Cambria Math" panose="02040503050406030204" pitchFamily="18" charset="0"/>
                          </a:rPr>
                          <m:t>+</m:t>
                        </m:r>
                      </m:sup>
                    </m:sSup>
                  </m:oMath>
                </a14:m>
                <a:r>
                  <a:rPr lang="de-DE" kern="0" dirty="0"/>
                  <a:t>, </a:t>
                </a:r>
                <a14:m>
                  <m:oMath xmlns:m="http://schemas.openxmlformats.org/officeDocument/2006/math">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𝐹𝑒</m:t>
                        </m:r>
                      </m:e>
                      <m:sup>
                        <m:r>
                          <a:rPr lang="de-DE" b="0" i="1" kern="0" smtClean="0">
                            <a:latin typeface="Cambria Math" panose="02040503050406030204" pitchFamily="18" charset="0"/>
                          </a:rPr>
                          <m:t>2+</m:t>
                        </m:r>
                      </m:sup>
                    </m:sSup>
                  </m:oMath>
                </a14:m>
                <a:r>
                  <a:rPr lang="de-DE" kern="0" dirty="0"/>
                  <a:t> und </a:t>
                </a:r>
                <a14:m>
                  <m:oMath xmlns:m="http://schemas.openxmlformats.org/officeDocument/2006/math">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𝐵𝑎</m:t>
                        </m:r>
                      </m:e>
                      <m:sup>
                        <m:r>
                          <a:rPr lang="de-DE" b="0" i="1" kern="0" smtClean="0">
                            <a:latin typeface="Cambria Math" panose="02040503050406030204" pitchFamily="18" charset="0"/>
                          </a:rPr>
                          <m:t>2+</m:t>
                        </m:r>
                      </m:sup>
                    </m:sSup>
                  </m:oMath>
                </a14:m>
                <a:r>
                  <a:rPr lang="de-DE" kern="0" dirty="0"/>
                  <a:t> in Lösung vor. Wird nun </a:t>
                </a:r>
                <a14:m>
                  <m:oMath xmlns:m="http://schemas.openxmlformats.org/officeDocument/2006/math">
                    <m:r>
                      <a:rPr lang="de-DE" b="0" i="1" kern="0" smtClean="0">
                        <a:latin typeface="Cambria Math" panose="02040503050406030204" pitchFamily="18" charset="0"/>
                      </a:rPr>
                      <m:t>𝑆</m:t>
                    </m:r>
                    <m:sSubSup>
                      <m:sSubSupPr>
                        <m:ctrlPr>
                          <a:rPr lang="de-DE" b="0" i="1" kern="0" smtClean="0">
                            <a:latin typeface="Cambria Math" panose="02040503050406030204" pitchFamily="18" charset="0"/>
                          </a:rPr>
                        </m:ctrlPr>
                      </m:sSubSupPr>
                      <m:e>
                        <m:r>
                          <a:rPr lang="de-DE" b="0" i="1" kern="0" smtClean="0">
                            <a:latin typeface="Cambria Math" panose="02040503050406030204" pitchFamily="18" charset="0"/>
                          </a:rPr>
                          <m:t>𝑂</m:t>
                        </m:r>
                      </m:e>
                      <m:sub>
                        <m:r>
                          <a:rPr lang="de-DE" b="0" i="1" kern="0" smtClean="0">
                            <a:latin typeface="Cambria Math" panose="02040503050406030204" pitchFamily="18" charset="0"/>
                          </a:rPr>
                          <m:t>4</m:t>
                        </m:r>
                      </m:sub>
                      <m:sup>
                        <m:r>
                          <a:rPr lang="de-DE" b="0" i="1" kern="0" smtClean="0">
                            <a:latin typeface="Cambria Math" panose="02040503050406030204" pitchFamily="18" charset="0"/>
                          </a:rPr>
                          <m:t>2−</m:t>
                        </m:r>
                      </m:sup>
                    </m:sSubSup>
                  </m:oMath>
                </a14:m>
                <a:r>
                  <a:rPr lang="de-DE" kern="0" dirty="0"/>
                  <a:t> zugegeben, ist theoretisch die Bildung von </a:t>
                </a:r>
                <a14:m>
                  <m:oMath xmlns:m="http://schemas.openxmlformats.org/officeDocument/2006/math">
                    <m:r>
                      <a:rPr lang="de-DE" b="0" i="1" kern="0" smtClean="0">
                        <a:latin typeface="Cambria Math" panose="02040503050406030204" pitchFamily="18" charset="0"/>
                      </a:rPr>
                      <m:t>𝑁</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𝑎</m:t>
                        </m:r>
                      </m:e>
                      <m:sub>
                        <m:r>
                          <a:rPr lang="de-DE" b="0" i="1" kern="0" smtClean="0">
                            <a:latin typeface="Cambria Math" panose="02040503050406030204" pitchFamily="18" charset="0"/>
                          </a:rPr>
                          <m:t>2</m:t>
                        </m:r>
                      </m:sub>
                    </m:sSub>
                    <m:r>
                      <a:rPr lang="de-DE" b="0" i="1" kern="0" smtClean="0">
                        <a:latin typeface="Cambria Math" panose="02040503050406030204" pitchFamily="18" charset="0"/>
                      </a:rPr>
                      <m:t>𝑆</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𝑂</m:t>
                        </m:r>
                      </m:e>
                      <m:sub>
                        <m:r>
                          <a:rPr lang="de-DE" b="0" i="1" kern="0" smtClean="0">
                            <a:latin typeface="Cambria Math" panose="02040503050406030204" pitchFamily="18" charset="0"/>
                          </a:rPr>
                          <m:t>4</m:t>
                        </m:r>
                      </m:sub>
                    </m:sSub>
                  </m:oMath>
                </a14:m>
                <a:r>
                  <a:rPr lang="de-DE" kern="0" dirty="0"/>
                  <a:t>, </a:t>
                </a:r>
                <a14:m>
                  <m:oMath xmlns:m="http://schemas.openxmlformats.org/officeDocument/2006/math">
                    <m:r>
                      <a:rPr lang="de-DE" b="0" i="1" kern="0" smtClean="0">
                        <a:latin typeface="Cambria Math" panose="02040503050406030204" pitchFamily="18" charset="0"/>
                      </a:rPr>
                      <m:t>𝐹𝑒𝑆</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𝑂</m:t>
                        </m:r>
                      </m:e>
                      <m:sub>
                        <m:r>
                          <a:rPr lang="de-DE" b="0" i="1" kern="0" smtClean="0">
                            <a:latin typeface="Cambria Math" panose="02040503050406030204" pitchFamily="18" charset="0"/>
                          </a:rPr>
                          <m:t>4</m:t>
                        </m:r>
                      </m:sub>
                    </m:sSub>
                  </m:oMath>
                </a14:m>
                <a:r>
                  <a:rPr lang="de-DE" kern="0" dirty="0"/>
                  <a:t> oder </a:t>
                </a:r>
                <a14:m>
                  <m:oMath xmlns:m="http://schemas.openxmlformats.org/officeDocument/2006/math">
                    <m:r>
                      <a:rPr lang="de-DE" b="0" i="1" kern="0" smtClean="0">
                        <a:latin typeface="Cambria Math" panose="02040503050406030204" pitchFamily="18" charset="0"/>
                      </a:rPr>
                      <m:t>𝐵𝑎𝑆</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𝑂</m:t>
                        </m:r>
                      </m:e>
                      <m:sub>
                        <m:r>
                          <a:rPr lang="de-DE" b="0" i="1" kern="0" smtClean="0">
                            <a:latin typeface="Cambria Math" panose="02040503050406030204" pitchFamily="18" charset="0"/>
                          </a:rPr>
                          <m:t>4</m:t>
                        </m:r>
                      </m:sub>
                    </m:sSub>
                  </m:oMath>
                </a14:m>
                <a:r>
                  <a:rPr lang="de-DE" kern="0" dirty="0"/>
                  <a:t> denkbar.</a:t>
                </a:r>
              </a:p>
              <a:p>
                <a:r>
                  <a:rPr lang="de-DE" kern="0" dirty="0"/>
                  <a:t>Es fällt zuerst das Salz mit dem </a:t>
                </a:r>
                <a:r>
                  <a:rPr lang="de-DE" b="1" kern="0" dirty="0"/>
                  <a:t>kleinsten Löslichkeitsprodukt </a:t>
                </a:r>
                <a:r>
                  <a:rPr lang="de-DE" kern="0" dirty="0"/>
                  <a:t>aus.</a:t>
                </a:r>
              </a:p>
              <a:p>
                <a:endParaRPr lang="de-DE" kern="0" dirty="0"/>
              </a:p>
              <a:p>
                <a:r>
                  <a:rPr lang="de-DE" kern="0" dirty="0"/>
                  <a:t>Das Salz mit dem kleinsten Löslichkeitsprodukt wird </a:t>
                </a:r>
                <a:r>
                  <a:rPr lang="de-DE" b="1" kern="0" dirty="0"/>
                  <a:t>vollständig </a:t>
                </a:r>
                <a:r>
                  <a:rPr lang="de-DE" kern="0" dirty="0"/>
                  <a:t>ausgefällt, bevor ein anderes Salz gefällt wird. So können sauber getrennte Schichten verschiedener Salze erhalten werden. Dieses Prinzip macht man sich bei der </a:t>
                </a:r>
                <a:r>
                  <a:rPr lang="de-DE" b="1" kern="0" dirty="0" err="1"/>
                  <a:t>faktionierten</a:t>
                </a:r>
                <a:r>
                  <a:rPr lang="de-DE" b="1" kern="0" dirty="0"/>
                  <a:t> Fällung </a:t>
                </a:r>
                <a:r>
                  <a:rPr lang="de-DE" kern="0" dirty="0"/>
                  <a:t>der Silberhalogenide zu Nutze:</a:t>
                </a:r>
              </a:p>
              <a:p>
                <a:pPr lvl="1"/>
                <a:r>
                  <a:rPr lang="de-DE" kern="0" dirty="0"/>
                  <a:t>Es werden </a:t>
                </a:r>
                <a14:m>
                  <m:oMath xmlns:m="http://schemas.openxmlformats.org/officeDocument/2006/math">
                    <m:r>
                      <a:rPr lang="de-DE" b="0" i="1" kern="0" smtClean="0">
                        <a:latin typeface="Cambria Math" panose="02040503050406030204" pitchFamily="18" charset="0"/>
                      </a:rPr>
                      <m:t>𝑁𝑎𝐶𝑙</m:t>
                    </m:r>
                  </m:oMath>
                </a14:m>
                <a:r>
                  <a:rPr lang="de-DE" kern="0" dirty="0"/>
                  <a:t>, </a:t>
                </a:r>
                <a14:m>
                  <m:oMath xmlns:m="http://schemas.openxmlformats.org/officeDocument/2006/math">
                    <m:r>
                      <a:rPr lang="de-DE" b="0" i="1" kern="0" smtClean="0">
                        <a:latin typeface="Cambria Math" panose="02040503050406030204" pitchFamily="18" charset="0"/>
                      </a:rPr>
                      <m:t>𝑁𝑎𝐵𝑟</m:t>
                    </m:r>
                    <m:r>
                      <a:rPr lang="de-DE" b="0" i="0" kern="0" smtClean="0">
                        <a:latin typeface="Cambria Math" panose="02040503050406030204" pitchFamily="18" charset="0"/>
                      </a:rPr>
                      <m:t> </m:t>
                    </m:r>
                  </m:oMath>
                </a14:m>
                <a:r>
                  <a:rPr lang="de-DE" kern="0" dirty="0"/>
                  <a:t>und </a:t>
                </a:r>
                <a14:m>
                  <m:oMath xmlns:m="http://schemas.openxmlformats.org/officeDocument/2006/math">
                    <m:r>
                      <a:rPr lang="de-DE" b="0" i="1" kern="0" smtClean="0">
                        <a:latin typeface="Cambria Math" panose="02040503050406030204" pitchFamily="18" charset="0"/>
                      </a:rPr>
                      <m:t>𝑁𝑎𝐼</m:t>
                    </m:r>
                  </m:oMath>
                </a14:m>
                <a:r>
                  <a:rPr lang="de-DE" kern="0" dirty="0"/>
                  <a:t> gelöst. Die Salze sind sehr gut löslich (</a:t>
                </a: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𝐾</m:t>
                        </m:r>
                      </m:e>
                      <m:sub>
                        <m:r>
                          <a:rPr lang="de-DE" b="0" i="1" kern="0" smtClean="0">
                            <a:latin typeface="Cambria Math" panose="02040503050406030204" pitchFamily="18" charset="0"/>
                          </a:rPr>
                          <m:t>𝐿</m:t>
                        </m:r>
                      </m:sub>
                    </m:sSub>
                  </m:oMath>
                </a14:m>
                <a:r>
                  <a:rPr lang="de-DE" kern="0" dirty="0"/>
                  <a:t> ist sehr groß).</a:t>
                </a:r>
              </a:p>
              <a:p>
                <a:pPr lvl="1"/>
                <a:r>
                  <a:rPr lang="de-DE" kern="0" dirty="0"/>
                  <a:t>Es wird </a:t>
                </a:r>
                <a14:m>
                  <m:oMath xmlns:m="http://schemas.openxmlformats.org/officeDocument/2006/math">
                    <m:r>
                      <a:rPr lang="de-DE" b="0" i="1" kern="0" smtClean="0">
                        <a:latin typeface="Cambria Math" panose="02040503050406030204" pitchFamily="18" charset="0"/>
                      </a:rPr>
                      <m:t>𝐴𝑔𝑁</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𝑂</m:t>
                        </m:r>
                      </m:e>
                      <m:sub>
                        <m:r>
                          <a:rPr lang="de-DE" b="0" i="1" kern="0" smtClean="0">
                            <a:latin typeface="Cambria Math" panose="02040503050406030204" pitchFamily="18" charset="0"/>
                          </a:rPr>
                          <m:t>3</m:t>
                        </m:r>
                      </m:sub>
                    </m:sSub>
                  </m:oMath>
                </a14:m>
                <a:r>
                  <a:rPr lang="de-DE" kern="0" dirty="0"/>
                  <a:t> - Lösung zugegeben.</a:t>
                </a:r>
              </a:p>
              <a:p>
                <a:pPr lvl="1"/>
                <a14:m>
                  <m:oMath xmlns:m="http://schemas.openxmlformats.org/officeDocument/2006/math">
                    <m:r>
                      <a:rPr lang="de-DE" b="0" i="1" kern="0" smtClean="0">
                        <a:latin typeface="Cambria Math" panose="02040503050406030204" pitchFamily="18" charset="0"/>
                      </a:rPr>
                      <m:t>𝐴𝑔𝐶𝑙</m:t>
                    </m:r>
                  </m:oMath>
                </a14:m>
                <a:r>
                  <a:rPr lang="de-DE" kern="0" dirty="0"/>
                  <a:t>, </a:t>
                </a:r>
                <a14:m>
                  <m:oMath xmlns:m="http://schemas.openxmlformats.org/officeDocument/2006/math">
                    <m:r>
                      <a:rPr lang="de-DE" b="0" i="1" kern="0" smtClean="0">
                        <a:latin typeface="Cambria Math" panose="02040503050406030204" pitchFamily="18" charset="0"/>
                      </a:rPr>
                      <m:t>𝐴𝑔𝐵𝑟</m:t>
                    </m:r>
                  </m:oMath>
                </a14:m>
                <a:r>
                  <a:rPr lang="de-DE" kern="0" dirty="0"/>
                  <a:t> und </a:t>
                </a:r>
                <a14:m>
                  <m:oMath xmlns:m="http://schemas.openxmlformats.org/officeDocument/2006/math">
                    <m:r>
                      <a:rPr lang="de-DE" b="0" i="1" kern="0" smtClean="0">
                        <a:latin typeface="Cambria Math" panose="02040503050406030204" pitchFamily="18" charset="0"/>
                      </a:rPr>
                      <m:t>𝐴𝑔𝐼</m:t>
                    </m:r>
                  </m:oMath>
                </a14:m>
                <a:r>
                  <a:rPr lang="de-DE" kern="0" dirty="0"/>
                  <a:t> sind alle schlecht löslich (</a:t>
                </a:r>
                <a14:m>
                  <m:oMath xmlns:m="http://schemas.openxmlformats.org/officeDocument/2006/math">
                    <m:sSub>
                      <m:sSubPr>
                        <m:ctrlPr>
                          <a:rPr lang="de-DE" b="0" i="1" kern="0" dirty="0" smtClean="0">
                            <a:latin typeface="Cambria Math" panose="02040503050406030204" pitchFamily="18" charset="0"/>
                          </a:rPr>
                        </m:ctrlPr>
                      </m:sSubPr>
                      <m:e>
                        <m:r>
                          <a:rPr lang="de-DE" b="0" i="1" kern="0" dirty="0" smtClean="0">
                            <a:latin typeface="Cambria Math" panose="02040503050406030204" pitchFamily="18" charset="0"/>
                          </a:rPr>
                          <m:t>𝐾</m:t>
                        </m:r>
                      </m:e>
                      <m:sub>
                        <m:r>
                          <a:rPr lang="de-DE" b="0" i="1" kern="0" dirty="0" smtClean="0">
                            <a:latin typeface="Cambria Math" panose="02040503050406030204" pitchFamily="18" charset="0"/>
                          </a:rPr>
                          <m:t>𝐿</m:t>
                        </m:r>
                      </m:sub>
                    </m:sSub>
                  </m:oMath>
                </a14:m>
                <a:r>
                  <a:rPr lang="de-DE" kern="0" dirty="0"/>
                  <a:t> ist jeweils sehr klein). Silberiodid hat das kleinste Löslichkeitsprodukt, dann kommt Silberbromid und Silberchlorid hat das höchste.</a:t>
                </a:r>
              </a:p>
              <a:p>
                <a:pPr lvl="1"/>
                <a:r>
                  <a:rPr lang="de-DE" kern="0" dirty="0"/>
                  <a:t>Durch die Zugabe von Silbernitrat wird das Löslichkeitsprodukt von Silberiodid zuerst überschritten und es fällt aus. Dadurch wird die Konzentration von Iodid in Lösung immer kleiner.</a:t>
                </a:r>
              </a:p>
              <a:p>
                <a:pPr lvl="1"/>
                <a:r>
                  <a:rPr lang="de-DE" kern="0" dirty="0"/>
                  <a:t>Wenn Iodid vollständig ausgefällt wurde, beginnt auf weitere Silbernitratzugabe Silberbromid vollständig auszufallen. Zuletzt fällt Silberchlorid.</a:t>
                </a:r>
              </a:p>
              <a:p>
                <a:pPr lvl="1"/>
                <a:r>
                  <a:rPr lang="de-DE" kern="0" dirty="0"/>
                  <a:t>Man hat zuletzt drei klar getrennte Schichten der Silberhalogenide vorliegen.</a:t>
                </a:r>
              </a:p>
              <a:p>
                <a:pPr lvl="1"/>
                <a:endParaRPr lang="de-DE" kern="0" dirty="0"/>
              </a:p>
            </p:txBody>
          </p:sp>
        </mc:Choice>
        <mc:Fallback xmlns="">
          <p:sp>
            <p:nvSpPr>
              <p:cNvPr id="4" name="Inhaltsplatzhalter 3">
                <a:extLst>
                  <a:ext uri="{FF2B5EF4-FFF2-40B4-BE49-F238E27FC236}">
                    <a16:creationId xmlns:a16="http://schemas.microsoft.com/office/drawing/2014/main" id="{880245EF-810B-A3FD-75A2-031EB1B5244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a:stretch>
              </a:blipFill>
            </p:spPr>
            <p:txBody>
              <a:bodyPr/>
              <a:lstStyle/>
              <a:p>
                <a:r>
                  <a:rPr lang="de-DE">
                    <a:noFill/>
                  </a:rPr>
                  <a:t> </a:t>
                </a:r>
              </a:p>
            </p:txBody>
          </p:sp>
        </mc:Fallback>
      </mc:AlternateContent>
      <p:sp>
        <p:nvSpPr>
          <p:cNvPr id="7" name="Datumsplatzhalter 6">
            <a:extLst>
              <a:ext uri="{FF2B5EF4-FFF2-40B4-BE49-F238E27FC236}">
                <a16:creationId xmlns:a16="http://schemas.microsoft.com/office/drawing/2014/main" id="{69A762FF-60CB-218D-72B7-D13670216610}"/>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4106FEDF-4EB9-9659-23FA-15F7C12B6C2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C17AD329-C3C3-948F-926F-C2473AA14206}"/>
              </a:ext>
            </a:extLst>
          </p:cNvPr>
          <p:cNvSpPr>
            <a:spLocks noGrp="1"/>
          </p:cNvSpPr>
          <p:nvPr>
            <p:ph type="sldNum" sz="quarter" idx="16"/>
          </p:nvPr>
        </p:nvSpPr>
        <p:spPr/>
        <p:txBody>
          <a:bodyPr/>
          <a:lstStyle/>
          <a:p>
            <a:fld id="{7E0F9666-C122-4D3D-AFA2-14CC8F7A0F09}" type="slidenum">
              <a:rPr lang="de-DE" altLang="de-DE" smtClean="0"/>
              <a:pPr/>
              <a:t>58</a:t>
            </a:fld>
            <a:endParaRPr lang="de-DE" altLang="de-DE"/>
          </a:p>
        </p:txBody>
      </p:sp>
    </p:spTree>
    <p:extLst>
      <p:ext uri="{BB962C8B-B14F-4D97-AF65-F5344CB8AC3E}">
        <p14:creationId xmlns:p14="http://schemas.microsoft.com/office/powerpoint/2010/main" val="179238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81C839-76B1-37E4-3AED-95129C6BCB91}"/>
              </a:ext>
            </a:extLst>
          </p:cNvPr>
          <p:cNvSpPr>
            <a:spLocks noGrp="1"/>
          </p:cNvSpPr>
          <p:nvPr>
            <p:ph type="title"/>
          </p:nvPr>
        </p:nvSpPr>
        <p:spPr/>
        <p:txBody>
          <a:bodyPr/>
          <a:lstStyle/>
          <a:p>
            <a:r>
              <a:rPr lang="de-DE" dirty="0"/>
              <a:t>Grundlagen der Chemie</a:t>
            </a:r>
          </a:p>
        </p:txBody>
      </p:sp>
      <p:sp>
        <p:nvSpPr>
          <p:cNvPr id="3" name="Textplatzhalter 2">
            <a:extLst>
              <a:ext uri="{FF2B5EF4-FFF2-40B4-BE49-F238E27FC236}">
                <a16:creationId xmlns:a16="http://schemas.microsoft.com/office/drawing/2014/main" id="{A34D92BD-FDFF-8A6C-496D-9680B2F2CA9A}"/>
              </a:ext>
            </a:extLst>
          </p:cNvPr>
          <p:cNvSpPr>
            <a:spLocks noGrp="1"/>
          </p:cNvSpPr>
          <p:nvPr>
            <p:ph type="body" idx="1"/>
          </p:nvPr>
        </p:nvSpPr>
        <p:spPr/>
        <p:txBody>
          <a:bodyPr/>
          <a:lstStyle/>
          <a:p>
            <a:r>
              <a:rPr lang="de-DE" dirty="0"/>
              <a:t>Mischungen, der Molbegriff, stöchiometrisches Rechnen, das Atommodell</a:t>
            </a:r>
          </a:p>
        </p:txBody>
      </p:sp>
      <p:sp>
        <p:nvSpPr>
          <p:cNvPr id="4" name="Datumsplatzhalter 3">
            <a:extLst>
              <a:ext uri="{FF2B5EF4-FFF2-40B4-BE49-F238E27FC236}">
                <a16:creationId xmlns:a16="http://schemas.microsoft.com/office/drawing/2014/main" id="{073C10E4-7972-1C2B-BC51-03F97EDDE940}"/>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17049CF-34DB-4956-7422-13EF257B84C3}"/>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1856F4C6-EC85-F973-A618-83F24844B065}"/>
              </a:ext>
            </a:extLst>
          </p:cNvPr>
          <p:cNvSpPr>
            <a:spLocks noGrp="1"/>
          </p:cNvSpPr>
          <p:nvPr>
            <p:ph type="sldNum" sz="quarter" idx="12"/>
          </p:nvPr>
        </p:nvSpPr>
        <p:spPr/>
        <p:txBody>
          <a:bodyPr/>
          <a:lstStyle/>
          <a:p>
            <a:fld id="{C705F5F1-9457-49D1-866F-BB23D9D6F52D}" type="slidenum">
              <a:rPr lang="de-DE" altLang="de-DE" smtClean="0"/>
              <a:pPr/>
              <a:t>5</a:t>
            </a:fld>
            <a:endParaRPr lang="de-DE" altLang="de-DE"/>
          </a:p>
        </p:txBody>
      </p:sp>
    </p:spTree>
    <p:extLst>
      <p:ext uri="{BB962C8B-B14F-4D97-AF65-F5344CB8AC3E}">
        <p14:creationId xmlns:p14="http://schemas.microsoft.com/office/powerpoint/2010/main" val="3363835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D2D26-7E00-4756-3FCA-47DB94E5CA58}"/>
              </a:ext>
            </a:extLst>
          </p:cNvPr>
          <p:cNvSpPr>
            <a:spLocks noGrp="1"/>
          </p:cNvSpPr>
          <p:nvPr>
            <p:ph type="title"/>
          </p:nvPr>
        </p:nvSpPr>
        <p:spPr/>
        <p:txBody>
          <a:bodyPr/>
          <a:lstStyle/>
          <a:p>
            <a:r>
              <a:rPr lang="de-DE" dirty="0"/>
              <a:t>Gleichgewichte</a:t>
            </a:r>
          </a:p>
        </p:txBody>
      </p:sp>
      <p:sp>
        <p:nvSpPr>
          <p:cNvPr id="3" name="Textplatzhalter 2">
            <a:extLst>
              <a:ext uri="{FF2B5EF4-FFF2-40B4-BE49-F238E27FC236}">
                <a16:creationId xmlns:a16="http://schemas.microsoft.com/office/drawing/2014/main" id="{649D713B-F5FF-8D03-E2A9-AA48C7B091AB}"/>
              </a:ext>
            </a:extLst>
          </p:cNvPr>
          <p:cNvSpPr>
            <a:spLocks noGrp="1"/>
          </p:cNvSpPr>
          <p:nvPr>
            <p:ph type="body" idx="1"/>
          </p:nvPr>
        </p:nvSpPr>
        <p:spPr/>
        <p:txBody>
          <a:bodyPr/>
          <a:lstStyle/>
          <a:p>
            <a:r>
              <a:rPr lang="de-DE" dirty="0"/>
              <a:t>Massenwirkungsgesetz, das Prinzip nach Le </a:t>
            </a:r>
            <a:r>
              <a:rPr lang="de-DE" dirty="0" err="1"/>
              <a:t>Châtelier</a:t>
            </a:r>
            <a:r>
              <a:rPr lang="de-DE" dirty="0"/>
              <a:t>, </a:t>
            </a:r>
            <a:r>
              <a:rPr lang="de-DE" dirty="0" err="1"/>
              <a:t>Nernst‘sches</a:t>
            </a:r>
            <a:r>
              <a:rPr lang="de-DE" dirty="0"/>
              <a:t> Verteilungsgesetz</a:t>
            </a:r>
          </a:p>
        </p:txBody>
      </p:sp>
      <p:sp>
        <p:nvSpPr>
          <p:cNvPr id="4" name="Datumsplatzhalter 3">
            <a:extLst>
              <a:ext uri="{FF2B5EF4-FFF2-40B4-BE49-F238E27FC236}">
                <a16:creationId xmlns:a16="http://schemas.microsoft.com/office/drawing/2014/main" id="{513B108C-95B1-1E95-07EC-A8EAD4E5CE36}"/>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9FCF2657-76C8-DE2E-5EE3-78F575E65C35}"/>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AA8017CF-3008-A956-8A84-D398F9B2B854}"/>
              </a:ext>
            </a:extLst>
          </p:cNvPr>
          <p:cNvSpPr>
            <a:spLocks noGrp="1"/>
          </p:cNvSpPr>
          <p:nvPr>
            <p:ph type="sldNum" sz="quarter" idx="12"/>
          </p:nvPr>
        </p:nvSpPr>
        <p:spPr/>
        <p:txBody>
          <a:bodyPr/>
          <a:lstStyle/>
          <a:p>
            <a:fld id="{C705F5F1-9457-49D1-866F-BB23D9D6F52D}" type="slidenum">
              <a:rPr lang="de-DE" altLang="de-DE" smtClean="0"/>
              <a:pPr/>
              <a:t>59</a:t>
            </a:fld>
            <a:endParaRPr lang="de-DE" altLang="de-DE"/>
          </a:p>
        </p:txBody>
      </p:sp>
    </p:spTree>
    <p:extLst>
      <p:ext uri="{BB962C8B-B14F-4D97-AF65-F5344CB8AC3E}">
        <p14:creationId xmlns:p14="http://schemas.microsoft.com/office/powerpoint/2010/main" val="1888471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03F16B2-3655-D662-8813-B4376573023F}"/>
              </a:ext>
            </a:extLst>
          </p:cNvPr>
          <p:cNvSpPr>
            <a:spLocks noGrp="1"/>
          </p:cNvSpPr>
          <p:nvPr>
            <p:ph type="title"/>
          </p:nvPr>
        </p:nvSpPr>
        <p:spPr/>
        <p:txBody>
          <a:bodyPr/>
          <a:lstStyle/>
          <a:p>
            <a:r>
              <a:rPr lang="de-DE" dirty="0"/>
              <a:t>Das Massenwirkungsgesetz</a:t>
            </a:r>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1E57ED32-7806-20AB-BE44-0B124E8F9751}"/>
                  </a:ext>
                </a:extLst>
              </p:cNvPr>
              <p:cNvSpPr>
                <a:spLocks noGrp="1"/>
              </p:cNvSpPr>
              <p:nvPr>
                <p:ph type="body" sz="quarter" idx="13"/>
              </p:nvPr>
            </p:nvSpPr>
            <p:spPr/>
            <p:txBody>
              <a:bodyPr/>
              <a:lstStyle/>
              <a:p>
                <a:pPr>
                  <a:lnSpc>
                    <a:spcPct val="100000"/>
                  </a:lnSpc>
                </a:pPr>
                <a:r>
                  <a:rPr lang="de-DE" kern="0" dirty="0"/>
                  <a:t>Das </a:t>
                </a:r>
                <a:r>
                  <a:rPr lang="de-DE" b="1" kern="0" dirty="0"/>
                  <a:t>MWG</a:t>
                </a:r>
                <a:r>
                  <a:rPr lang="de-DE" kern="0" dirty="0"/>
                  <a:t> beschreibt über die </a:t>
                </a:r>
                <a:r>
                  <a:rPr lang="de-DE" b="1" kern="0" dirty="0"/>
                  <a:t>Gleichgewichtskonstante K</a:t>
                </a:r>
                <a:r>
                  <a:rPr lang="de-DE" kern="0" dirty="0"/>
                  <a:t> das </a:t>
                </a:r>
                <a:r>
                  <a:rPr lang="de-DE" b="1" kern="0" dirty="0"/>
                  <a:t>Verhältnis</a:t>
                </a:r>
                <a:r>
                  <a:rPr lang="de-DE" kern="0" dirty="0"/>
                  <a:t> der Produkt- und Edukt-</a:t>
                </a:r>
                <a:r>
                  <a:rPr lang="de-DE" b="1" kern="0" dirty="0"/>
                  <a:t>Aktivitäten</a:t>
                </a:r>
                <a:r>
                  <a:rPr lang="de-DE" kern="0" dirty="0"/>
                  <a:t> einer Gleichgewichtsreaktion </a:t>
                </a:r>
                <a:r>
                  <a:rPr lang="de-DE" b="1" kern="0" dirty="0"/>
                  <a:t>im Gleichgewichtszustand</a:t>
                </a:r>
                <a:r>
                  <a:rPr lang="de-DE" kern="0" dirty="0"/>
                  <a:t>. K ist Teil der </a:t>
                </a:r>
                <a:r>
                  <a:rPr lang="de-DE" b="1" kern="0" dirty="0"/>
                  <a:t>Thermodynamik</a:t>
                </a:r>
                <a:r>
                  <a:rPr lang="de-DE" kern="0" dirty="0"/>
                  <a:t>.</a:t>
                </a:r>
              </a:p>
              <a:p>
                <a:pPr>
                  <a:lnSpc>
                    <a:spcPct val="100000"/>
                  </a:lnSpc>
                </a:pPr>
                <a:endParaRPr lang="de-DE" b="1" kern="0" dirty="0"/>
              </a:p>
              <a:p>
                <a:pPr>
                  <a:lnSpc>
                    <a:spcPct val="100000"/>
                  </a:lnSpc>
                </a:pPr>
                <a:r>
                  <a:rPr lang="de-DE" kern="0" dirty="0"/>
                  <a:t>Im </a:t>
                </a:r>
                <a:r>
                  <a:rPr lang="de-DE" b="1" kern="0" dirty="0"/>
                  <a:t>Zähler</a:t>
                </a:r>
                <a:r>
                  <a:rPr lang="de-DE" kern="0" dirty="0"/>
                  <a:t> stehen die </a:t>
                </a:r>
                <a:r>
                  <a:rPr lang="de-DE" b="1" kern="0" dirty="0"/>
                  <a:t>Produkte</a:t>
                </a:r>
                <a:r>
                  <a:rPr lang="de-DE" kern="0" dirty="0"/>
                  <a:t>, im </a:t>
                </a:r>
                <a:r>
                  <a:rPr lang="de-DE" b="1" kern="0" dirty="0"/>
                  <a:t>Nenner</a:t>
                </a:r>
                <a:r>
                  <a:rPr lang="de-DE" kern="0" dirty="0"/>
                  <a:t> die </a:t>
                </a:r>
                <a:r>
                  <a:rPr lang="de-DE" b="1" kern="0" dirty="0"/>
                  <a:t>Edukte</a:t>
                </a:r>
                <a:r>
                  <a:rPr lang="de-DE" kern="0" dirty="0"/>
                  <a:t>. K ist also </a:t>
                </a:r>
                <a:r>
                  <a:rPr lang="de-DE" b="1" kern="0" dirty="0"/>
                  <a:t>größer 1</a:t>
                </a:r>
                <a:r>
                  <a:rPr lang="de-DE" kern="0" dirty="0"/>
                  <a:t>, wenn die Produktseite überwiegt.</a:t>
                </a:r>
              </a:p>
              <a:p>
                <a:pPr>
                  <a:lnSpc>
                    <a:spcPct val="100000"/>
                  </a:lnSpc>
                </a:pPr>
                <a:r>
                  <a:rPr lang="de-DE" kern="0" dirty="0"/>
                  <a:t>Bis zu einer gewissen Konzentration kann die Aktivität als </a:t>
                </a:r>
                <a:r>
                  <a:rPr lang="de-DE" b="1" kern="0" dirty="0"/>
                  <a:t>Konzentration genähert</a:t>
                </a:r>
                <a:r>
                  <a:rPr lang="de-DE" kern="0" dirty="0"/>
                  <a:t> werden. Die Aktivität von Feststoffen wird immer als</a:t>
                </a:r>
                <a:r>
                  <a:rPr lang="de-DE" b="1" kern="0" dirty="0"/>
                  <a:t> 1 genähert</a:t>
                </a:r>
                <a:r>
                  <a:rPr lang="de-DE" kern="0" dirty="0"/>
                  <a:t>.</a:t>
                </a:r>
                <a:r>
                  <a:rPr lang="de-DE" b="1" kern="0" dirty="0"/>
                  <a:t> </a:t>
                </a:r>
              </a:p>
              <a:p>
                <a:pPr>
                  <a:lnSpc>
                    <a:spcPct val="100000"/>
                  </a:lnSpc>
                </a:pPr>
                <a:r>
                  <a:rPr lang="de-DE" b="1" kern="0" dirty="0"/>
                  <a:t>Formulierung:</a:t>
                </a:r>
                <a:r>
                  <a:rPr lang="de-DE" kern="0" dirty="0"/>
                  <a:t> </a:t>
                </a:r>
                <a14:m>
                  <m:oMath xmlns:m="http://schemas.openxmlformats.org/officeDocument/2006/math">
                    <m:r>
                      <a:rPr lang="de-DE" i="1" kern="0">
                        <a:latin typeface="Cambria Math" panose="02040503050406030204" pitchFamily="18" charset="0"/>
                      </a:rPr>
                      <m:t>𝑥</m:t>
                    </m:r>
                    <m:r>
                      <a:rPr lang="de-DE" i="1" kern="0">
                        <a:latin typeface="Cambria Math" panose="02040503050406030204" pitchFamily="18" charset="0"/>
                      </a:rPr>
                      <m:t> </m:t>
                    </m:r>
                    <m:r>
                      <a:rPr lang="de-DE" i="1" kern="0">
                        <a:latin typeface="Cambria Math" panose="02040503050406030204" pitchFamily="18" charset="0"/>
                      </a:rPr>
                      <m:t>𝐴</m:t>
                    </m:r>
                    <m:r>
                      <a:rPr lang="de-DE" i="1" kern="0">
                        <a:latin typeface="Cambria Math" panose="02040503050406030204" pitchFamily="18" charset="0"/>
                      </a:rPr>
                      <m:t>+</m:t>
                    </m:r>
                    <m:r>
                      <a:rPr lang="de-DE" i="1" kern="0">
                        <a:latin typeface="Cambria Math" panose="02040503050406030204" pitchFamily="18" charset="0"/>
                      </a:rPr>
                      <m:t>𝑦</m:t>
                    </m:r>
                    <m:r>
                      <a:rPr lang="de-DE" i="1" kern="0">
                        <a:latin typeface="Cambria Math" panose="02040503050406030204" pitchFamily="18" charset="0"/>
                      </a:rPr>
                      <m:t> </m:t>
                    </m:r>
                    <m:r>
                      <a:rPr lang="de-DE" i="1" kern="0">
                        <a:latin typeface="Cambria Math" panose="02040503050406030204" pitchFamily="18" charset="0"/>
                      </a:rPr>
                      <m:t>𝐵</m:t>
                    </m:r>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ea typeface="Cambria Math" panose="02040503050406030204" pitchFamily="18" charset="0"/>
                      </a:rPr>
                      <m:t>𝑧</m:t>
                    </m:r>
                    <m:r>
                      <a:rPr lang="de-DE" i="1" kern="0">
                        <a:latin typeface="Cambria Math" panose="02040503050406030204" pitchFamily="18" charset="0"/>
                        <a:ea typeface="Cambria Math" panose="02040503050406030204" pitchFamily="18" charset="0"/>
                      </a:rPr>
                      <m:t> </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𝐶</m:t>
                        </m:r>
                      </m:e>
                      <m:sub>
                        <m:r>
                          <a:rPr lang="de-DE" i="1" kern="0">
                            <a:latin typeface="Cambria Math" panose="02040503050406030204" pitchFamily="18" charset="0"/>
                            <a:ea typeface="Cambria Math" panose="02040503050406030204" pitchFamily="18" charset="0"/>
                          </a:rPr>
                          <m:t>𝑖</m:t>
                        </m:r>
                      </m:sub>
                    </m:sSub>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𝐷</m:t>
                        </m:r>
                      </m:e>
                      <m:sub>
                        <m:r>
                          <a:rPr lang="de-DE" i="1" kern="0">
                            <a:latin typeface="Cambria Math" panose="02040503050406030204" pitchFamily="18" charset="0"/>
                            <a:ea typeface="Cambria Math" panose="02040503050406030204" pitchFamily="18" charset="0"/>
                          </a:rPr>
                          <m:t>𝑗</m:t>
                        </m:r>
                      </m:sub>
                    </m:sSub>
                    <m:r>
                      <a:rPr lang="de-DE" b="1" kern="0">
                        <a:latin typeface="Cambria Math" panose="02040503050406030204" pitchFamily="18" charset="0"/>
                        <a:ea typeface="Cambria Math" panose="02040503050406030204" pitchFamily="18" charset="0"/>
                      </a:rPr>
                      <m:t> →</m:t>
                    </m:r>
                    <m:r>
                      <a:rPr lang="de-DE" b="1" kern="0">
                        <a:latin typeface="Cambria Math" panose="02040503050406030204" pitchFamily="18" charset="0"/>
                        <a:ea typeface="Cambria Math" panose="02040503050406030204" pitchFamily="18" charset="0"/>
                      </a:rPr>
                      <m:t>𝐊</m:t>
                    </m:r>
                    <m:r>
                      <a:rPr lang="de-DE" b="1" kern="0">
                        <a:latin typeface="Cambria Math" panose="02040503050406030204" pitchFamily="18" charset="0"/>
                        <a:ea typeface="Cambria Math" panose="02040503050406030204" pitchFamily="18" charset="0"/>
                      </a:rPr>
                      <m:t>= </m:t>
                    </m:r>
                    <m:f>
                      <m:fPr>
                        <m:ctrlPr>
                          <a:rPr lang="de-DE" b="1" i="1" kern="0">
                            <a:latin typeface="Cambria Math" panose="02040503050406030204" pitchFamily="18" charset="0"/>
                            <a:ea typeface="Cambria Math" panose="02040503050406030204" pitchFamily="18" charset="0"/>
                          </a:rPr>
                        </m:ctrlPr>
                      </m:fPr>
                      <m:num>
                        <m:sSup>
                          <m:sSupPr>
                            <m:ctrlPr>
                              <a:rPr lang="de-DE" b="1" i="1" kern="0">
                                <a:latin typeface="Cambria Math" panose="02040503050406030204" pitchFamily="18" charset="0"/>
                                <a:ea typeface="Cambria Math" panose="02040503050406030204" pitchFamily="18" charset="0"/>
                              </a:rPr>
                            </m:ctrlPr>
                          </m:sSupPr>
                          <m:e>
                            <m:d>
                              <m:dPr>
                                <m:begChr m:val="["/>
                                <m:endChr m:val="]"/>
                                <m:ctrlPr>
                                  <a:rPr lang="de-DE" b="1" i="1" kern="0">
                                    <a:latin typeface="Cambria Math" panose="02040503050406030204" pitchFamily="18" charset="0"/>
                                    <a:ea typeface="Cambria Math" panose="02040503050406030204" pitchFamily="18" charset="0"/>
                                  </a:rPr>
                                </m:ctrlPr>
                              </m:dPr>
                              <m:e>
                                <m:r>
                                  <a:rPr lang="de-DE" b="1" i="1" kern="0">
                                    <a:latin typeface="Cambria Math" panose="02040503050406030204" pitchFamily="18" charset="0"/>
                                    <a:ea typeface="Cambria Math" panose="02040503050406030204" pitchFamily="18" charset="0"/>
                                  </a:rPr>
                                  <m:t>𝑪</m:t>
                                </m:r>
                              </m:e>
                            </m:d>
                          </m:e>
                          <m:sup>
                            <m:r>
                              <a:rPr lang="de-DE" b="1" i="1" kern="0">
                                <a:latin typeface="Cambria Math" panose="02040503050406030204" pitchFamily="18" charset="0"/>
                                <a:ea typeface="Cambria Math" panose="02040503050406030204" pitchFamily="18" charset="0"/>
                              </a:rPr>
                              <m:t>𝒛</m:t>
                            </m:r>
                            <m:r>
                              <a:rPr lang="de-DE" b="1" i="1" kern="0">
                                <a:latin typeface="Cambria Math" panose="02040503050406030204" pitchFamily="18" charset="0"/>
                                <a:ea typeface="Cambria Math" panose="02040503050406030204" pitchFamily="18" charset="0"/>
                              </a:rPr>
                              <m:t>∙</m:t>
                            </m:r>
                            <m:r>
                              <a:rPr lang="de-DE" b="1" i="1" kern="0">
                                <a:latin typeface="Cambria Math" panose="02040503050406030204" pitchFamily="18" charset="0"/>
                                <a:ea typeface="Cambria Math" panose="02040503050406030204" pitchFamily="18" charset="0"/>
                              </a:rPr>
                              <m:t>𝒊</m:t>
                            </m:r>
                          </m:sup>
                        </m:sSup>
                        <m:r>
                          <a:rPr lang="de-DE" b="1" i="1" kern="0">
                            <a:latin typeface="Cambria Math" panose="02040503050406030204" pitchFamily="18" charset="0"/>
                            <a:ea typeface="Cambria Math" panose="02040503050406030204" pitchFamily="18" charset="0"/>
                          </a:rPr>
                          <m:t>∙</m:t>
                        </m:r>
                        <m:sSup>
                          <m:sSupPr>
                            <m:ctrlPr>
                              <a:rPr lang="de-DE" b="1" i="1" kern="0">
                                <a:latin typeface="Cambria Math" panose="02040503050406030204" pitchFamily="18" charset="0"/>
                                <a:ea typeface="Cambria Math" panose="02040503050406030204" pitchFamily="18" charset="0"/>
                              </a:rPr>
                            </m:ctrlPr>
                          </m:sSupPr>
                          <m:e>
                            <m:d>
                              <m:dPr>
                                <m:begChr m:val="["/>
                                <m:endChr m:val="]"/>
                                <m:ctrlPr>
                                  <a:rPr lang="de-DE" b="1" i="1" kern="0">
                                    <a:latin typeface="Cambria Math" panose="02040503050406030204" pitchFamily="18" charset="0"/>
                                    <a:ea typeface="Cambria Math" panose="02040503050406030204" pitchFamily="18" charset="0"/>
                                  </a:rPr>
                                </m:ctrlPr>
                              </m:dPr>
                              <m:e>
                                <m:r>
                                  <a:rPr lang="de-DE" b="1" i="1" kern="0">
                                    <a:latin typeface="Cambria Math" panose="02040503050406030204" pitchFamily="18" charset="0"/>
                                    <a:ea typeface="Cambria Math" panose="02040503050406030204" pitchFamily="18" charset="0"/>
                                  </a:rPr>
                                  <m:t>𝑫</m:t>
                                </m:r>
                              </m:e>
                            </m:d>
                          </m:e>
                          <m:sup>
                            <m:r>
                              <a:rPr lang="de-DE" b="1" i="1" kern="0">
                                <a:latin typeface="Cambria Math" panose="02040503050406030204" pitchFamily="18" charset="0"/>
                                <a:ea typeface="Cambria Math" panose="02040503050406030204" pitchFamily="18" charset="0"/>
                              </a:rPr>
                              <m:t>𝒛</m:t>
                            </m:r>
                            <m:r>
                              <a:rPr lang="de-DE" b="1" i="1" kern="0">
                                <a:latin typeface="Cambria Math" panose="02040503050406030204" pitchFamily="18" charset="0"/>
                                <a:ea typeface="Cambria Math" panose="02040503050406030204" pitchFamily="18" charset="0"/>
                              </a:rPr>
                              <m:t>∙</m:t>
                            </m:r>
                            <m:r>
                              <a:rPr lang="de-DE" b="1" i="1" kern="0">
                                <a:latin typeface="Cambria Math" panose="02040503050406030204" pitchFamily="18" charset="0"/>
                                <a:ea typeface="Cambria Math" panose="02040503050406030204" pitchFamily="18" charset="0"/>
                              </a:rPr>
                              <m:t>𝒋</m:t>
                            </m:r>
                          </m:sup>
                        </m:sSup>
                      </m:num>
                      <m:den>
                        <m:sSup>
                          <m:sSupPr>
                            <m:ctrlPr>
                              <a:rPr lang="de-DE" b="1" i="1" kern="0">
                                <a:latin typeface="Cambria Math" panose="02040503050406030204" pitchFamily="18" charset="0"/>
                                <a:ea typeface="Cambria Math" panose="02040503050406030204" pitchFamily="18" charset="0"/>
                              </a:rPr>
                            </m:ctrlPr>
                          </m:sSupPr>
                          <m:e>
                            <m:d>
                              <m:dPr>
                                <m:begChr m:val="["/>
                                <m:endChr m:val="]"/>
                                <m:ctrlPr>
                                  <a:rPr lang="de-DE" b="1" i="1" kern="0">
                                    <a:latin typeface="Cambria Math" panose="02040503050406030204" pitchFamily="18" charset="0"/>
                                    <a:ea typeface="Cambria Math" panose="02040503050406030204" pitchFamily="18" charset="0"/>
                                  </a:rPr>
                                </m:ctrlPr>
                              </m:dPr>
                              <m:e>
                                <m:r>
                                  <a:rPr lang="de-DE" b="1" i="1" kern="0">
                                    <a:latin typeface="Cambria Math" panose="02040503050406030204" pitchFamily="18" charset="0"/>
                                    <a:ea typeface="Cambria Math" panose="02040503050406030204" pitchFamily="18" charset="0"/>
                                  </a:rPr>
                                  <m:t>𝑨</m:t>
                                </m:r>
                              </m:e>
                            </m:d>
                          </m:e>
                          <m:sup>
                            <m:r>
                              <a:rPr lang="de-DE" b="1" i="1" kern="0">
                                <a:latin typeface="Cambria Math" panose="02040503050406030204" pitchFamily="18" charset="0"/>
                                <a:ea typeface="Cambria Math" panose="02040503050406030204" pitchFamily="18" charset="0"/>
                              </a:rPr>
                              <m:t>𝒙</m:t>
                            </m:r>
                          </m:sup>
                        </m:sSup>
                        <m:r>
                          <a:rPr lang="de-DE" b="1" i="1" kern="0">
                            <a:latin typeface="Cambria Math" panose="02040503050406030204" pitchFamily="18" charset="0"/>
                            <a:ea typeface="Cambria Math" panose="02040503050406030204" pitchFamily="18" charset="0"/>
                          </a:rPr>
                          <m:t>∙</m:t>
                        </m:r>
                        <m:sSup>
                          <m:sSupPr>
                            <m:ctrlPr>
                              <a:rPr lang="de-DE" b="1" i="1" kern="0">
                                <a:latin typeface="Cambria Math" panose="02040503050406030204" pitchFamily="18" charset="0"/>
                                <a:ea typeface="Cambria Math" panose="02040503050406030204" pitchFamily="18" charset="0"/>
                              </a:rPr>
                            </m:ctrlPr>
                          </m:sSupPr>
                          <m:e>
                            <m:d>
                              <m:dPr>
                                <m:begChr m:val="["/>
                                <m:endChr m:val="]"/>
                                <m:ctrlPr>
                                  <a:rPr lang="de-DE" b="1" i="1" kern="0">
                                    <a:latin typeface="Cambria Math" panose="02040503050406030204" pitchFamily="18" charset="0"/>
                                    <a:ea typeface="Cambria Math" panose="02040503050406030204" pitchFamily="18" charset="0"/>
                                  </a:rPr>
                                </m:ctrlPr>
                              </m:dPr>
                              <m:e>
                                <m:r>
                                  <a:rPr lang="de-DE" b="1" i="1" kern="0">
                                    <a:latin typeface="Cambria Math" panose="02040503050406030204" pitchFamily="18" charset="0"/>
                                    <a:ea typeface="Cambria Math" panose="02040503050406030204" pitchFamily="18" charset="0"/>
                                  </a:rPr>
                                  <m:t>𝑩</m:t>
                                </m:r>
                              </m:e>
                            </m:d>
                          </m:e>
                          <m:sup>
                            <m:r>
                              <a:rPr lang="de-DE" b="1" i="1" kern="0">
                                <a:latin typeface="Cambria Math" panose="02040503050406030204" pitchFamily="18" charset="0"/>
                                <a:ea typeface="Cambria Math" panose="02040503050406030204" pitchFamily="18" charset="0"/>
                              </a:rPr>
                              <m:t>𝒚</m:t>
                            </m:r>
                          </m:sup>
                        </m:sSup>
                      </m:den>
                    </m:f>
                    <m:r>
                      <a:rPr lang="de-DE" kern="0">
                        <a:latin typeface="Cambria Math" panose="02040503050406030204" pitchFamily="18" charset="0"/>
                        <a:ea typeface="Cambria Math" panose="02040503050406030204" pitchFamily="18" charset="0"/>
                      </a:rPr>
                      <m:t> </m:t>
                    </m:r>
                    <m:r>
                      <a:rPr lang="de-DE" kern="0" smtClean="0">
                        <a:solidFill>
                          <a:schemeClr val="bg1">
                            <a:lumMod val="50000"/>
                          </a:schemeClr>
                        </a:solidFill>
                        <a:latin typeface="Cambria Math" panose="02040503050406030204" pitchFamily="18" charset="0"/>
                        <a:ea typeface="Cambria Math" panose="02040503050406030204" pitchFamily="18" charset="0"/>
                      </a:rPr>
                      <m:t>→</m:t>
                    </m:r>
                  </m:oMath>
                </a14:m>
                <a:r>
                  <a:rPr lang="de-DE" kern="0" dirty="0">
                    <a:solidFill>
                      <a:schemeClr val="bg1">
                        <a:lumMod val="50000"/>
                      </a:schemeClr>
                    </a:solidFill>
                  </a:rPr>
                  <a:t> Achtung mit der Einheit!</a:t>
                </a:r>
                <a:endParaRPr lang="de-DE" kern="0" dirty="0"/>
              </a:p>
              <a:p>
                <a:pPr>
                  <a:lnSpc>
                    <a:spcPct val="100000"/>
                  </a:lnSpc>
                </a:pPr>
                <a:r>
                  <a:rPr lang="de-DE" kern="0" dirty="0"/>
                  <a:t>Die Konzentrationen werden </a:t>
                </a:r>
                <a:r>
                  <a:rPr lang="de-DE" b="1" kern="0" dirty="0"/>
                  <a:t>multipliziert</a:t>
                </a:r>
                <a:r>
                  <a:rPr lang="de-DE" kern="0" dirty="0"/>
                  <a:t>, daraus ergibt sich, dass </a:t>
                </a:r>
                <a:r>
                  <a:rPr lang="de-DE" b="1" kern="0" dirty="0"/>
                  <a:t>stöchiometrische Faktoren</a:t>
                </a:r>
                <a:r>
                  <a:rPr lang="de-DE" kern="0" dirty="0"/>
                  <a:t> als </a:t>
                </a:r>
                <a:r>
                  <a:rPr lang="de-DE" b="1" kern="0" dirty="0"/>
                  <a:t>Exponenten</a:t>
                </a:r>
                <a:r>
                  <a:rPr lang="de-DE" kern="0" dirty="0"/>
                  <a:t> eingehen.</a:t>
                </a:r>
              </a:p>
              <a:p>
                <a:pPr>
                  <a:lnSpc>
                    <a:spcPct val="100000"/>
                  </a:lnSpc>
                </a:pPr>
                <a:endParaRPr lang="de-DE" kern="0" dirty="0"/>
              </a:p>
              <a:p>
                <a:pPr>
                  <a:lnSpc>
                    <a:spcPct val="100000"/>
                  </a:lnSpc>
                </a:pPr>
                <a:r>
                  <a:rPr lang="de-DE" kern="0" dirty="0"/>
                  <a:t>Das MWG gilt nur für </a:t>
                </a:r>
                <a:r>
                  <a:rPr lang="de-DE" b="1" kern="0" dirty="0"/>
                  <a:t>geschlossene</a:t>
                </a:r>
                <a:r>
                  <a:rPr lang="de-DE" kern="0" dirty="0"/>
                  <a:t> Systeme</a:t>
                </a:r>
              </a:p>
              <a:p>
                <a:pPr>
                  <a:lnSpc>
                    <a:spcPct val="100000"/>
                  </a:lnSpc>
                </a:pPr>
                <a:r>
                  <a:rPr lang="de-DE" kern="0" dirty="0"/>
                  <a:t>Die </a:t>
                </a:r>
                <a:r>
                  <a:rPr lang="de-DE" b="1" kern="0" dirty="0"/>
                  <a:t>Lage </a:t>
                </a:r>
                <a:r>
                  <a:rPr lang="de-DE" kern="0" dirty="0"/>
                  <a:t>des Gleichgewichts ist abhängig von gewissen</a:t>
                </a:r>
                <a:r>
                  <a:rPr lang="de-DE" b="1" kern="0" dirty="0"/>
                  <a:t> Reaktionsbedingungen (T, V, p)</a:t>
                </a:r>
                <a:r>
                  <a:rPr lang="de-DE" kern="0" dirty="0"/>
                  <a:t>, jedoch </a:t>
                </a:r>
                <a:r>
                  <a:rPr lang="de-DE" b="1" kern="0" dirty="0"/>
                  <a:t>Unabhängig von der Konzentration</a:t>
                </a:r>
                <a:r>
                  <a:rPr lang="de-DE" kern="0" dirty="0"/>
                  <a:t>. Ein Gleichgewicht folgt dem </a:t>
                </a:r>
                <a:r>
                  <a:rPr lang="de-DE" b="1" kern="0" dirty="0"/>
                  <a:t>Prinzip des kleinsten Zwanges</a:t>
                </a:r>
                <a:r>
                  <a:rPr lang="de-DE" kern="0" dirty="0"/>
                  <a:t> nach Le </a:t>
                </a:r>
                <a:r>
                  <a:rPr lang="de-DE" kern="0" dirty="0" err="1"/>
                  <a:t>Chatelier</a:t>
                </a:r>
                <a:r>
                  <a:rPr lang="de-DE" kern="0" dirty="0"/>
                  <a:t>.</a:t>
                </a:r>
              </a:p>
              <a:p>
                <a:pPr>
                  <a:lnSpc>
                    <a:spcPct val="100000"/>
                  </a:lnSpc>
                </a:pPr>
                <a:r>
                  <a:rPr lang="de-DE" b="1" kern="0" dirty="0"/>
                  <a:t>Zugabe</a:t>
                </a:r>
                <a:r>
                  <a:rPr lang="de-DE" kern="0" dirty="0"/>
                  <a:t> oder </a:t>
                </a:r>
                <a:r>
                  <a:rPr lang="de-DE" b="1" kern="0" dirty="0"/>
                  <a:t>Entfernen</a:t>
                </a:r>
                <a:r>
                  <a:rPr lang="de-DE" kern="0" dirty="0"/>
                  <a:t> von </a:t>
                </a:r>
                <a:r>
                  <a:rPr lang="de-DE" kern="0" dirty="0" err="1"/>
                  <a:t>Reaktanden</a:t>
                </a:r>
                <a:r>
                  <a:rPr lang="de-DE" kern="0" dirty="0"/>
                  <a:t> aus dem Reaktionsansatz</a:t>
                </a:r>
                <a:r>
                  <a:rPr lang="de-DE" b="1" kern="0" dirty="0"/>
                  <a:t> </a:t>
                </a:r>
                <a:r>
                  <a:rPr lang="de-DE" kern="0" dirty="0"/>
                  <a:t>verändert die </a:t>
                </a:r>
                <a:r>
                  <a:rPr lang="de-DE" b="1" kern="0" dirty="0"/>
                  <a:t>absolute</a:t>
                </a:r>
                <a:r>
                  <a:rPr lang="de-DE" kern="0" dirty="0"/>
                  <a:t> Konzentration, jedoch</a:t>
                </a:r>
                <a:r>
                  <a:rPr lang="de-DE" b="1" kern="0" dirty="0"/>
                  <a:t> nicht</a:t>
                </a:r>
                <a:r>
                  <a:rPr lang="de-DE" kern="0" dirty="0"/>
                  <a:t> die Gleichgewichtslage.</a:t>
                </a:r>
              </a:p>
              <a:p>
                <a:pPr>
                  <a:lnSpc>
                    <a:spcPct val="100000"/>
                  </a:lnSpc>
                </a:pPr>
                <a:r>
                  <a:rPr lang="de-DE" kern="0" dirty="0"/>
                  <a:t>Die Geschwindigkeit, mit der Hin- und Rückreaktion ablaufen, wird</a:t>
                </a:r>
                <a:r>
                  <a:rPr lang="de-DE" b="1" kern="0" dirty="0"/>
                  <a:t> </a:t>
                </a:r>
                <a:r>
                  <a:rPr lang="de-DE" kern="0" dirty="0"/>
                  <a:t>über die</a:t>
                </a:r>
                <a:r>
                  <a:rPr lang="de-DE" b="1" kern="0" dirty="0"/>
                  <a:t> Geschwindigkeitskonstante </a:t>
                </a:r>
                <a:r>
                  <a:rPr lang="de-DE" b="1" kern="0" dirty="0" err="1"/>
                  <a:t>k</a:t>
                </a:r>
                <a:r>
                  <a:rPr lang="de-DE" kern="0" dirty="0"/>
                  <a:t> beschrieben. Diese ist </a:t>
                </a:r>
                <a:r>
                  <a:rPr lang="de-DE" b="1" kern="0" dirty="0"/>
                  <a:t>nicht gleich</a:t>
                </a:r>
                <a:r>
                  <a:rPr lang="de-DE" kern="0" dirty="0"/>
                  <a:t> der Geschwindigkeit. </a:t>
                </a:r>
                <a:r>
                  <a:rPr lang="de-DE" kern="0" dirty="0" err="1"/>
                  <a:t>k</a:t>
                </a:r>
                <a:r>
                  <a:rPr lang="de-DE" kern="0" dirty="0"/>
                  <a:t> ist Teil der </a:t>
                </a:r>
                <a:r>
                  <a:rPr lang="de-DE" b="1" kern="0" dirty="0"/>
                  <a:t>Kinetik</a:t>
                </a:r>
                <a:r>
                  <a:rPr lang="de-DE" kern="0" dirty="0"/>
                  <a:t>.</a:t>
                </a:r>
              </a:p>
              <a:p>
                <a:pPr>
                  <a:lnSpc>
                    <a:spcPct val="100000"/>
                  </a:lnSpc>
                </a:pPr>
                <a:r>
                  <a:rPr lang="de-DE" b="1" kern="0" dirty="0"/>
                  <a:t>Katalysatoren</a:t>
                </a:r>
                <a:r>
                  <a:rPr lang="de-DE" kern="0" dirty="0"/>
                  <a:t> beeinflussen nur die Kinetik, nicht aber die Thermodynamik; sie verschieben das Gleichgewicht also auch </a:t>
                </a:r>
                <a:r>
                  <a:rPr lang="de-DE" b="1" kern="0" dirty="0"/>
                  <a:t>nicht</a:t>
                </a:r>
                <a:r>
                  <a:rPr lang="de-DE" kern="0" dirty="0"/>
                  <a:t>.</a:t>
                </a:r>
              </a:p>
              <a:p>
                <a:pPr>
                  <a:lnSpc>
                    <a:spcPct val="100000"/>
                  </a:lnSpc>
                </a:pPr>
                <a:r>
                  <a:rPr lang="de-DE" kern="0" dirty="0"/>
                  <a:t>Über K lässt sich die </a:t>
                </a:r>
                <a:r>
                  <a:rPr lang="de-DE" b="1" kern="0" dirty="0"/>
                  <a:t>freie Reaktionsenthalpie</a:t>
                </a:r>
                <a:r>
                  <a:rPr lang="de-DE" kern="0" dirty="0"/>
                  <a:t> berechnen: </a:t>
                </a:r>
                <a14:m>
                  <m:oMath xmlns:m="http://schemas.openxmlformats.org/officeDocument/2006/math">
                    <m:r>
                      <a:rPr lang="de-DE" i="1" kern="0">
                        <a:latin typeface="Cambria Math" panose="02040503050406030204" pitchFamily="18" charset="0"/>
                        <a:ea typeface="Cambria Math" panose="02040503050406030204" pitchFamily="18" charset="0"/>
                      </a:rPr>
                      <m:t>∆</m:t>
                    </m:r>
                    <m:sSup>
                      <m:sSupPr>
                        <m:ctrlPr>
                          <a:rPr lang="de-DE" i="1" kern="0">
                            <a:latin typeface="Cambria Math" panose="02040503050406030204" pitchFamily="18" charset="0"/>
                            <a:ea typeface="Cambria Math" panose="02040503050406030204" pitchFamily="18" charset="0"/>
                          </a:rPr>
                        </m:ctrlPr>
                      </m:sSupPr>
                      <m:e>
                        <m:r>
                          <a:rPr lang="de-DE" i="1" kern="0">
                            <a:latin typeface="Cambria Math" panose="02040503050406030204" pitchFamily="18" charset="0"/>
                            <a:ea typeface="Cambria Math" panose="02040503050406030204" pitchFamily="18" charset="0"/>
                          </a:rPr>
                          <m:t>𝐺</m:t>
                        </m:r>
                      </m:e>
                      <m:sup>
                        <m:r>
                          <a:rPr lang="de-DE" i="1" kern="0">
                            <a:latin typeface="Cambria Math" panose="02040503050406030204" pitchFamily="18" charset="0"/>
                            <a:ea typeface="Cambria Math" panose="02040503050406030204" pitchFamily="18" charset="0"/>
                          </a:rPr>
                          <m:t>0</m:t>
                        </m:r>
                      </m:sup>
                    </m:sSup>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ea typeface="Cambria Math" panose="02040503050406030204" pitchFamily="18" charset="0"/>
                      </a:rPr>
                      <m:t>𝑅𝑇</m:t>
                    </m:r>
                    <m:r>
                      <a:rPr lang="de-DE" i="1" kern="0">
                        <a:latin typeface="Cambria Math" panose="02040503050406030204" pitchFamily="18" charset="0"/>
                        <a:ea typeface="Cambria Math" panose="02040503050406030204" pitchFamily="18" charset="0"/>
                      </a:rPr>
                      <m:t>∙</m:t>
                    </m:r>
                    <m:r>
                      <m:rPr>
                        <m:sty m:val="p"/>
                      </m:rPr>
                      <a:rPr lang="de-DE" kern="0">
                        <a:latin typeface="Cambria Math" panose="02040503050406030204" pitchFamily="18" charset="0"/>
                        <a:ea typeface="Cambria Math" panose="02040503050406030204" pitchFamily="18" charset="0"/>
                      </a:rPr>
                      <m:t>ln</m:t>
                    </m:r>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ea typeface="Cambria Math" panose="02040503050406030204" pitchFamily="18" charset="0"/>
                      </a:rPr>
                      <m:t>𝐾</m:t>
                    </m:r>
                    <m:r>
                      <a:rPr lang="de-DE" i="1" kern="0">
                        <a:latin typeface="Cambria Math" panose="02040503050406030204" pitchFamily="18" charset="0"/>
                        <a:ea typeface="Cambria Math" panose="02040503050406030204" pitchFamily="18" charset="0"/>
                      </a:rPr>
                      <m:t>)</m:t>
                    </m:r>
                  </m:oMath>
                </a14:m>
                <a:endParaRPr lang="de-DE" b="1" kern="0" dirty="0"/>
              </a:p>
              <a:p>
                <a:pPr>
                  <a:lnSpc>
                    <a:spcPct val="100000"/>
                  </a:lnSpc>
                </a:pPr>
                <a:r>
                  <a:rPr lang="de-DE" kern="0" dirty="0"/>
                  <a:t>Im </a:t>
                </a:r>
                <a:r>
                  <a:rPr lang="de-DE" b="1" kern="0" dirty="0"/>
                  <a:t>Gleichgewichtszustand </a:t>
                </a:r>
                <a:r>
                  <a:rPr lang="de-DE" kern="0" dirty="0"/>
                  <a:t>findet weiterhin Stoffumsatz statt, Hin- und Rückreaktion sind </a:t>
                </a:r>
                <a:r>
                  <a:rPr lang="de-DE" b="1" kern="0" dirty="0"/>
                  <a:t>gleich schnell</a:t>
                </a:r>
                <a:r>
                  <a:rPr lang="de-DE" kern="0" dirty="0"/>
                  <a:t>, ohne dass </a:t>
                </a:r>
                <a:r>
                  <a:rPr lang="de-DE" b="1" kern="0" dirty="0" err="1"/>
                  <a:t>k</a:t>
                </a:r>
                <a:r>
                  <a:rPr lang="de-DE" kern="0" dirty="0"/>
                  <a:t> gleich ist</a:t>
                </a:r>
              </a:p>
              <a:p>
                <a:endParaRPr lang="de-DE" dirty="0"/>
              </a:p>
            </p:txBody>
          </p:sp>
        </mc:Choice>
        <mc:Fallback xmlns="">
          <p:sp>
            <p:nvSpPr>
              <p:cNvPr id="6" name="Inhaltsplatzhalter 5">
                <a:extLst>
                  <a:ext uri="{FF2B5EF4-FFF2-40B4-BE49-F238E27FC236}">
                    <a16:creationId xmlns:a16="http://schemas.microsoft.com/office/drawing/2014/main" id="{1E57ED32-7806-20AB-BE44-0B124E8F9751}"/>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672"/>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25163FD8-581B-9AF2-0F67-1651ECC453FF}"/>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B0752275-D9E8-F9D2-843E-2417FD97A01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32398022-1012-87D2-4D30-D99E351212BF}"/>
              </a:ext>
            </a:extLst>
          </p:cNvPr>
          <p:cNvSpPr>
            <a:spLocks noGrp="1"/>
          </p:cNvSpPr>
          <p:nvPr>
            <p:ph type="sldNum" sz="quarter" idx="16"/>
          </p:nvPr>
        </p:nvSpPr>
        <p:spPr/>
        <p:txBody>
          <a:bodyPr/>
          <a:lstStyle/>
          <a:p>
            <a:fld id="{7E0F9666-C122-4D3D-AFA2-14CC8F7A0F09}" type="slidenum">
              <a:rPr lang="de-DE" altLang="de-DE" smtClean="0"/>
              <a:pPr/>
              <a:t>60</a:t>
            </a:fld>
            <a:endParaRPr lang="de-DE" altLang="de-DE"/>
          </a:p>
        </p:txBody>
      </p:sp>
    </p:spTree>
    <p:extLst>
      <p:ext uri="{BB962C8B-B14F-4D97-AF65-F5344CB8AC3E}">
        <p14:creationId xmlns:p14="http://schemas.microsoft.com/office/powerpoint/2010/main" val="4062036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41E87-6FD6-734E-811D-2FB9D11EF916}"/>
              </a:ext>
            </a:extLst>
          </p:cNvPr>
          <p:cNvSpPr>
            <a:spLocks noGrp="1"/>
          </p:cNvSpPr>
          <p:nvPr>
            <p:ph type="title"/>
          </p:nvPr>
        </p:nvSpPr>
        <p:spPr/>
        <p:txBody>
          <a:bodyPr/>
          <a:lstStyle/>
          <a:p>
            <a:r>
              <a:rPr lang="de-DE" dirty="0"/>
              <a:t>Das Prinzip von Le </a:t>
            </a:r>
            <a:r>
              <a:rPr lang="de-DE" dirty="0" err="1"/>
              <a:t>Chatelier</a:t>
            </a:r>
            <a:endParaRPr lang="de-DE" dirty="0"/>
          </a:p>
        </p:txBody>
      </p:sp>
      <p:sp>
        <p:nvSpPr>
          <p:cNvPr id="3" name="Inhaltsplatzhalter 2">
            <a:extLst>
              <a:ext uri="{FF2B5EF4-FFF2-40B4-BE49-F238E27FC236}">
                <a16:creationId xmlns:a16="http://schemas.microsoft.com/office/drawing/2014/main" id="{3207BA25-4C0B-8A46-A3BA-052802E01861}"/>
              </a:ext>
            </a:extLst>
          </p:cNvPr>
          <p:cNvSpPr>
            <a:spLocks noGrp="1"/>
          </p:cNvSpPr>
          <p:nvPr>
            <p:ph type="body" sz="quarter" idx="13"/>
          </p:nvPr>
        </p:nvSpPr>
        <p:spPr/>
        <p:txBody>
          <a:bodyPr/>
          <a:lstStyle/>
          <a:p>
            <a:r>
              <a:rPr lang="de-DE" dirty="0"/>
              <a:t>Das </a:t>
            </a:r>
            <a:r>
              <a:rPr lang="de-DE" b="1" dirty="0"/>
              <a:t>Prinzip von Le </a:t>
            </a:r>
            <a:r>
              <a:rPr lang="de-DE" b="1" dirty="0" err="1"/>
              <a:t>Chatelier</a:t>
            </a:r>
            <a:r>
              <a:rPr lang="de-DE" b="1" dirty="0"/>
              <a:t> </a:t>
            </a:r>
            <a:r>
              <a:rPr lang="de-DE" dirty="0"/>
              <a:t>beschreibt, wie die </a:t>
            </a:r>
            <a:r>
              <a:rPr lang="de-DE" b="1" dirty="0"/>
              <a:t>Lage von Gleichgewichten </a:t>
            </a:r>
            <a:r>
              <a:rPr lang="de-DE" dirty="0"/>
              <a:t>beeinflusst werden kann.</a:t>
            </a:r>
          </a:p>
          <a:p>
            <a:r>
              <a:rPr lang="de-DE" dirty="0"/>
              <a:t>Eine Reaktion folgt immer dem </a:t>
            </a:r>
            <a:r>
              <a:rPr lang="de-DE" b="1" dirty="0"/>
              <a:t>kleinsten Zwang</a:t>
            </a:r>
            <a:r>
              <a:rPr lang="de-DE" dirty="0"/>
              <a:t>.</a:t>
            </a:r>
          </a:p>
          <a:p>
            <a:r>
              <a:rPr lang="de-DE" dirty="0"/>
              <a:t>Die betrachteten Parameter sind </a:t>
            </a:r>
            <a:r>
              <a:rPr lang="de-DE" b="1" dirty="0"/>
              <a:t>Druck</a:t>
            </a:r>
            <a:r>
              <a:rPr lang="de-DE" dirty="0"/>
              <a:t>, </a:t>
            </a:r>
            <a:r>
              <a:rPr lang="de-DE" b="1" dirty="0"/>
              <a:t>Volumen </a:t>
            </a:r>
            <a:r>
              <a:rPr lang="de-DE" dirty="0"/>
              <a:t>und </a:t>
            </a:r>
            <a:r>
              <a:rPr lang="de-DE" b="1" dirty="0"/>
              <a:t>Temperatur</a:t>
            </a:r>
            <a:r>
              <a:rPr lang="de-DE" dirty="0"/>
              <a:t>.</a:t>
            </a:r>
          </a:p>
          <a:p>
            <a:endParaRPr lang="de-DE" dirty="0"/>
          </a:p>
          <a:p>
            <a:r>
              <a:rPr lang="de-DE" dirty="0"/>
              <a:t>Bei </a:t>
            </a:r>
            <a:r>
              <a:rPr lang="de-DE" b="1" dirty="0"/>
              <a:t>hohem Druck</a:t>
            </a:r>
            <a:r>
              <a:rPr lang="de-DE" dirty="0"/>
              <a:t> beziehungsweise </a:t>
            </a:r>
            <a:r>
              <a:rPr lang="de-DE" b="1" dirty="0"/>
              <a:t>kleinem Volumen </a:t>
            </a:r>
            <a:r>
              <a:rPr lang="de-DE" dirty="0"/>
              <a:t>sind Reaktionen begünstigt, bei denen </a:t>
            </a:r>
            <a:r>
              <a:rPr lang="de-DE" b="1" dirty="0"/>
              <a:t>Feststoffe </a:t>
            </a:r>
            <a:r>
              <a:rPr lang="de-DE" dirty="0"/>
              <a:t>entstehen, da diese ein kleineres </a:t>
            </a:r>
            <a:r>
              <a:rPr lang="de-DE" b="1" dirty="0"/>
              <a:t>Molvolumen </a:t>
            </a:r>
            <a:r>
              <a:rPr lang="de-DE" dirty="0"/>
              <a:t>haben. Die Bildung von </a:t>
            </a:r>
            <a:r>
              <a:rPr lang="de-DE" b="1" dirty="0"/>
              <a:t>Gasen</a:t>
            </a:r>
            <a:r>
              <a:rPr lang="de-DE" dirty="0"/>
              <a:t> ist benachteiligt, da sie den Druck stark weiter erhöhen würden bzw. ein größeres Volumen einnehmen.</a:t>
            </a:r>
          </a:p>
          <a:p>
            <a:endParaRPr lang="de-DE" dirty="0"/>
          </a:p>
          <a:p>
            <a:r>
              <a:rPr lang="de-DE" dirty="0"/>
              <a:t>Bei </a:t>
            </a:r>
            <a:r>
              <a:rPr lang="de-DE" b="1" dirty="0"/>
              <a:t>hohen Temperaturen</a:t>
            </a:r>
            <a:r>
              <a:rPr lang="de-DE" dirty="0"/>
              <a:t> ist die </a:t>
            </a:r>
            <a:r>
              <a:rPr lang="de-DE" b="1" dirty="0"/>
              <a:t>exotherme </a:t>
            </a:r>
            <a:r>
              <a:rPr lang="de-DE" dirty="0"/>
              <a:t>Reaktionsrichtung </a:t>
            </a:r>
            <a:r>
              <a:rPr lang="de-DE" b="1" dirty="0"/>
              <a:t>benachteiligt</a:t>
            </a:r>
            <a:r>
              <a:rPr lang="de-DE" dirty="0"/>
              <a:t>, weil sie noch mehr Energie liefern würde. Die </a:t>
            </a:r>
            <a:r>
              <a:rPr lang="de-DE" b="1" dirty="0"/>
              <a:t>endotherme </a:t>
            </a:r>
            <a:r>
              <a:rPr lang="de-DE" dirty="0"/>
              <a:t>Reaktion ist </a:t>
            </a:r>
            <a:r>
              <a:rPr lang="de-DE" b="1" dirty="0"/>
              <a:t>begünstigt</a:t>
            </a:r>
            <a:r>
              <a:rPr lang="de-DE" dirty="0"/>
              <a:t>.</a:t>
            </a:r>
          </a:p>
          <a:p>
            <a:r>
              <a:rPr lang="de-DE" dirty="0"/>
              <a:t>Bei </a:t>
            </a:r>
            <a:r>
              <a:rPr lang="de-DE" b="1" dirty="0"/>
              <a:t>niedrigen Temperaturen </a:t>
            </a:r>
            <a:r>
              <a:rPr lang="de-DE" dirty="0"/>
              <a:t>ist die </a:t>
            </a:r>
            <a:r>
              <a:rPr lang="de-DE" b="1" dirty="0"/>
              <a:t>endotherme Reaktion</a:t>
            </a:r>
            <a:r>
              <a:rPr lang="de-DE" dirty="0"/>
              <a:t> benachteiligt, da für sie nicht genug Energie zur Verfügung steht. Die </a:t>
            </a:r>
            <a:r>
              <a:rPr lang="de-DE" b="1" dirty="0"/>
              <a:t>exotherme Reaktion</a:t>
            </a:r>
            <a:r>
              <a:rPr lang="de-DE" dirty="0"/>
              <a:t> ist begünstigt, da sie die niedrige Temperatur durch Energiezufuhr </a:t>
            </a:r>
            <a:r>
              <a:rPr lang="de-DE" b="1" dirty="0"/>
              <a:t>ausgleicht</a:t>
            </a:r>
            <a:r>
              <a:rPr lang="de-DE" dirty="0"/>
              <a:t>.</a:t>
            </a:r>
          </a:p>
        </p:txBody>
      </p:sp>
      <p:sp>
        <p:nvSpPr>
          <p:cNvPr id="8" name="Datumsplatzhalter 7">
            <a:extLst>
              <a:ext uri="{FF2B5EF4-FFF2-40B4-BE49-F238E27FC236}">
                <a16:creationId xmlns:a16="http://schemas.microsoft.com/office/drawing/2014/main" id="{FD8702DE-479D-0FB1-82BC-296F7C257CC5}"/>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E6B0227-B457-3B8F-D262-669AF69CA93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CBB527E2-470B-15D0-20F0-5BA177276301}"/>
              </a:ext>
            </a:extLst>
          </p:cNvPr>
          <p:cNvSpPr>
            <a:spLocks noGrp="1"/>
          </p:cNvSpPr>
          <p:nvPr>
            <p:ph type="sldNum" sz="quarter" idx="16"/>
          </p:nvPr>
        </p:nvSpPr>
        <p:spPr/>
        <p:txBody>
          <a:bodyPr/>
          <a:lstStyle/>
          <a:p>
            <a:fld id="{6FBDD224-CFE5-420E-A51B-C49F1872CE04}" type="slidenum">
              <a:rPr lang="de-DE" altLang="de-DE" smtClean="0"/>
              <a:pPr/>
              <a:t>61</a:t>
            </a:fld>
            <a:endParaRPr lang="de-DE" altLang="de-DE"/>
          </a:p>
        </p:txBody>
      </p:sp>
    </p:spTree>
    <p:extLst>
      <p:ext uri="{BB962C8B-B14F-4D97-AF65-F5344CB8AC3E}">
        <p14:creationId xmlns:p14="http://schemas.microsoft.com/office/powerpoint/2010/main" val="2433270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0E93235-FC67-5282-A0A7-1D8F24C01B96}"/>
              </a:ext>
            </a:extLst>
          </p:cNvPr>
          <p:cNvSpPr>
            <a:spLocks noGrp="1"/>
          </p:cNvSpPr>
          <p:nvPr>
            <p:ph type="title"/>
          </p:nvPr>
        </p:nvSpPr>
        <p:spPr/>
        <p:txBody>
          <a:bodyPr/>
          <a:lstStyle/>
          <a:p>
            <a:r>
              <a:rPr lang="de-DE" dirty="0" err="1"/>
              <a:t>Nernst‘sches</a:t>
            </a:r>
            <a:r>
              <a:rPr lang="de-DE" dirty="0"/>
              <a:t> Verteilungsgesetz</a:t>
            </a:r>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5897D6FE-8669-FDB2-FC5D-E275D27157EA}"/>
                  </a:ext>
                </a:extLst>
              </p:cNvPr>
              <p:cNvSpPr>
                <a:spLocks noGrp="1"/>
              </p:cNvSpPr>
              <p:nvPr>
                <p:ph type="body" sz="quarter" idx="13"/>
              </p:nvPr>
            </p:nvSpPr>
            <p:spPr/>
            <p:txBody>
              <a:bodyPr/>
              <a:lstStyle/>
              <a:p>
                <a:r>
                  <a:rPr lang="de-DE" kern="0" dirty="0"/>
                  <a:t>Der </a:t>
                </a:r>
                <a:r>
                  <a:rPr lang="de-DE" b="1" kern="0" dirty="0"/>
                  <a:t>Verteilungskoeffizient K</a:t>
                </a:r>
                <a:r>
                  <a:rPr lang="de-DE" kern="0" dirty="0"/>
                  <a:t> gibt die Lage eines </a:t>
                </a:r>
                <a:r>
                  <a:rPr lang="de-DE" b="1" kern="0" dirty="0"/>
                  <a:t>Verteilungsgleichgewichtes </a:t>
                </a:r>
                <a:r>
                  <a:rPr lang="de-DE" kern="0" dirty="0"/>
                  <a:t>zwischen zwei nicht mischbaren Phasen.</a:t>
                </a:r>
              </a:p>
              <a:p>
                <a:r>
                  <a:rPr lang="de-DE" kern="0" dirty="0"/>
                  <a:t>Er kann berechnet werden als </a:t>
                </a:r>
                <a14:m>
                  <m:oMath xmlns:m="http://schemas.openxmlformats.org/officeDocument/2006/math">
                    <m:r>
                      <a:rPr lang="de-DE" i="1" kern="0" smtClean="0">
                        <a:latin typeface="Cambria Math" panose="02040503050406030204" pitchFamily="18" charset="0"/>
                      </a:rPr>
                      <m:t>𝐾</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𝑐</m:t>
                            </m:r>
                          </m:e>
                          <m:sub>
                            <m:r>
                              <a:rPr lang="de-DE" i="1" kern="0" smtClean="0">
                                <a:latin typeface="Cambria Math" panose="02040503050406030204" pitchFamily="18" charset="0"/>
                              </a:rPr>
                              <m:t>𝑙𝑖𝑝</m:t>
                            </m:r>
                          </m:sub>
                        </m:sSub>
                      </m:num>
                      <m:den>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𝑐</m:t>
                            </m:r>
                          </m:e>
                          <m:sub>
                            <m:r>
                              <a:rPr lang="de-DE" i="1" kern="0" smtClean="0">
                                <a:latin typeface="Cambria Math" panose="02040503050406030204" pitchFamily="18" charset="0"/>
                              </a:rPr>
                              <m:t>h𝑦𝑑</m:t>
                            </m:r>
                          </m:sub>
                        </m:sSub>
                      </m:den>
                    </m:f>
                  </m:oMath>
                </a14:m>
                <a:endParaRPr lang="de-DE" kern="0" dirty="0"/>
              </a:p>
              <a:p>
                <a:r>
                  <a:rPr lang="de-DE" kern="0" dirty="0"/>
                  <a:t>Es handelt sich um ein </a:t>
                </a:r>
                <a:r>
                  <a:rPr lang="de-DE" b="1" kern="0" dirty="0"/>
                  <a:t>Gleichgewicht</a:t>
                </a:r>
                <a:r>
                  <a:rPr lang="de-DE" kern="0" dirty="0"/>
                  <a:t>, das heißt das Verhältnis K wird immer wieder neu eingestellt. Für Berechnungen muss also immer das GGW betrachtet werden.</a:t>
                </a:r>
              </a:p>
              <a:p>
                <a:endParaRPr lang="de-DE" kern="0" dirty="0"/>
              </a:p>
              <a:p>
                <a:r>
                  <a:rPr lang="de-DE" kern="0" dirty="0"/>
                  <a:t>Der Verteilungskoeffizient ist bei Pharmazeutika besonders relevant. An ihm erkennt man die Lipophilie, was einen Rückschluss auf die </a:t>
                </a:r>
                <a:r>
                  <a:rPr lang="de-DE" kern="0" dirty="0" err="1"/>
                  <a:t>Zellgängigkeit</a:t>
                </a:r>
                <a:r>
                  <a:rPr lang="de-DE" kern="0" dirty="0"/>
                  <a:t> und die ZNS – Gängigkeit erlaubt. </a:t>
                </a:r>
              </a:p>
              <a:p>
                <a:endParaRPr lang="de-DE" dirty="0"/>
              </a:p>
            </p:txBody>
          </p:sp>
        </mc:Choice>
        <mc:Fallback xmlns="">
          <p:sp>
            <p:nvSpPr>
              <p:cNvPr id="6" name="Inhaltsplatzhalter 5">
                <a:extLst>
                  <a:ext uri="{FF2B5EF4-FFF2-40B4-BE49-F238E27FC236}">
                    <a16:creationId xmlns:a16="http://schemas.microsoft.com/office/drawing/2014/main" id="{5897D6FE-8669-FDB2-FC5D-E275D27157E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12170983-EAF5-1AEB-D510-2752C3DD9BEC}"/>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6F94C7AC-DBC8-B8D4-246A-5E2DF6A426B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E229D4FA-9327-1C4E-E95C-5924110B535B}"/>
              </a:ext>
            </a:extLst>
          </p:cNvPr>
          <p:cNvSpPr>
            <a:spLocks noGrp="1"/>
          </p:cNvSpPr>
          <p:nvPr>
            <p:ph type="sldNum" sz="quarter" idx="16"/>
          </p:nvPr>
        </p:nvSpPr>
        <p:spPr/>
        <p:txBody>
          <a:bodyPr/>
          <a:lstStyle/>
          <a:p>
            <a:fld id="{7E0F9666-C122-4D3D-AFA2-14CC8F7A0F09}" type="slidenum">
              <a:rPr lang="de-DE" altLang="de-DE" smtClean="0"/>
              <a:pPr/>
              <a:t>62</a:t>
            </a:fld>
            <a:endParaRPr lang="de-DE" altLang="de-DE"/>
          </a:p>
        </p:txBody>
      </p:sp>
    </p:spTree>
    <p:extLst>
      <p:ext uri="{BB962C8B-B14F-4D97-AF65-F5344CB8AC3E}">
        <p14:creationId xmlns:p14="http://schemas.microsoft.com/office/powerpoint/2010/main" val="146496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019632-1A0D-BD99-AA2F-29E8D59DC145}"/>
              </a:ext>
            </a:extLst>
          </p:cNvPr>
          <p:cNvSpPr>
            <a:spLocks noGrp="1"/>
          </p:cNvSpPr>
          <p:nvPr>
            <p:ph type="title"/>
          </p:nvPr>
        </p:nvSpPr>
        <p:spPr/>
        <p:txBody>
          <a:bodyPr/>
          <a:lstStyle/>
          <a:p>
            <a:r>
              <a:rPr lang="de-DE" dirty="0"/>
              <a:t>pH – abhängige Fällung</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880245EF-810B-A3FD-75A2-031EB1B52448}"/>
                  </a:ext>
                </a:extLst>
              </p:cNvPr>
              <p:cNvSpPr>
                <a:spLocks noGrp="1"/>
              </p:cNvSpPr>
              <p:nvPr>
                <p:ph type="body" sz="quarter" idx="13"/>
              </p:nvPr>
            </p:nvSpPr>
            <p:spPr/>
            <p:txBody>
              <a:bodyPr/>
              <a:lstStyle/>
              <a:p>
                <a:r>
                  <a:rPr lang="de-DE" kern="0" dirty="0"/>
                  <a:t>Die Konzentration mancher Ionen in Lösung ist abhängig vom pH – Wert. Dementsprechend ist auch das Überschreiten des Löslichkeitsproduktes von diesem abhängig.</a:t>
                </a:r>
              </a:p>
              <a:p>
                <a:endParaRPr lang="de-DE" kern="0" dirty="0"/>
              </a:p>
              <a:p>
                <a:pPr marL="0" indent="0">
                  <a:buNone/>
                </a:pPr>
                <a:r>
                  <a:rPr lang="de-DE" b="1" kern="0" dirty="0"/>
                  <a:t>Beispiel: Schwermetallsulfide</a:t>
                </a:r>
              </a:p>
              <a:p>
                <a:r>
                  <a:rPr lang="de-DE" kern="0" dirty="0"/>
                  <a:t>Schwermetalle können mit Sulfid (</a:t>
                </a:r>
                <a14:m>
                  <m:oMath xmlns:m="http://schemas.openxmlformats.org/officeDocument/2006/math">
                    <m:sSup>
                      <m:sSupPr>
                        <m:ctrlPr>
                          <a:rPr lang="de-DE" i="1" kern="0">
                            <a:latin typeface="Cambria Math" panose="02040503050406030204" pitchFamily="18" charset="0"/>
                          </a:rPr>
                        </m:ctrlPr>
                      </m:sSupPr>
                      <m:e>
                        <m:r>
                          <a:rPr lang="de-DE" i="1" kern="0">
                            <a:latin typeface="Cambria Math" panose="02040503050406030204" pitchFamily="18" charset="0"/>
                          </a:rPr>
                          <m:t>𝑆</m:t>
                        </m:r>
                      </m:e>
                      <m:sup>
                        <m:r>
                          <a:rPr lang="de-DE" i="1" kern="0">
                            <a:latin typeface="Cambria Math" panose="02040503050406030204" pitchFamily="18" charset="0"/>
                          </a:rPr>
                          <m:t>2−</m:t>
                        </m:r>
                      </m:sup>
                    </m:sSup>
                  </m:oMath>
                </a14:m>
                <a:r>
                  <a:rPr lang="de-DE" kern="0" dirty="0"/>
                  <a:t>) als schwerlösliche Salze gefällt werden.</a:t>
                </a:r>
              </a:p>
              <a:p>
                <a:r>
                  <a:rPr lang="de-DE" kern="0" dirty="0"/>
                  <a:t>Die Fällung funktioniert ausschließlich mit freiem </a:t>
                </a:r>
                <a14:m>
                  <m:oMath xmlns:m="http://schemas.openxmlformats.org/officeDocument/2006/math">
                    <m:sSup>
                      <m:sSupPr>
                        <m:ctrlPr>
                          <a:rPr lang="de-DE" i="1" kern="0" smtClean="0">
                            <a:latin typeface="Cambria Math" panose="02040503050406030204" pitchFamily="18" charset="0"/>
                          </a:rPr>
                        </m:ctrlPr>
                      </m:sSupPr>
                      <m:e>
                        <m:r>
                          <a:rPr lang="de-DE" i="1" kern="0">
                            <a:latin typeface="Cambria Math" panose="02040503050406030204" pitchFamily="18" charset="0"/>
                          </a:rPr>
                          <m:t>𝑆</m:t>
                        </m:r>
                      </m:e>
                      <m:sup>
                        <m:r>
                          <a:rPr lang="de-DE" i="1" kern="0">
                            <a:latin typeface="Cambria Math" panose="02040503050406030204" pitchFamily="18" charset="0"/>
                          </a:rPr>
                          <m:t>2−</m:t>
                        </m:r>
                      </m:sup>
                    </m:sSup>
                  </m:oMath>
                </a14:m>
                <a:r>
                  <a:rPr lang="de-DE" kern="0" dirty="0"/>
                  <a:t>.</a:t>
                </a:r>
              </a:p>
              <a:p>
                <a:r>
                  <a:rPr lang="de-DE" kern="0" dirty="0"/>
                  <a:t>Je niedriger der pH, desto mehr liegt Sulfid in Form von </a:t>
                </a: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𝐻</m:t>
                        </m:r>
                      </m:e>
                      <m:sub>
                        <m:r>
                          <a:rPr lang="de-DE" b="0" i="1" kern="0" smtClean="0">
                            <a:latin typeface="Cambria Math" panose="02040503050406030204" pitchFamily="18" charset="0"/>
                          </a:rPr>
                          <m:t>2</m:t>
                        </m:r>
                      </m:sub>
                    </m:sSub>
                    <m:r>
                      <a:rPr lang="de-DE" b="0" i="1" kern="0" smtClean="0">
                        <a:latin typeface="Cambria Math" panose="02040503050406030204" pitchFamily="18" charset="0"/>
                      </a:rPr>
                      <m:t>𝑆</m:t>
                    </m:r>
                  </m:oMath>
                </a14:m>
                <a:r>
                  <a:rPr lang="de-DE" kern="0" dirty="0"/>
                  <a:t> vor, mit dem nicht gefällt werden kann.</a:t>
                </a:r>
              </a:p>
              <a:p>
                <a:r>
                  <a:rPr lang="de-DE" kern="0" dirty="0"/>
                  <a:t>Je höher der pH, desto eher liegt Sulfid als </a:t>
                </a:r>
                <a14:m>
                  <m:oMath xmlns:m="http://schemas.openxmlformats.org/officeDocument/2006/math">
                    <m:sSup>
                      <m:sSupPr>
                        <m:ctrlPr>
                          <a:rPr lang="de-DE" i="1" kern="0" smtClean="0">
                            <a:latin typeface="Cambria Math" panose="02040503050406030204" pitchFamily="18" charset="0"/>
                          </a:rPr>
                        </m:ctrlPr>
                      </m:sSupPr>
                      <m:e>
                        <m:r>
                          <a:rPr lang="de-DE" i="1" kern="0">
                            <a:latin typeface="Cambria Math" panose="02040503050406030204" pitchFamily="18" charset="0"/>
                          </a:rPr>
                          <m:t>𝑆</m:t>
                        </m:r>
                      </m:e>
                      <m:sup>
                        <m:r>
                          <a:rPr lang="de-DE" i="1" kern="0">
                            <a:latin typeface="Cambria Math" panose="02040503050406030204" pitchFamily="18" charset="0"/>
                          </a:rPr>
                          <m:t>2−</m:t>
                        </m:r>
                      </m:sup>
                    </m:sSup>
                  </m:oMath>
                </a14:m>
                <a:r>
                  <a:rPr lang="de-DE" kern="0" dirty="0"/>
                  <a:t> vor.</a:t>
                </a:r>
              </a:p>
              <a:p>
                <a:pPr marL="0" indent="0">
                  <a:buNone/>
                </a:pPr>
                <a14:m>
                  <m:oMathPara xmlns:m="http://schemas.openxmlformats.org/officeDocument/2006/math">
                    <m:oMathParaPr>
                      <m:jc m:val="centerGroup"/>
                    </m:oMathParaPr>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𝐻</m:t>
                          </m:r>
                        </m:e>
                        <m:sub>
                          <m:r>
                            <a:rPr lang="de-DE" b="0" i="1" kern="0" smtClean="0">
                              <a:latin typeface="Cambria Math" panose="02040503050406030204" pitchFamily="18" charset="0"/>
                            </a:rPr>
                            <m:t>2</m:t>
                          </m:r>
                        </m:sub>
                      </m:sSub>
                      <m:r>
                        <a:rPr lang="de-DE" b="0" i="1" kern="0" smtClean="0">
                          <a:latin typeface="Cambria Math" panose="02040503050406030204" pitchFamily="18" charset="0"/>
                        </a:rPr>
                        <m:t>𝑆</m:t>
                      </m:r>
                      <m:r>
                        <a:rPr lang="de-DE" b="0"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𝐻</m:t>
                      </m:r>
                      <m:sSup>
                        <m:sSupPr>
                          <m:ctrlPr>
                            <a:rPr lang="de-DE" b="0" i="1" kern="0" smtClean="0">
                              <a:latin typeface="Cambria Math" panose="02040503050406030204" pitchFamily="18" charset="0"/>
                              <a:ea typeface="Cambria Math" panose="02040503050406030204" pitchFamily="18" charset="0"/>
                            </a:rPr>
                          </m:ctrlPr>
                        </m:sSupPr>
                        <m:e>
                          <m:r>
                            <a:rPr lang="de-DE" b="0" i="1" kern="0" smtClean="0">
                              <a:latin typeface="Cambria Math" panose="02040503050406030204" pitchFamily="18" charset="0"/>
                              <a:ea typeface="Cambria Math" panose="02040503050406030204" pitchFamily="18" charset="0"/>
                            </a:rPr>
                            <m:t>𝑆</m:t>
                          </m:r>
                        </m:e>
                        <m:sup>
                          <m:r>
                            <a:rPr lang="de-DE" b="0" i="1" kern="0" smtClean="0">
                              <a:latin typeface="Cambria Math" panose="02040503050406030204" pitchFamily="18" charset="0"/>
                              <a:ea typeface="Cambria Math" panose="02040503050406030204" pitchFamily="18" charset="0"/>
                            </a:rPr>
                            <m:t>−</m:t>
                          </m:r>
                        </m:sup>
                      </m:sSup>
                      <m:r>
                        <a:rPr lang="de-DE" b="0" i="1" kern="0" smtClean="0">
                          <a:latin typeface="Cambria Math" panose="02040503050406030204" pitchFamily="18" charset="0"/>
                          <a:ea typeface="Cambria Math" panose="02040503050406030204" pitchFamily="18" charset="0"/>
                        </a:rPr>
                        <m:t>+</m:t>
                      </m:r>
                      <m:sSup>
                        <m:sSupPr>
                          <m:ctrlPr>
                            <a:rPr lang="de-DE" b="0" i="1" kern="0" smtClean="0">
                              <a:latin typeface="Cambria Math" panose="02040503050406030204" pitchFamily="18" charset="0"/>
                              <a:ea typeface="Cambria Math" panose="02040503050406030204" pitchFamily="18" charset="0"/>
                            </a:rPr>
                          </m:ctrlPr>
                        </m:sSupPr>
                        <m:e>
                          <m:r>
                            <a:rPr lang="de-DE" b="0" i="1" kern="0" smtClean="0">
                              <a:latin typeface="Cambria Math" panose="02040503050406030204" pitchFamily="18" charset="0"/>
                              <a:ea typeface="Cambria Math" panose="02040503050406030204" pitchFamily="18" charset="0"/>
                            </a:rPr>
                            <m:t>𝐻</m:t>
                          </m:r>
                        </m:e>
                        <m:sup>
                          <m:r>
                            <a:rPr lang="de-DE" b="0" i="1" kern="0" smtClean="0">
                              <a:latin typeface="Cambria Math" panose="02040503050406030204" pitchFamily="18" charset="0"/>
                              <a:ea typeface="Cambria Math" panose="02040503050406030204" pitchFamily="18" charset="0"/>
                            </a:rPr>
                            <m:t>+</m:t>
                          </m:r>
                        </m:sup>
                      </m:sSup>
                      <m:r>
                        <a:rPr lang="de-DE" b="0" i="1" kern="0" smtClean="0">
                          <a:latin typeface="Cambria Math" panose="02040503050406030204" pitchFamily="18" charset="0"/>
                          <a:ea typeface="Cambria Math" panose="02040503050406030204" pitchFamily="18" charset="0"/>
                        </a:rPr>
                        <m:t>⇌</m:t>
                      </m:r>
                      <m:sSup>
                        <m:sSupPr>
                          <m:ctrlPr>
                            <a:rPr lang="de-DE" b="0" i="1" kern="0" smtClean="0">
                              <a:latin typeface="Cambria Math" panose="02040503050406030204" pitchFamily="18" charset="0"/>
                              <a:ea typeface="Cambria Math" panose="02040503050406030204" pitchFamily="18" charset="0"/>
                            </a:rPr>
                          </m:ctrlPr>
                        </m:sSupPr>
                        <m:e>
                          <m:r>
                            <a:rPr lang="de-DE" b="0" i="1" kern="0" smtClean="0">
                              <a:latin typeface="Cambria Math" panose="02040503050406030204" pitchFamily="18" charset="0"/>
                              <a:ea typeface="Cambria Math" panose="02040503050406030204" pitchFamily="18" charset="0"/>
                            </a:rPr>
                            <m:t>𝑆</m:t>
                          </m:r>
                        </m:e>
                        <m:sup>
                          <m:r>
                            <a:rPr lang="de-DE" b="0" i="1" kern="0" smtClean="0">
                              <a:latin typeface="Cambria Math" panose="02040503050406030204" pitchFamily="18" charset="0"/>
                              <a:ea typeface="Cambria Math" panose="02040503050406030204" pitchFamily="18" charset="0"/>
                            </a:rPr>
                            <m:t>2−</m:t>
                          </m:r>
                        </m:sup>
                      </m:sSup>
                      <m:r>
                        <a:rPr lang="de-DE" b="0" i="1" kern="0" smtClean="0">
                          <a:latin typeface="Cambria Math" panose="02040503050406030204" pitchFamily="18" charset="0"/>
                          <a:ea typeface="Cambria Math" panose="02040503050406030204" pitchFamily="18" charset="0"/>
                        </a:rPr>
                        <m:t>+2 </m:t>
                      </m:r>
                      <m:sSup>
                        <m:sSupPr>
                          <m:ctrlPr>
                            <a:rPr lang="de-DE" b="0" i="1" kern="0" smtClean="0">
                              <a:latin typeface="Cambria Math" panose="02040503050406030204" pitchFamily="18" charset="0"/>
                              <a:ea typeface="Cambria Math" panose="02040503050406030204" pitchFamily="18" charset="0"/>
                            </a:rPr>
                          </m:ctrlPr>
                        </m:sSupPr>
                        <m:e>
                          <m:r>
                            <a:rPr lang="de-DE" b="0" i="1" kern="0" smtClean="0">
                              <a:latin typeface="Cambria Math" panose="02040503050406030204" pitchFamily="18" charset="0"/>
                              <a:ea typeface="Cambria Math" panose="02040503050406030204" pitchFamily="18" charset="0"/>
                            </a:rPr>
                            <m:t>𝐻</m:t>
                          </m:r>
                        </m:e>
                        <m:sup>
                          <m:r>
                            <a:rPr lang="de-DE" b="0" i="1" kern="0" smtClean="0">
                              <a:latin typeface="Cambria Math" panose="02040503050406030204" pitchFamily="18" charset="0"/>
                              <a:ea typeface="Cambria Math" panose="02040503050406030204" pitchFamily="18" charset="0"/>
                            </a:rPr>
                            <m:t>+</m:t>
                          </m:r>
                        </m:sup>
                      </m:sSup>
                    </m:oMath>
                  </m:oMathPara>
                </a14:m>
                <a:endParaRPr lang="de-DE" kern="0" dirty="0"/>
              </a:p>
              <a:p>
                <a:r>
                  <a:rPr lang="de-DE" kern="0" dirty="0"/>
                  <a:t>Die effektive Konzentration von Sulfid ist abhängig vom pH – Wert. Im Sauren ist weniger </a:t>
                </a:r>
                <a14:m>
                  <m:oMath xmlns:m="http://schemas.openxmlformats.org/officeDocument/2006/math">
                    <m:sSup>
                      <m:sSupPr>
                        <m:ctrlPr>
                          <a:rPr lang="de-DE" i="1" kern="0" smtClean="0">
                            <a:latin typeface="Cambria Math" panose="02040503050406030204" pitchFamily="18" charset="0"/>
                          </a:rPr>
                        </m:ctrlPr>
                      </m:sSupPr>
                      <m:e>
                        <m:r>
                          <a:rPr lang="de-DE" i="1" kern="0">
                            <a:latin typeface="Cambria Math" panose="02040503050406030204" pitchFamily="18" charset="0"/>
                          </a:rPr>
                          <m:t>𝑆</m:t>
                        </m:r>
                      </m:e>
                      <m:sup>
                        <m:r>
                          <a:rPr lang="de-DE" i="1" kern="0">
                            <a:latin typeface="Cambria Math" panose="02040503050406030204" pitchFamily="18" charset="0"/>
                          </a:rPr>
                          <m:t>2−</m:t>
                        </m:r>
                      </m:sup>
                    </m:sSup>
                  </m:oMath>
                </a14:m>
                <a:r>
                  <a:rPr lang="de-DE" kern="0" dirty="0"/>
                  <a:t> vorhanden, dementsprechend kann das Löslichkeitsprodukt weniger gut überschritten werden.</a:t>
                </a:r>
              </a:p>
            </p:txBody>
          </p:sp>
        </mc:Choice>
        <mc:Fallback xmlns="">
          <p:sp>
            <p:nvSpPr>
              <p:cNvPr id="4" name="Inhaltsplatzhalter 3">
                <a:extLst>
                  <a:ext uri="{FF2B5EF4-FFF2-40B4-BE49-F238E27FC236}">
                    <a16:creationId xmlns:a16="http://schemas.microsoft.com/office/drawing/2014/main" id="{880245EF-810B-A3FD-75A2-031EB1B5244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a:stretch>
              </a:blipFill>
            </p:spPr>
            <p:txBody>
              <a:bodyPr/>
              <a:lstStyle/>
              <a:p>
                <a:r>
                  <a:rPr lang="de-DE">
                    <a:noFill/>
                  </a:rPr>
                  <a:t> </a:t>
                </a:r>
              </a:p>
            </p:txBody>
          </p:sp>
        </mc:Fallback>
      </mc:AlternateContent>
      <p:sp>
        <p:nvSpPr>
          <p:cNvPr id="7" name="Datumsplatzhalter 6">
            <a:extLst>
              <a:ext uri="{FF2B5EF4-FFF2-40B4-BE49-F238E27FC236}">
                <a16:creationId xmlns:a16="http://schemas.microsoft.com/office/drawing/2014/main" id="{69A762FF-60CB-218D-72B7-D13670216610}"/>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4106FEDF-4EB9-9659-23FA-15F7C12B6C2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C17AD329-C3C3-948F-926F-C2473AA14206}"/>
              </a:ext>
            </a:extLst>
          </p:cNvPr>
          <p:cNvSpPr>
            <a:spLocks noGrp="1"/>
          </p:cNvSpPr>
          <p:nvPr>
            <p:ph type="sldNum" sz="quarter" idx="16"/>
          </p:nvPr>
        </p:nvSpPr>
        <p:spPr/>
        <p:txBody>
          <a:bodyPr/>
          <a:lstStyle/>
          <a:p>
            <a:fld id="{7E0F9666-C122-4D3D-AFA2-14CC8F7A0F09}" type="slidenum">
              <a:rPr lang="de-DE" altLang="de-DE" smtClean="0"/>
              <a:pPr/>
              <a:t>63</a:t>
            </a:fld>
            <a:endParaRPr lang="de-DE" altLang="de-DE"/>
          </a:p>
        </p:txBody>
      </p:sp>
    </p:spTree>
    <p:extLst>
      <p:ext uri="{BB962C8B-B14F-4D97-AF65-F5344CB8AC3E}">
        <p14:creationId xmlns:p14="http://schemas.microsoft.com/office/powerpoint/2010/main" val="1319995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B21BF-B13A-19CE-FD73-2154A57552F6}"/>
              </a:ext>
            </a:extLst>
          </p:cNvPr>
          <p:cNvSpPr>
            <a:spLocks noGrp="1"/>
          </p:cNvSpPr>
          <p:nvPr>
            <p:ph type="title"/>
          </p:nvPr>
        </p:nvSpPr>
        <p:spPr/>
        <p:txBody>
          <a:bodyPr/>
          <a:lstStyle/>
          <a:p>
            <a:r>
              <a:rPr lang="de-DE" dirty="0"/>
              <a:t>Säure – Base - Theorie</a:t>
            </a:r>
          </a:p>
        </p:txBody>
      </p:sp>
      <p:sp>
        <p:nvSpPr>
          <p:cNvPr id="3" name="Textplatzhalter 2">
            <a:extLst>
              <a:ext uri="{FF2B5EF4-FFF2-40B4-BE49-F238E27FC236}">
                <a16:creationId xmlns:a16="http://schemas.microsoft.com/office/drawing/2014/main" id="{B8AC5771-41AB-FC1B-B94F-88AACEDBABBB}"/>
              </a:ext>
            </a:extLst>
          </p:cNvPr>
          <p:cNvSpPr>
            <a:spLocks noGrp="1"/>
          </p:cNvSpPr>
          <p:nvPr>
            <p:ph type="body" idx="1"/>
          </p:nvPr>
        </p:nvSpPr>
        <p:spPr/>
        <p:txBody>
          <a:bodyPr/>
          <a:lstStyle/>
          <a:p>
            <a:r>
              <a:rPr lang="de-DE" dirty="0"/>
              <a:t>Säure – Base – Definitionen nach </a:t>
            </a:r>
            <a:r>
              <a:rPr lang="de-DE" dirty="0" err="1"/>
              <a:t>Brønsted</a:t>
            </a:r>
            <a:r>
              <a:rPr lang="de-DE" dirty="0"/>
              <a:t> – Lowry und Lewis, Ampholyte, amphotere Hydroxide, Anhydride,, pH – Wert, </a:t>
            </a:r>
            <a:r>
              <a:rPr lang="de-DE" dirty="0" err="1"/>
              <a:t>pOH</a:t>
            </a:r>
            <a:r>
              <a:rPr lang="de-DE" dirty="0"/>
              <a:t>- Wert, Säurestärke, nivellierender und differenzierender Effekt, Puffer, pH – Rechnungen, Verhalten in Wasser / </a:t>
            </a:r>
            <a:r>
              <a:rPr lang="de-DE" dirty="0" err="1"/>
              <a:t>Protolysegleichungen</a:t>
            </a:r>
            <a:r>
              <a:rPr lang="de-DE" dirty="0"/>
              <a:t>, Titrationen und Titrationskurven, Indikatoren</a:t>
            </a:r>
          </a:p>
        </p:txBody>
      </p:sp>
      <p:sp>
        <p:nvSpPr>
          <p:cNvPr id="4" name="Datumsplatzhalter 3">
            <a:extLst>
              <a:ext uri="{FF2B5EF4-FFF2-40B4-BE49-F238E27FC236}">
                <a16:creationId xmlns:a16="http://schemas.microsoft.com/office/drawing/2014/main" id="{4B4EA877-B9B5-4AE1-AC74-B70E26D26653}"/>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0CCD6F05-2B4F-52A2-2E72-B4C2DEAB6466}"/>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B60946AB-4ED1-2AD5-41A5-2EFC09D6E709}"/>
              </a:ext>
            </a:extLst>
          </p:cNvPr>
          <p:cNvSpPr>
            <a:spLocks noGrp="1"/>
          </p:cNvSpPr>
          <p:nvPr>
            <p:ph type="sldNum" sz="quarter" idx="12"/>
          </p:nvPr>
        </p:nvSpPr>
        <p:spPr/>
        <p:txBody>
          <a:bodyPr/>
          <a:lstStyle/>
          <a:p>
            <a:fld id="{C705F5F1-9457-49D1-866F-BB23D9D6F52D}" type="slidenum">
              <a:rPr lang="de-DE" altLang="de-DE" smtClean="0"/>
              <a:pPr/>
              <a:t>64</a:t>
            </a:fld>
            <a:endParaRPr lang="de-DE" altLang="de-DE"/>
          </a:p>
        </p:txBody>
      </p:sp>
    </p:spTree>
    <p:extLst>
      <p:ext uri="{BB962C8B-B14F-4D97-AF65-F5344CB8AC3E}">
        <p14:creationId xmlns:p14="http://schemas.microsoft.com/office/powerpoint/2010/main" val="318613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42ADC5E-1644-3AB7-D983-F295509A21D3}"/>
              </a:ext>
            </a:extLst>
          </p:cNvPr>
          <p:cNvSpPr>
            <a:spLocks noGrp="1"/>
          </p:cNvSpPr>
          <p:nvPr>
            <p:ph type="title"/>
          </p:nvPr>
        </p:nvSpPr>
        <p:spPr/>
        <p:txBody>
          <a:bodyPr/>
          <a:lstStyle/>
          <a:p>
            <a:r>
              <a:rPr lang="de-DE" kern="0" dirty="0"/>
              <a:t>Säure – Base - Reaktionen</a:t>
            </a:r>
            <a:br>
              <a:rPr lang="de-DE" kern="0" dirty="0"/>
            </a:br>
            <a:endParaRPr lang="de-DE" dirty="0"/>
          </a:p>
        </p:txBody>
      </p:sp>
      <mc:AlternateContent xmlns:mc="http://schemas.openxmlformats.org/markup-compatibility/2006" xmlns:a14="http://schemas.microsoft.com/office/drawing/2010/main">
        <mc:Choice Requires="a14">
          <p:sp>
            <p:nvSpPr>
              <p:cNvPr id="7" name="Inhaltsplatzhalter 6">
                <a:extLst>
                  <a:ext uri="{FF2B5EF4-FFF2-40B4-BE49-F238E27FC236}">
                    <a16:creationId xmlns:a16="http://schemas.microsoft.com/office/drawing/2014/main" id="{9EC6804D-F8E8-DA79-50E3-EA23D1DB1217}"/>
                  </a:ext>
                </a:extLst>
              </p:cNvPr>
              <p:cNvSpPr>
                <a:spLocks noGrp="1"/>
              </p:cNvSpPr>
              <p:nvPr>
                <p:ph type="body" sz="quarter" idx="13"/>
              </p:nvPr>
            </p:nvSpPr>
            <p:spPr/>
            <p:txBody>
              <a:bodyPr/>
              <a:lstStyle/>
              <a:p>
                <a:r>
                  <a:rPr lang="de-DE" kern="0" dirty="0"/>
                  <a:t>Säure – Base – Reaktionen sind </a:t>
                </a:r>
                <a:r>
                  <a:rPr lang="de-DE" b="1" kern="0" dirty="0"/>
                  <a:t>Gleichgewichtsreaktionen</a:t>
                </a:r>
                <a:r>
                  <a:rPr lang="de-DE" kern="0" dirty="0"/>
                  <a:t>, bei denen </a:t>
                </a:r>
                <a:r>
                  <a:rPr lang="de-DE" b="1" kern="0" dirty="0"/>
                  <a:t>Protonen</a:t>
                </a:r>
                <a:r>
                  <a:rPr lang="de-DE" kern="0" dirty="0"/>
                  <a:t> übertragen werden (Definition nach </a:t>
                </a:r>
                <a:r>
                  <a:rPr lang="de-DE" kern="0" dirty="0" err="1"/>
                  <a:t>Brönstedt</a:t>
                </a:r>
                <a:r>
                  <a:rPr lang="de-DE" kern="0" dirty="0"/>
                  <a:t>).</a:t>
                </a:r>
              </a:p>
              <a:p>
                <a:r>
                  <a:rPr lang="de-DE" kern="0" dirty="0"/>
                  <a:t>Die </a:t>
                </a:r>
                <a:r>
                  <a:rPr lang="de-DE" b="1" kern="0" dirty="0"/>
                  <a:t>Säure </a:t>
                </a:r>
                <a:r>
                  <a:rPr lang="de-DE" kern="0" dirty="0"/>
                  <a:t>ist der </a:t>
                </a:r>
                <a:r>
                  <a:rPr lang="de-DE" b="1" kern="0" dirty="0" err="1"/>
                  <a:t>Protonendonator</a:t>
                </a:r>
                <a:r>
                  <a:rPr lang="de-DE" kern="0" dirty="0"/>
                  <a:t>, nach der Reaktion liegt sie </a:t>
                </a:r>
                <a:r>
                  <a:rPr lang="de-DE" b="1" kern="0" dirty="0" err="1"/>
                  <a:t>deprotoniert</a:t>
                </a:r>
                <a:r>
                  <a:rPr lang="de-DE" b="1" kern="0" dirty="0"/>
                  <a:t> </a:t>
                </a:r>
                <a:r>
                  <a:rPr lang="de-DE" kern="0" dirty="0"/>
                  <a:t>als</a:t>
                </a:r>
                <a:r>
                  <a:rPr lang="de-DE" b="1" kern="0" dirty="0"/>
                  <a:t> konjugierte Base</a:t>
                </a:r>
                <a:r>
                  <a:rPr lang="de-DE" kern="0" dirty="0"/>
                  <a:t> vor.</a:t>
                </a:r>
              </a:p>
              <a:p>
                <a:r>
                  <a:rPr lang="de-DE" kern="0" dirty="0"/>
                  <a:t>Die </a:t>
                </a:r>
                <a:r>
                  <a:rPr lang="de-DE" b="1" kern="0" dirty="0"/>
                  <a:t>Base</a:t>
                </a:r>
                <a:r>
                  <a:rPr lang="de-DE" kern="0" dirty="0"/>
                  <a:t> ist der </a:t>
                </a:r>
                <a:r>
                  <a:rPr lang="de-DE" b="1" kern="0" dirty="0"/>
                  <a:t>Protonenakzeptor</a:t>
                </a:r>
                <a:r>
                  <a:rPr lang="de-DE" kern="0" dirty="0"/>
                  <a:t>, nach der Reaktion liegt sie </a:t>
                </a:r>
                <a:r>
                  <a:rPr lang="de-DE" b="1" kern="0" dirty="0" err="1"/>
                  <a:t>protoniert</a:t>
                </a:r>
                <a:r>
                  <a:rPr lang="de-DE" kern="0" dirty="0"/>
                  <a:t> als </a:t>
                </a:r>
                <a:r>
                  <a:rPr lang="de-DE" b="1" kern="0" dirty="0"/>
                  <a:t>konjugierte Säure</a:t>
                </a:r>
                <a:r>
                  <a:rPr lang="de-DE" kern="0" dirty="0"/>
                  <a:t> vor.</a:t>
                </a:r>
              </a:p>
              <a:p>
                <a:r>
                  <a:rPr lang="de-DE" kern="0" dirty="0"/>
                  <a:t>An einer SB – Reaktion sind </a:t>
                </a:r>
                <a:r>
                  <a:rPr lang="de-DE" b="1" kern="0" dirty="0"/>
                  <a:t>immer</a:t>
                </a:r>
                <a:r>
                  <a:rPr lang="de-DE" kern="0" dirty="0"/>
                  <a:t> sowohl eine Säure als auch eine Base beteiligt. In wässriger Lösung kann </a:t>
                </a:r>
                <a:r>
                  <a:rPr lang="de-DE" b="1" kern="0" dirty="0"/>
                  <a:t>H</a:t>
                </a:r>
                <a:r>
                  <a:rPr lang="de-DE" b="1" kern="0" baseline="-25000" dirty="0"/>
                  <a:t>2</a:t>
                </a:r>
                <a:r>
                  <a:rPr lang="de-DE" b="1" kern="0" dirty="0"/>
                  <a:t>O</a:t>
                </a:r>
                <a:r>
                  <a:rPr lang="de-DE" kern="0" dirty="0"/>
                  <a:t> die Rolle des Gegenstücks übernehmen.</a:t>
                </a:r>
              </a:p>
              <a:p>
                <a:pPr marL="0" indent="0">
                  <a:buNone/>
                </a:pPr>
                <a14:m>
                  <m:oMathPara xmlns:m="http://schemas.openxmlformats.org/officeDocument/2006/math">
                    <m:oMathParaPr>
                      <m:jc m:val="centerGroup"/>
                    </m:oMathParaPr>
                    <m:oMath xmlns:m="http://schemas.openxmlformats.org/officeDocument/2006/math">
                      <m:r>
                        <a:rPr lang="de-DE" i="1" kern="0" smtClean="0">
                          <a:latin typeface="Cambria Math" panose="02040503050406030204" pitchFamily="18" charset="0"/>
                        </a:rPr>
                        <m:t>𝐻𝐴</m:t>
                      </m:r>
                      <m:r>
                        <a:rPr lang="de-DE" i="1" kern="0" smtClean="0">
                          <a:latin typeface="Cambria Math" panose="02040503050406030204" pitchFamily="18" charset="0"/>
                        </a:rPr>
                        <m:t>+</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𝐻</m:t>
                          </m:r>
                        </m:e>
                        <m:sub>
                          <m:r>
                            <a:rPr lang="de-DE" i="1" kern="0" smtClean="0">
                              <a:latin typeface="Cambria Math" panose="02040503050406030204" pitchFamily="18" charset="0"/>
                            </a:rPr>
                            <m:t>2</m:t>
                          </m:r>
                        </m:sub>
                      </m:sSub>
                      <m:r>
                        <a:rPr lang="de-DE" i="1" kern="0" smtClean="0">
                          <a:latin typeface="Cambria Math" panose="02040503050406030204" pitchFamily="18" charset="0"/>
                        </a:rPr>
                        <m:t>𝑂</m:t>
                      </m:r>
                      <m:r>
                        <a:rPr lang="de-DE" i="1" kern="0" smtClean="0">
                          <a:latin typeface="Cambria Math" panose="02040503050406030204" pitchFamily="18" charset="0"/>
                          <a:ea typeface="Cambria Math" panose="02040503050406030204" pitchFamily="18" charset="0"/>
                        </a:rPr>
                        <m:t>⇌</m:t>
                      </m:r>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𝐴</m:t>
                          </m:r>
                        </m:e>
                        <m:sup>
                          <m:r>
                            <a:rPr lang="de-DE" i="1" kern="0" smtClean="0">
                              <a:latin typeface="Cambria Math" panose="02040503050406030204" pitchFamily="18" charset="0"/>
                              <a:ea typeface="Cambria Math" panose="02040503050406030204" pitchFamily="18" charset="0"/>
                            </a:rPr>
                            <m:t>−</m:t>
                          </m:r>
                        </m:sup>
                      </m:sSup>
                      <m:r>
                        <a:rPr lang="de-DE" i="1" kern="0" smtClean="0">
                          <a:latin typeface="Cambria Math" panose="02040503050406030204" pitchFamily="18" charset="0"/>
                          <a:ea typeface="Cambria Math" panose="02040503050406030204" pitchFamily="18" charset="0"/>
                        </a:rPr>
                        <m:t>+</m:t>
                      </m:r>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𝐻</m:t>
                          </m:r>
                        </m:e>
                        <m:sub>
                          <m:r>
                            <a:rPr lang="de-DE" i="1" kern="0" smtClean="0">
                              <a:latin typeface="Cambria Math" panose="02040503050406030204" pitchFamily="18" charset="0"/>
                              <a:ea typeface="Cambria Math" panose="02040503050406030204" pitchFamily="18" charset="0"/>
                            </a:rPr>
                            <m:t>3</m:t>
                          </m:r>
                        </m:sub>
                      </m:sSub>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𝑂</m:t>
                          </m:r>
                        </m:e>
                        <m:sup>
                          <m:r>
                            <a:rPr lang="de-DE" i="1" kern="0" smtClean="0">
                              <a:latin typeface="Cambria Math" panose="02040503050406030204" pitchFamily="18" charset="0"/>
                              <a:ea typeface="Cambria Math" panose="02040503050406030204" pitchFamily="18" charset="0"/>
                            </a:rPr>
                            <m:t>+</m:t>
                          </m:r>
                        </m:sup>
                      </m:sSup>
                    </m:oMath>
                  </m:oMathPara>
                </a14:m>
                <a:endParaRPr lang="de-DE" kern="0" dirty="0"/>
              </a:p>
              <a:p>
                <a:pPr marL="0" indent="0" algn="ctr">
                  <a:buNone/>
                </a:pPr>
                <a:r>
                  <a:rPr lang="de-DE" kern="0" dirty="0"/>
                  <a:t>HA: Säure	H</a:t>
                </a:r>
                <a:r>
                  <a:rPr lang="de-DE" kern="0" baseline="-25000" dirty="0"/>
                  <a:t>2</a:t>
                </a:r>
                <a:r>
                  <a:rPr lang="de-DE" kern="0" dirty="0"/>
                  <a:t>O: Base	A</a:t>
                </a:r>
                <a14:m>
                  <m:oMath xmlns:m="http://schemas.openxmlformats.org/officeDocument/2006/math">
                    <m:sSup>
                      <m:sSupPr>
                        <m:ctrlPr>
                          <a:rPr lang="de-DE" i="1" kern="0" smtClean="0">
                            <a:latin typeface="Cambria Math" panose="02040503050406030204" pitchFamily="18" charset="0"/>
                          </a:rPr>
                        </m:ctrlPr>
                      </m:sSupPr>
                      <m:e>
                        <m:r>
                          <a:rPr lang="de-DE" i="1" kern="0" smtClean="0">
                            <a:latin typeface="Cambria Math" panose="02040503050406030204" pitchFamily="18" charset="0"/>
                          </a:rPr>
                          <m:t> </m:t>
                        </m:r>
                      </m:e>
                      <m:sup>
                        <m:r>
                          <a:rPr lang="de-DE" i="1" kern="0" smtClean="0">
                            <a:latin typeface="Cambria Math" panose="02040503050406030204" pitchFamily="18" charset="0"/>
                          </a:rPr>
                          <m:t>−</m:t>
                        </m:r>
                      </m:sup>
                    </m:sSup>
                  </m:oMath>
                </a14:m>
                <a:r>
                  <a:rPr lang="de-DE" kern="0" dirty="0"/>
                  <a:t>: konjugierte Base	H</a:t>
                </a:r>
                <a:r>
                  <a:rPr lang="de-DE" kern="0" baseline="-25000" dirty="0"/>
                  <a:t>3</a:t>
                </a:r>
                <a:r>
                  <a:rPr lang="de-DE" kern="0" dirty="0"/>
                  <a:t>O</a:t>
                </a:r>
                <a:r>
                  <a:rPr lang="de-DE" kern="0" baseline="30000" dirty="0"/>
                  <a:t>+</a:t>
                </a:r>
                <a:r>
                  <a:rPr lang="de-DE" kern="0" dirty="0"/>
                  <a:t>: konjugierte Säure</a:t>
                </a:r>
              </a:p>
              <a:p>
                <a:pPr marL="0" indent="0" algn="ctr">
                  <a:buNone/>
                </a:pPr>
                <a:endParaRPr lang="de-DE" kern="0" dirty="0"/>
              </a:p>
              <a:p>
                <a:pPr marL="0" indent="0">
                  <a:buNone/>
                </a:pPr>
                <a14:m>
                  <m:oMathPara xmlns:m="http://schemas.openxmlformats.org/officeDocument/2006/math">
                    <m:oMathParaPr>
                      <m:jc m:val="centerGroup"/>
                    </m:oMathParaPr>
                    <m:oMath xmlns:m="http://schemas.openxmlformats.org/officeDocument/2006/math">
                      <m:r>
                        <m:rPr>
                          <m:sty m:val="p"/>
                        </m:rPr>
                        <a:rPr lang="de-DE" i="1" kern="0">
                          <a:latin typeface="Cambria Math" panose="02040503050406030204" pitchFamily="18" charset="0"/>
                        </a:rPr>
                        <m:t>B</m:t>
                      </m:r>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𝐻</m:t>
                          </m:r>
                        </m:e>
                        <m:sub>
                          <m:r>
                            <a:rPr lang="de-DE" i="1" kern="0">
                              <a:latin typeface="Cambria Math" panose="02040503050406030204" pitchFamily="18" charset="0"/>
                            </a:rPr>
                            <m:t>2</m:t>
                          </m:r>
                        </m:sub>
                      </m:sSub>
                      <m:r>
                        <a:rPr lang="de-DE" i="1" kern="0">
                          <a:latin typeface="Cambria Math" panose="02040503050406030204" pitchFamily="18" charset="0"/>
                        </a:rPr>
                        <m:t>𝑂</m:t>
                      </m:r>
                      <m:r>
                        <a:rPr lang="de-DE" i="1" ker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𝐻</m:t>
                      </m:r>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𝐵</m:t>
                          </m:r>
                        </m:e>
                        <m:sup>
                          <m:r>
                            <a:rPr lang="de-DE" i="1" kern="0" smtClean="0">
                              <a:latin typeface="Cambria Math" panose="02040503050406030204" pitchFamily="18" charset="0"/>
                              <a:ea typeface="Cambria Math" panose="02040503050406030204" pitchFamily="18" charset="0"/>
                            </a:rPr>
                            <m:t>+</m:t>
                          </m:r>
                        </m:sup>
                      </m:sSup>
                      <m:r>
                        <a:rPr lang="de-DE" i="1" kern="0">
                          <a:latin typeface="Cambria Math" panose="02040503050406030204" pitchFamily="18" charset="0"/>
                          <a:ea typeface="Cambria Math" panose="02040503050406030204" pitchFamily="18" charset="0"/>
                        </a:rPr>
                        <m:t>+</m:t>
                      </m:r>
                      <m:r>
                        <a:rPr lang="de-DE" i="1" kern="0" smtClean="0">
                          <a:latin typeface="Cambria Math" panose="02040503050406030204" pitchFamily="18" charset="0"/>
                          <a:ea typeface="Cambria Math" panose="02040503050406030204" pitchFamily="18" charset="0"/>
                        </a:rPr>
                        <m:t>𝑂</m:t>
                      </m:r>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𝐻</m:t>
                          </m:r>
                        </m:e>
                        <m:sup>
                          <m:r>
                            <a:rPr lang="de-DE" i="1" kern="0" smtClean="0">
                              <a:latin typeface="Cambria Math" panose="02040503050406030204" pitchFamily="18" charset="0"/>
                              <a:ea typeface="Cambria Math" panose="02040503050406030204" pitchFamily="18" charset="0"/>
                            </a:rPr>
                            <m:t>−</m:t>
                          </m:r>
                        </m:sup>
                      </m:sSup>
                    </m:oMath>
                  </m:oMathPara>
                </a14:m>
                <a:endParaRPr lang="de-DE" kern="0" dirty="0"/>
              </a:p>
              <a:p>
                <a:pPr marL="0" indent="0" algn="ctr">
                  <a:buNone/>
                </a:pPr>
                <a:r>
                  <a:rPr lang="de-DE" kern="0" dirty="0"/>
                  <a:t>B: Base	H</a:t>
                </a:r>
                <a:r>
                  <a:rPr lang="de-DE" kern="0" baseline="-25000" dirty="0"/>
                  <a:t>2</a:t>
                </a:r>
                <a:r>
                  <a:rPr lang="de-DE" kern="0" dirty="0"/>
                  <a:t>O: Säure	BH</a:t>
                </a:r>
                <a:r>
                  <a:rPr lang="de-DE" kern="0" baseline="30000" dirty="0"/>
                  <a:t>+</a:t>
                </a:r>
                <a:r>
                  <a:rPr lang="de-DE" kern="0" dirty="0"/>
                  <a:t>: konjugierte Säure	H</a:t>
                </a:r>
                <a:r>
                  <a:rPr lang="de-DE" kern="0" baseline="-25000" dirty="0"/>
                  <a:t>3</a:t>
                </a:r>
                <a:r>
                  <a:rPr lang="de-DE" kern="0" dirty="0"/>
                  <a:t>O</a:t>
                </a:r>
                <a:r>
                  <a:rPr lang="de-DE" kern="0" baseline="30000" dirty="0"/>
                  <a:t>+</a:t>
                </a:r>
                <a:r>
                  <a:rPr lang="de-DE" kern="0" dirty="0"/>
                  <a:t>: konjugierte Base</a:t>
                </a:r>
                <a:endParaRPr lang="de-DE" kern="0" baseline="30000" dirty="0"/>
              </a:p>
              <a:p>
                <a:pPr marL="0" indent="0">
                  <a:buNone/>
                </a:pPr>
                <a:endParaRPr lang="de-DE" kern="0" dirty="0"/>
              </a:p>
              <a:p>
                <a:r>
                  <a:rPr lang="de-DE" kern="0" dirty="0"/>
                  <a:t>Säure – Base – Reaktionen können auch als </a:t>
                </a:r>
                <a:r>
                  <a:rPr lang="de-DE" b="1" kern="0" dirty="0"/>
                  <a:t>Übertragung von Elektronenpaaren</a:t>
                </a:r>
                <a:r>
                  <a:rPr lang="de-DE" kern="0" dirty="0"/>
                  <a:t> angesehen werden (Definition nach Lewis).</a:t>
                </a:r>
              </a:p>
              <a:p>
                <a:r>
                  <a:rPr lang="de-DE" kern="0" dirty="0"/>
                  <a:t>Die </a:t>
                </a:r>
                <a:r>
                  <a:rPr lang="de-DE" b="1" kern="0" dirty="0"/>
                  <a:t>Säure</a:t>
                </a:r>
                <a:r>
                  <a:rPr lang="de-DE" kern="0" dirty="0"/>
                  <a:t> ist der </a:t>
                </a:r>
                <a:r>
                  <a:rPr lang="de-DE" b="1" kern="0" dirty="0"/>
                  <a:t>Elektronenpaarakzeptor</a:t>
                </a:r>
                <a:r>
                  <a:rPr lang="de-DE" kern="0" dirty="0"/>
                  <a:t>, sie müssen eine </a:t>
                </a:r>
                <a:r>
                  <a:rPr lang="de-DE" b="1" kern="0" dirty="0"/>
                  <a:t>Elektronenpaarlücke</a:t>
                </a:r>
                <a:r>
                  <a:rPr lang="de-DE" kern="0" dirty="0"/>
                  <a:t> haben, die </a:t>
                </a:r>
                <a:r>
                  <a:rPr lang="de-DE" b="1" kern="0" dirty="0"/>
                  <a:t>Base </a:t>
                </a:r>
                <a:r>
                  <a:rPr lang="de-DE" kern="0" dirty="0"/>
                  <a:t>ist der </a:t>
                </a:r>
                <a:r>
                  <a:rPr lang="de-DE" b="1" kern="0" dirty="0" err="1"/>
                  <a:t>Elektronenpaardonator</a:t>
                </a:r>
                <a:r>
                  <a:rPr lang="de-DE" kern="0" dirty="0"/>
                  <a:t>.</a:t>
                </a:r>
              </a:p>
              <a:p>
                <a:r>
                  <a:rPr lang="de-DE" kern="0" dirty="0"/>
                  <a:t>Typische </a:t>
                </a:r>
                <a:r>
                  <a:rPr lang="de-DE" kern="0" dirty="0" err="1"/>
                  <a:t>Lewissäuren</a:t>
                </a:r>
                <a:r>
                  <a:rPr lang="de-DE" kern="0" dirty="0"/>
                  <a:t> sind die B, </a:t>
                </a:r>
                <a:r>
                  <a:rPr lang="de-DE" kern="0" dirty="0" err="1"/>
                  <a:t>Fe</a:t>
                </a:r>
                <a:r>
                  <a:rPr lang="de-DE" kern="0" dirty="0"/>
                  <a:t> und Al, die </a:t>
                </a:r>
                <a:r>
                  <a:rPr lang="de-DE" b="1" kern="0" dirty="0"/>
                  <a:t>Borsäure</a:t>
                </a:r>
                <a:r>
                  <a:rPr lang="de-DE" kern="0" dirty="0"/>
                  <a:t>, </a:t>
                </a:r>
                <a:r>
                  <a:rPr lang="de-DE" b="1" kern="0" dirty="0"/>
                  <a:t>Eisenkomplexe</a:t>
                </a:r>
                <a:r>
                  <a:rPr lang="de-DE" kern="0" dirty="0"/>
                  <a:t> und </a:t>
                </a:r>
                <a:r>
                  <a:rPr lang="de-DE" b="1" kern="0" dirty="0"/>
                  <a:t>Aluminiumkomplexe </a:t>
                </a:r>
                <a:r>
                  <a:rPr lang="de-DE" kern="0" dirty="0"/>
                  <a:t>bilden.</a:t>
                </a:r>
                <a:endParaRPr lang="de-DE" b="1" kern="0" dirty="0"/>
              </a:p>
              <a:p>
                <a:r>
                  <a:rPr lang="de-DE" kern="0" dirty="0"/>
                  <a:t>Oft wird hier </a:t>
                </a:r>
                <a:r>
                  <a:rPr lang="de-DE" b="1" kern="0" dirty="0"/>
                  <a:t>Wasser</a:t>
                </a:r>
                <a:r>
                  <a:rPr lang="de-DE" kern="0" dirty="0"/>
                  <a:t> angelagert, dass dann ein Proton abgibt:</a:t>
                </a:r>
              </a:p>
              <a:p>
                <a:endParaRPr lang="de-DE" kern="0" dirty="0"/>
              </a:p>
              <a:p>
                <a:endParaRPr lang="de-DE" kern="0" dirty="0"/>
              </a:p>
              <a:p>
                <a:endParaRPr lang="de-DE" kern="0" dirty="0"/>
              </a:p>
              <a:p>
                <a:pPr marL="0" indent="0">
                  <a:buNone/>
                </a:pPr>
                <a:endParaRPr lang="de-DE" kern="0" dirty="0"/>
              </a:p>
              <a:p>
                <a:pPr marL="0" indent="0" algn="ctr">
                  <a:buNone/>
                </a:pPr>
                <a14:m>
                  <m:oMath xmlns:m="http://schemas.openxmlformats.org/officeDocument/2006/math">
                    <m:r>
                      <a:rPr lang="de-DE" i="1" kern="0" smtClean="0">
                        <a:latin typeface="Cambria Math" panose="02040503050406030204" pitchFamily="18" charset="0"/>
                      </a:rPr>
                      <m:t>𝐹</m:t>
                    </m:r>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𝑒</m:t>
                        </m:r>
                      </m:e>
                      <m:sup>
                        <m:r>
                          <a:rPr lang="de-DE" i="1" kern="0" smtClean="0">
                            <a:latin typeface="Cambria Math" panose="02040503050406030204" pitchFamily="18" charset="0"/>
                          </a:rPr>
                          <m:t>3+</m:t>
                        </m:r>
                      </m:sup>
                    </m:sSup>
                    <m:r>
                      <a:rPr lang="de-DE" i="1" kern="0" smtClean="0">
                        <a:latin typeface="Cambria Math" panose="02040503050406030204" pitchFamily="18" charset="0"/>
                      </a:rPr>
                      <m:t>+6 </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𝐻</m:t>
                        </m:r>
                      </m:e>
                      <m:sub>
                        <m:r>
                          <a:rPr lang="de-DE" i="1" kern="0" smtClean="0">
                            <a:latin typeface="Cambria Math" panose="02040503050406030204" pitchFamily="18" charset="0"/>
                          </a:rPr>
                          <m:t>2</m:t>
                        </m:r>
                      </m:sub>
                    </m:sSub>
                    <m:r>
                      <a:rPr lang="de-DE" i="1" kern="0" smtClean="0">
                        <a:latin typeface="Cambria Math" panose="02040503050406030204" pitchFamily="18" charset="0"/>
                      </a:rPr>
                      <m:t>𝑂</m:t>
                    </m:r>
                    <m:r>
                      <a:rPr lang="de-DE" i="1" kern="0" smtClean="0">
                        <a:latin typeface="Cambria Math" panose="02040503050406030204" pitchFamily="18" charset="0"/>
                      </a:rPr>
                      <m:t> ⇌</m:t>
                    </m:r>
                    <m:sSup>
                      <m:sSupPr>
                        <m:ctrlPr>
                          <a:rPr lang="de-DE" i="1" kern="0" smtClean="0">
                            <a:latin typeface="Cambria Math" panose="02040503050406030204" pitchFamily="18" charset="0"/>
                            <a:ea typeface="Cambria Math" panose="02040503050406030204" pitchFamily="18" charset="0"/>
                          </a:rPr>
                        </m:ctrlPr>
                      </m:sSupPr>
                      <m:e>
                        <m:d>
                          <m:dPr>
                            <m:begChr m:val="["/>
                            <m:endChr m:val="]"/>
                            <m:ctrlPr>
                              <a:rPr lang="de-DE" i="1" kern="0" smtClean="0">
                                <a:latin typeface="Cambria Math" panose="02040503050406030204" pitchFamily="18" charset="0"/>
                                <a:ea typeface="Cambria Math" panose="02040503050406030204" pitchFamily="18" charset="0"/>
                              </a:rPr>
                            </m:ctrlPr>
                          </m:dPr>
                          <m:e>
                            <m:r>
                              <a:rPr lang="de-DE" i="1" kern="0" smtClean="0">
                                <a:latin typeface="Cambria Math" panose="02040503050406030204" pitchFamily="18" charset="0"/>
                                <a:ea typeface="Cambria Math" panose="02040503050406030204" pitchFamily="18" charset="0"/>
                              </a:rPr>
                              <m:t>𝐹𝑒</m:t>
                            </m:r>
                            <m:sSub>
                              <m:sSubPr>
                                <m:ctrlPr>
                                  <a:rPr lang="de-DE" i="1" kern="0" smtClean="0">
                                    <a:latin typeface="Cambria Math" panose="02040503050406030204" pitchFamily="18" charset="0"/>
                                    <a:ea typeface="Cambria Math" panose="02040503050406030204" pitchFamily="18" charset="0"/>
                                  </a:rPr>
                                </m:ctrlPr>
                              </m:sSubPr>
                              <m:e>
                                <m:d>
                                  <m:dPr>
                                    <m:ctrlPr>
                                      <a:rPr lang="de-DE" i="1" kern="0" smtClean="0">
                                        <a:latin typeface="Cambria Math" panose="02040503050406030204" pitchFamily="18" charset="0"/>
                                        <a:ea typeface="Cambria Math" panose="02040503050406030204" pitchFamily="18" charset="0"/>
                                      </a:rPr>
                                    </m:ctrlPr>
                                  </m:dPr>
                                  <m:e>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𝐻</m:t>
                                        </m:r>
                                      </m:e>
                                      <m:sub>
                                        <m:r>
                                          <a:rPr lang="de-DE" i="1" kern="0" smtClean="0">
                                            <a:latin typeface="Cambria Math" panose="02040503050406030204" pitchFamily="18" charset="0"/>
                                            <a:ea typeface="Cambria Math" panose="02040503050406030204" pitchFamily="18" charset="0"/>
                                          </a:rPr>
                                          <m:t>2</m:t>
                                        </m:r>
                                      </m:sub>
                                    </m:sSub>
                                    <m:r>
                                      <a:rPr lang="de-DE" i="1" kern="0" smtClean="0">
                                        <a:latin typeface="Cambria Math" panose="02040503050406030204" pitchFamily="18" charset="0"/>
                                        <a:ea typeface="Cambria Math" panose="02040503050406030204" pitchFamily="18" charset="0"/>
                                      </a:rPr>
                                      <m:t>𝑂</m:t>
                                    </m:r>
                                  </m:e>
                                </m:d>
                              </m:e>
                              <m:sub>
                                <m:r>
                                  <a:rPr lang="de-DE" i="1" kern="0" smtClean="0">
                                    <a:latin typeface="Cambria Math" panose="02040503050406030204" pitchFamily="18" charset="0"/>
                                    <a:ea typeface="Cambria Math" panose="02040503050406030204" pitchFamily="18" charset="0"/>
                                  </a:rPr>
                                  <m:t>6</m:t>
                                </m:r>
                              </m:sub>
                            </m:sSub>
                          </m:e>
                        </m:d>
                      </m:e>
                      <m:sup>
                        <m:r>
                          <a:rPr lang="de-DE" i="1" kern="0" smtClean="0">
                            <a:latin typeface="Cambria Math" panose="02040503050406030204" pitchFamily="18" charset="0"/>
                            <a:ea typeface="Cambria Math" panose="02040503050406030204" pitchFamily="18" charset="0"/>
                          </a:rPr>
                          <m:t>3+</m:t>
                        </m:r>
                      </m:sup>
                    </m:sSup>
                    <m:r>
                      <a:rPr lang="de-DE" i="1" kern="0">
                        <a:latin typeface="Cambria Math" panose="02040503050406030204" pitchFamily="18" charset="0"/>
                        <a:ea typeface="Cambria Math" panose="02040503050406030204" pitchFamily="18" charset="0"/>
                      </a:rPr>
                      <m:t>⇌</m:t>
                    </m:r>
                    <m:sSup>
                      <m:sSupPr>
                        <m:ctrlPr>
                          <a:rPr lang="de-DE" i="1" kern="0" smtClean="0">
                            <a:latin typeface="Cambria Math" panose="02040503050406030204" pitchFamily="18" charset="0"/>
                            <a:ea typeface="Cambria Math" panose="02040503050406030204" pitchFamily="18" charset="0"/>
                          </a:rPr>
                        </m:ctrlPr>
                      </m:sSupPr>
                      <m:e>
                        <m:d>
                          <m:dPr>
                            <m:begChr m:val="["/>
                            <m:endChr m:val="]"/>
                            <m:ctrlPr>
                              <a:rPr lang="de-DE" i="1" kern="0" smtClean="0">
                                <a:latin typeface="Cambria Math" panose="02040503050406030204" pitchFamily="18" charset="0"/>
                                <a:ea typeface="Cambria Math" panose="02040503050406030204" pitchFamily="18" charset="0"/>
                              </a:rPr>
                            </m:ctrlPr>
                          </m:dPr>
                          <m:e>
                            <m:r>
                              <a:rPr lang="de-DE" i="1" kern="0" smtClean="0">
                                <a:latin typeface="Cambria Math" panose="02040503050406030204" pitchFamily="18" charset="0"/>
                                <a:ea typeface="Cambria Math" panose="02040503050406030204" pitchFamily="18" charset="0"/>
                              </a:rPr>
                              <m:t>𝐹𝑒</m:t>
                            </m:r>
                            <m:sSub>
                              <m:sSubPr>
                                <m:ctrlPr>
                                  <a:rPr lang="de-DE" i="1" kern="0" smtClean="0">
                                    <a:latin typeface="Cambria Math" panose="02040503050406030204" pitchFamily="18" charset="0"/>
                                    <a:ea typeface="Cambria Math" panose="02040503050406030204" pitchFamily="18" charset="0"/>
                                  </a:rPr>
                                </m:ctrlPr>
                              </m:sSubPr>
                              <m:e>
                                <m:d>
                                  <m:dPr>
                                    <m:ctrlPr>
                                      <a:rPr lang="de-DE" i="1" kern="0" smtClean="0">
                                        <a:latin typeface="Cambria Math" panose="02040503050406030204" pitchFamily="18" charset="0"/>
                                        <a:ea typeface="Cambria Math" panose="02040503050406030204" pitchFamily="18" charset="0"/>
                                      </a:rPr>
                                    </m:ctrlPr>
                                  </m:dPr>
                                  <m:e>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𝐻</m:t>
                                        </m:r>
                                      </m:e>
                                      <m:sub>
                                        <m:r>
                                          <a:rPr lang="de-DE" i="1" kern="0" smtClean="0">
                                            <a:latin typeface="Cambria Math" panose="02040503050406030204" pitchFamily="18" charset="0"/>
                                            <a:ea typeface="Cambria Math" panose="02040503050406030204" pitchFamily="18" charset="0"/>
                                          </a:rPr>
                                          <m:t>2</m:t>
                                        </m:r>
                                      </m:sub>
                                    </m:sSub>
                                    <m:r>
                                      <a:rPr lang="de-DE" i="1" kern="0" smtClean="0">
                                        <a:latin typeface="Cambria Math" panose="02040503050406030204" pitchFamily="18" charset="0"/>
                                        <a:ea typeface="Cambria Math" panose="02040503050406030204" pitchFamily="18" charset="0"/>
                                      </a:rPr>
                                      <m:t>𝑂</m:t>
                                    </m:r>
                                  </m:e>
                                </m:d>
                              </m:e>
                              <m:sub>
                                <m:r>
                                  <a:rPr lang="de-DE" i="1" kern="0" smtClean="0">
                                    <a:latin typeface="Cambria Math" panose="02040503050406030204" pitchFamily="18" charset="0"/>
                                    <a:ea typeface="Cambria Math" panose="02040503050406030204" pitchFamily="18" charset="0"/>
                                  </a:rPr>
                                  <m:t>5</m:t>
                                </m:r>
                              </m:sub>
                            </m:sSub>
                            <m:d>
                              <m:dPr>
                                <m:ctrlPr>
                                  <a:rPr lang="de-DE" i="1" kern="0" smtClean="0">
                                    <a:latin typeface="Cambria Math" panose="02040503050406030204" pitchFamily="18" charset="0"/>
                                    <a:ea typeface="Cambria Math" panose="02040503050406030204" pitchFamily="18" charset="0"/>
                                  </a:rPr>
                                </m:ctrlPr>
                              </m:dPr>
                              <m:e>
                                <m:r>
                                  <a:rPr lang="de-DE" i="1" kern="0" smtClean="0">
                                    <a:latin typeface="Cambria Math" panose="02040503050406030204" pitchFamily="18" charset="0"/>
                                    <a:ea typeface="Cambria Math" panose="02040503050406030204" pitchFamily="18" charset="0"/>
                                  </a:rPr>
                                  <m:t>𝑂𝐻</m:t>
                                </m:r>
                              </m:e>
                            </m:d>
                          </m:e>
                        </m:d>
                      </m:e>
                      <m:sup>
                        <m:r>
                          <a:rPr lang="de-DE" i="1" kern="0" smtClean="0">
                            <a:latin typeface="Cambria Math" panose="02040503050406030204" pitchFamily="18" charset="0"/>
                            <a:ea typeface="Cambria Math" panose="02040503050406030204" pitchFamily="18" charset="0"/>
                          </a:rPr>
                          <m:t>2+</m:t>
                        </m:r>
                      </m:sup>
                    </m:sSup>
                    <m:r>
                      <a:rPr lang="de-DE" i="1" kern="0" smtClean="0">
                        <a:latin typeface="Cambria Math" panose="02040503050406030204" pitchFamily="18" charset="0"/>
                        <a:ea typeface="Cambria Math" panose="02040503050406030204" pitchFamily="18" charset="0"/>
                      </a:rPr>
                      <m:t>+</m:t>
                    </m:r>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𝐻</m:t>
                        </m:r>
                      </m:e>
                      <m:sup>
                        <m:r>
                          <a:rPr lang="de-DE" i="1" kern="0" smtClean="0">
                            <a:latin typeface="Cambria Math" panose="02040503050406030204" pitchFamily="18" charset="0"/>
                            <a:ea typeface="Cambria Math" panose="02040503050406030204" pitchFamily="18" charset="0"/>
                          </a:rPr>
                          <m:t>+</m:t>
                        </m:r>
                      </m:sup>
                    </m:sSup>
                    <m:r>
                      <a:rPr lang="de-DE" b="0" i="0" kern="0" smtClean="0">
                        <a:latin typeface="Cambria Math" panose="02040503050406030204" pitchFamily="18" charset="0"/>
                        <a:ea typeface="Cambria Math" panose="02040503050406030204" pitchFamily="18" charset="0"/>
                      </a:rPr>
                      <m:t> </m:t>
                    </m:r>
                  </m:oMath>
                </a14:m>
                <a:r>
                  <a:rPr lang="de-DE" kern="0" dirty="0"/>
                  <a:t>(Al</a:t>
                </a:r>
                <a:r>
                  <a:rPr lang="de-DE" kern="0" baseline="30000" dirty="0"/>
                  <a:t>3+ </a:t>
                </a:r>
                <a:r>
                  <a:rPr lang="de-DE" kern="0" dirty="0"/>
                  <a:t>genauso, Cu</a:t>
                </a:r>
                <a:r>
                  <a:rPr lang="de-DE" kern="0" baseline="30000" dirty="0"/>
                  <a:t>2+</a:t>
                </a:r>
                <a:r>
                  <a:rPr lang="de-DE" kern="0" dirty="0"/>
                  <a:t> analog mit 4 H</a:t>
                </a:r>
                <a:r>
                  <a:rPr lang="de-DE" kern="0" baseline="-25000" dirty="0"/>
                  <a:t>2</a:t>
                </a:r>
                <a:r>
                  <a:rPr lang="de-DE" kern="0" dirty="0"/>
                  <a:t>O / 3 H</a:t>
                </a:r>
                <a:r>
                  <a:rPr lang="de-DE" kern="0" baseline="-25000" dirty="0"/>
                  <a:t>2</a:t>
                </a:r>
                <a:r>
                  <a:rPr lang="de-DE" kern="0" dirty="0"/>
                  <a:t>O + OH</a:t>
                </a:r>
                <a:r>
                  <a:rPr lang="de-DE" kern="0" baseline="30000" dirty="0"/>
                  <a:t>-</a:t>
                </a:r>
                <a:r>
                  <a:rPr lang="de-DE" kern="0" dirty="0"/>
                  <a:t>)</a:t>
                </a:r>
              </a:p>
              <a:p>
                <a:endParaRPr lang="de-DE" dirty="0"/>
              </a:p>
            </p:txBody>
          </p:sp>
        </mc:Choice>
        <mc:Fallback xmlns="">
          <p:sp>
            <p:nvSpPr>
              <p:cNvPr id="7" name="Inhaltsplatzhalter 6">
                <a:extLst>
                  <a:ext uri="{FF2B5EF4-FFF2-40B4-BE49-F238E27FC236}">
                    <a16:creationId xmlns:a16="http://schemas.microsoft.com/office/drawing/2014/main" id="{9EC6804D-F8E8-DA79-50E3-EA23D1DB121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27ED9D32-4C6F-63E3-CF4F-353F7F89286F}"/>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2CE4FD14-5689-16F2-D456-00ED8E5352C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492A61CF-235C-824C-E933-5DEE21C6F4BF}"/>
              </a:ext>
            </a:extLst>
          </p:cNvPr>
          <p:cNvSpPr>
            <a:spLocks noGrp="1"/>
          </p:cNvSpPr>
          <p:nvPr>
            <p:ph type="sldNum" sz="quarter" idx="16"/>
          </p:nvPr>
        </p:nvSpPr>
        <p:spPr/>
        <p:txBody>
          <a:bodyPr/>
          <a:lstStyle/>
          <a:p>
            <a:fld id="{7E0F9666-C122-4D3D-AFA2-14CC8F7A0F09}" type="slidenum">
              <a:rPr lang="de-DE" altLang="de-DE" smtClean="0"/>
              <a:pPr/>
              <a:t>65</a:t>
            </a:fld>
            <a:endParaRPr lang="de-DE" altLang="de-DE"/>
          </a:p>
        </p:txBody>
      </p:sp>
      <p:pic>
        <p:nvPicPr>
          <p:cNvPr id="6" name="Grafik 5">
            <a:extLst>
              <a:ext uri="{FF2B5EF4-FFF2-40B4-BE49-F238E27FC236}">
                <a16:creationId xmlns:a16="http://schemas.microsoft.com/office/drawing/2014/main" id="{1F767807-CF7D-9547-8815-77857A6CD604}"/>
              </a:ext>
            </a:extLst>
          </p:cNvPr>
          <p:cNvPicPr>
            <a:picLocks noChangeAspect="1"/>
          </p:cNvPicPr>
          <p:nvPr/>
        </p:nvPicPr>
        <p:blipFill>
          <a:blip r:embed="rId3"/>
          <a:stretch>
            <a:fillRect/>
          </a:stretch>
        </p:blipFill>
        <p:spPr>
          <a:xfrm>
            <a:off x="4511824" y="4627732"/>
            <a:ext cx="3168352" cy="929474"/>
          </a:xfrm>
          <a:prstGeom prst="rect">
            <a:avLst/>
          </a:prstGeom>
        </p:spPr>
      </p:pic>
    </p:spTree>
    <p:extLst>
      <p:ext uri="{BB962C8B-B14F-4D97-AF65-F5344CB8AC3E}">
        <p14:creationId xmlns:p14="http://schemas.microsoft.com/office/powerpoint/2010/main" val="3624819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06C55FE-EE1A-A71C-6987-1EE9E2526C69}"/>
              </a:ext>
            </a:extLst>
          </p:cNvPr>
          <p:cNvSpPr>
            <a:spLocks noGrp="1"/>
          </p:cNvSpPr>
          <p:nvPr>
            <p:ph type="title"/>
          </p:nvPr>
        </p:nvSpPr>
        <p:spPr/>
        <p:txBody>
          <a:bodyPr/>
          <a:lstStyle/>
          <a:p>
            <a:r>
              <a:rPr lang="de-DE" kern="0" dirty="0"/>
              <a:t>Ampholyte</a:t>
            </a:r>
            <a:br>
              <a:rPr lang="de-DE" kern="0" dirty="0"/>
            </a:br>
            <a:endParaRPr lang="de-DE" dirty="0"/>
          </a:p>
        </p:txBody>
      </p:sp>
      <mc:AlternateContent xmlns:mc="http://schemas.openxmlformats.org/markup-compatibility/2006" xmlns:a14="http://schemas.microsoft.com/office/drawing/2010/main">
        <mc:Choice Requires="a14">
          <p:sp>
            <p:nvSpPr>
              <p:cNvPr id="11" name="Inhaltsplatzhalter 10">
                <a:extLst>
                  <a:ext uri="{FF2B5EF4-FFF2-40B4-BE49-F238E27FC236}">
                    <a16:creationId xmlns:a16="http://schemas.microsoft.com/office/drawing/2014/main" id="{A3D3A40E-C266-33D5-C4CF-D2772570F95E}"/>
                  </a:ext>
                </a:extLst>
              </p:cNvPr>
              <p:cNvSpPr>
                <a:spLocks noGrp="1"/>
              </p:cNvSpPr>
              <p:nvPr>
                <p:ph type="body" sz="quarter" idx="13"/>
              </p:nvPr>
            </p:nvSpPr>
            <p:spPr/>
            <p:txBody>
              <a:bodyPr/>
              <a:lstStyle/>
              <a:p>
                <a:r>
                  <a:rPr lang="de-DE" b="1" kern="0" dirty="0"/>
                  <a:t>Ampholyte</a:t>
                </a:r>
                <a:r>
                  <a:rPr lang="de-DE" kern="0" dirty="0"/>
                  <a:t> sind Moleküle, die sowohl Protonen </a:t>
                </a:r>
                <a:r>
                  <a:rPr lang="de-DE" b="1" kern="0" dirty="0"/>
                  <a:t>aufnehmen</a:t>
                </a:r>
                <a:r>
                  <a:rPr lang="de-DE" kern="0" dirty="0"/>
                  <a:t> (</a:t>
                </a:r>
                <a14:m>
                  <m:oMath xmlns:m="http://schemas.openxmlformats.org/officeDocument/2006/math">
                    <m:r>
                      <a:rPr lang="de-DE" i="1" kern="0" smtClean="0">
                        <a:latin typeface="Cambria Math" panose="02040503050406030204" pitchFamily="18" charset="0"/>
                      </a:rPr>
                      <m:t>→</m:t>
                    </m:r>
                  </m:oMath>
                </a14:m>
                <a:r>
                  <a:rPr lang="de-DE" kern="0" dirty="0"/>
                  <a:t> freies, basisches EP) als auch </a:t>
                </a:r>
                <a:r>
                  <a:rPr lang="de-DE" b="1" kern="0" dirty="0"/>
                  <a:t>abgeben</a:t>
                </a:r>
                <a:r>
                  <a:rPr lang="de-DE" kern="0" dirty="0"/>
                  <a:t> (</a:t>
                </a:r>
                <a14:m>
                  <m:oMath xmlns:m="http://schemas.openxmlformats.org/officeDocument/2006/math">
                    <m:r>
                      <a:rPr lang="de-DE" i="1" kern="0" smtClean="0">
                        <a:latin typeface="Cambria Math" panose="02040503050406030204" pitchFamily="18" charset="0"/>
                      </a:rPr>
                      <m:t>→</m:t>
                    </m:r>
                  </m:oMath>
                </a14:m>
                <a:r>
                  <a:rPr lang="de-DE" kern="0" dirty="0"/>
                  <a:t> besitzt </a:t>
                </a:r>
                <a:r>
                  <a:rPr lang="de-DE" kern="0" dirty="0" err="1"/>
                  <a:t>acides</a:t>
                </a:r>
                <a:r>
                  <a:rPr lang="de-DE" kern="0" dirty="0"/>
                  <a:t> Proton) können</a:t>
                </a:r>
              </a:p>
              <a:p>
                <a:r>
                  <a:rPr lang="de-DE" kern="0" dirty="0"/>
                  <a:t>Das EP und das Proton müssen </a:t>
                </a:r>
                <a:r>
                  <a:rPr lang="de-DE" b="1" kern="0" dirty="0"/>
                  <a:t>nicht am selben</a:t>
                </a:r>
                <a:r>
                  <a:rPr lang="de-DE" kern="0" dirty="0"/>
                  <a:t> Atom oder gar an der selben </a:t>
                </a:r>
                <a:r>
                  <a:rPr lang="de-DE" b="1" kern="0" dirty="0"/>
                  <a:t>funktionellen Gruppe</a:t>
                </a:r>
                <a:r>
                  <a:rPr lang="de-DE" kern="0" dirty="0"/>
                  <a:t> sitzen.</a:t>
                </a:r>
              </a:p>
              <a:p>
                <a:r>
                  <a:rPr lang="de-DE" b="1" kern="0" dirty="0"/>
                  <a:t>Faustregel</a:t>
                </a:r>
                <a:r>
                  <a:rPr lang="de-DE" kern="0" dirty="0"/>
                  <a:t> für </a:t>
                </a:r>
                <a:r>
                  <a:rPr lang="de-DE" kern="0" dirty="0" err="1"/>
                  <a:t>acide</a:t>
                </a:r>
                <a:r>
                  <a:rPr lang="de-DE" kern="0" dirty="0"/>
                  <a:t> Protonen: in der AC sind alle Protonen mehr oder minder </a:t>
                </a:r>
                <a:r>
                  <a:rPr lang="de-DE" kern="0" dirty="0" err="1"/>
                  <a:t>acide</a:t>
                </a:r>
                <a:r>
                  <a:rPr lang="de-DE" kern="0" dirty="0"/>
                  <a:t>. In der OC nur solche an bestimmten funktionellen Gruppen.</a:t>
                </a:r>
                <a:endParaRPr lang="de-DE" b="1" kern="0" dirty="0"/>
              </a:p>
              <a:p>
                <a:r>
                  <a:rPr lang="de-DE" kern="0" dirty="0"/>
                  <a:t>Ampholyte bilden </a:t>
                </a:r>
                <a:r>
                  <a:rPr lang="de-DE" b="1" kern="0" dirty="0"/>
                  <a:t>nicht</a:t>
                </a:r>
                <a:r>
                  <a:rPr lang="de-DE" kern="0" dirty="0"/>
                  <a:t> zwangsweise </a:t>
                </a:r>
                <a:r>
                  <a:rPr lang="de-DE" b="1" kern="0" dirty="0"/>
                  <a:t>Puffersysteme</a:t>
                </a:r>
                <a:r>
                  <a:rPr lang="de-DE" kern="0" dirty="0"/>
                  <a:t>, da wir hier nicht immer </a:t>
                </a:r>
                <a:r>
                  <a:rPr lang="de-DE" b="1" kern="0" dirty="0"/>
                  <a:t>konjugierte Säure – Basen – Paare</a:t>
                </a:r>
                <a:r>
                  <a:rPr lang="de-DE" kern="0" dirty="0"/>
                  <a:t> haben!</a:t>
                </a:r>
              </a:p>
              <a:p>
                <a:endParaRPr lang="de-DE" b="1" kern="0" dirty="0"/>
              </a:p>
              <a:p>
                <a:pPr marL="0" indent="0">
                  <a:buNone/>
                </a:pPr>
                <a:r>
                  <a:rPr lang="de-DE" b="1" kern="0" dirty="0"/>
                  <a:t>Beispiele:</a:t>
                </a:r>
              </a:p>
              <a:p>
                <a:pPr marL="0" indent="0">
                  <a:buNone/>
                </a:pPr>
                <a:endParaRPr lang="de-DE" b="1" kern="0" dirty="0"/>
              </a:p>
              <a:p>
                <a:pPr marL="0" indent="0">
                  <a:buNone/>
                </a:pPr>
                <a:endParaRPr lang="de-DE" kern="0" dirty="0"/>
              </a:p>
              <a:p>
                <a:pPr marL="0" indent="0">
                  <a:buNone/>
                </a:pPr>
                <a:r>
                  <a:rPr lang="de-DE" kern="0" dirty="0"/>
                  <a:t>Hydroxid und </a:t>
                </a:r>
                <a:r>
                  <a:rPr lang="de-DE" kern="0" dirty="0" err="1"/>
                  <a:t>Oxonium</a:t>
                </a:r>
                <a:r>
                  <a:rPr lang="de-DE" kern="0" dirty="0"/>
                  <a:t> sind kein </a:t>
                </a:r>
                <a:r>
                  <a:rPr lang="de-DE" kern="0" dirty="0" err="1"/>
                  <a:t>konj</a:t>
                </a:r>
                <a:r>
                  <a:rPr lang="de-DE" kern="0" dirty="0"/>
                  <a:t>. SB – Paar!</a:t>
                </a:r>
              </a:p>
              <a:p>
                <a:pPr marL="0" indent="0">
                  <a:buNone/>
                </a:pPr>
                <a:endParaRPr lang="de-DE" kern="0" dirty="0"/>
              </a:p>
              <a:p>
                <a:pPr marL="0" indent="0">
                  <a:buNone/>
                </a:pPr>
                <a:endParaRPr lang="de-DE" kern="0" dirty="0"/>
              </a:p>
              <a:p>
                <a:pPr marL="0" indent="0">
                  <a:buNone/>
                </a:pPr>
                <a:r>
                  <a:rPr lang="de-DE" kern="0" dirty="0"/>
                  <a:t>Das </a:t>
                </a:r>
                <a:r>
                  <a:rPr lang="de-DE" kern="0" dirty="0" err="1"/>
                  <a:t>Amidanion</a:t>
                </a:r>
                <a:r>
                  <a:rPr lang="de-DE" kern="0" dirty="0"/>
                  <a:t> ist äußerst basisch!</a:t>
                </a:r>
              </a:p>
              <a:p>
                <a:pPr marL="0" indent="0">
                  <a:buNone/>
                </a:pPr>
                <a:endParaRPr lang="de-DE" kern="0" dirty="0"/>
              </a:p>
              <a:p>
                <a:pPr marL="0" indent="0">
                  <a:buNone/>
                </a:pPr>
                <a:endParaRPr lang="de-DE" kern="0" dirty="0"/>
              </a:p>
              <a:p>
                <a:pPr marL="0" indent="0">
                  <a:buNone/>
                </a:pPr>
                <a:r>
                  <a:rPr lang="de-DE" kern="0" dirty="0"/>
                  <a:t>Ethanol ist ein äußerst schlechter Ampholyt, da er weder besonders</a:t>
                </a:r>
                <a:br>
                  <a:rPr lang="de-DE" kern="0" dirty="0"/>
                </a:br>
                <a:r>
                  <a:rPr lang="de-DE" kern="0" dirty="0"/>
                  <a:t>sauer, noch besonders basisch ist.</a:t>
                </a:r>
              </a:p>
              <a:p>
                <a:pPr marL="0" indent="0">
                  <a:buNone/>
                </a:pPr>
                <a:endParaRPr lang="de-DE" kern="0" dirty="0"/>
              </a:p>
              <a:p>
                <a:pPr marL="0" indent="0">
                  <a:buNone/>
                </a:pPr>
                <a:endParaRPr lang="de-DE" kern="0" dirty="0"/>
              </a:p>
              <a:p>
                <a:endParaRPr lang="de-DE" dirty="0"/>
              </a:p>
            </p:txBody>
          </p:sp>
        </mc:Choice>
        <mc:Fallback xmlns="">
          <p:sp>
            <p:nvSpPr>
              <p:cNvPr id="11" name="Inhaltsplatzhalter 10">
                <a:extLst>
                  <a:ext uri="{FF2B5EF4-FFF2-40B4-BE49-F238E27FC236}">
                    <a16:creationId xmlns:a16="http://schemas.microsoft.com/office/drawing/2014/main" id="{A3D3A40E-C266-33D5-C4CF-D2772570F95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a:stretch>
              </a:blipFill>
            </p:spPr>
            <p:txBody>
              <a:bodyPr/>
              <a:lstStyle/>
              <a:p>
                <a:r>
                  <a:rPr lang="de-DE">
                    <a:noFill/>
                  </a:rPr>
                  <a:t> </a:t>
                </a:r>
              </a:p>
            </p:txBody>
          </p:sp>
        </mc:Fallback>
      </mc:AlternateContent>
      <p:sp>
        <p:nvSpPr>
          <p:cNvPr id="13" name="Datumsplatzhalter 12">
            <a:extLst>
              <a:ext uri="{FF2B5EF4-FFF2-40B4-BE49-F238E27FC236}">
                <a16:creationId xmlns:a16="http://schemas.microsoft.com/office/drawing/2014/main" id="{C86D1442-5848-80FE-AC03-D83960648109}"/>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B5A87EA5-58EF-6DB2-8202-C235C6E8D06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5F471CD8-C16F-19A7-FBD0-E7C05DF4E84B}"/>
              </a:ext>
            </a:extLst>
          </p:cNvPr>
          <p:cNvSpPr>
            <a:spLocks noGrp="1"/>
          </p:cNvSpPr>
          <p:nvPr>
            <p:ph type="sldNum" sz="quarter" idx="16"/>
          </p:nvPr>
        </p:nvSpPr>
        <p:spPr/>
        <p:txBody>
          <a:bodyPr/>
          <a:lstStyle/>
          <a:p>
            <a:fld id="{7E0F9666-C122-4D3D-AFA2-14CC8F7A0F09}" type="slidenum">
              <a:rPr lang="de-DE" altLang="de-DE" smtClean="0"/>
              <a:pPr/>
              <a:t>66</a:t>
            </a:fld>
            <a:endParaRPr lang="de-DE" altLang="de-DE"/>
          </a:p>
        </p:txBody>
      </p:sp>
      <p:pic>
        <p:nvPicPr>
          <p:cNvPr id="6" name="Grafik 5">
            <a:extLst>
              <a:ext uri="{FF2B5EF4-FFF2-40B4-BE49-F238E27FC236}">
                <a16:creationId xmlns:a16="http://schemas.microsoft.com/office/drawing/2014/main" id="{9FF4920E-4F03-E240-9601-E1A47D1CF668}"/>
              </a:ext>
            </a:extLst>
          </p:cNvPr>
          <p:cNvPicPr>
            <a:picLocks noChangeAspect="1"/>
          </p:cNvPicPr>
          <p:nvPr/>
        </p:nvPicPr>
        <p:blipFill>
          <a:blip r:embed="rId3"/>
          <a:stretch>
            <a:fillRect/>
          </a:stretch>
        </p:blipFill>
        <p:spPr>
          <a:xfrm>
            <a:off x="1774825" y="2828036"/>
            <a:ext cx="1943100" cy="228600"/>
          </a:xfrm>
          <a:prstGeom prst="rect">
            <a:avLst/>
          </a:prstGeom>
        </p:spPr>
      </p:pic>
      <p:pic>
        <p:nvPicPr>
          <p:cNvPr id="7" name="Grafik 6">
            <a:extLst>
              <a:ext uri="{FF2B5EF4-FFF2-40B4-BE49-F238E27FC236}">
                <a16:creationId xmlns:a16="http://schemas.microsoft.com/office/drawing/2014/main" id="{85C4C432-F3E0-C045-AD48-B9F5D71B5493}"/>
              </a:ext>
            </a:extLst>
          </p:cNvPr>
          <p:cNvPicPr>
            <a:picLocks noChangeAspect="1"/>
          </p:cNvPicPr>
          <p:nvPr/>
        </p:nvPicPr>
        <p:blipFill>
          <a:blip r:embed="rId4"/>
          <a:stretch>
            <a:fillRect/>
          </a:stretch>
        </p:blipFill>
        <p:spPr>
          <a:xfrm>
            <a:off x="1774825" y="3675548"/>
            <a:ext cx="2171700" cy="266700"/>
          </a:xfrm>
          <a:prstGeom prst="rect">
            <a:avLst/>
          </a:prstGeom>
        </p:spPr>
      </p:pic>
      <p:pic>
        <p:nvPicPr>
          <p:cNvPr id="8" name="Grafik 7">
            <a:extLst>
              <a:ext uri="{FF2B5EF4-FFF2-40B4-BE49-F238E27FC236}">
                <a16:creationId xmlns:a16="http://schemas.microsoft.com/office/drawing/2014/main" id="{117E0CB3-A1EB-4441-AF55-9C6DB9FB4BAB}"/>
              </a:ext>
            </a:extLst>
          </p:cNvPr>
          <p:cNvPicPr>
            <a:picLocks noChangeAspect="1"/>
          </p:cNvPicPr>
          <p:nvPr/>
        </p:nvPicPr>
        <p:blipFill>
          <a:blip r:embed="rId5"/>
          <a:stretch>
            <a:fillRect/>
          </a:stretch>
        </p:blipFill>
        <p:spPr>
          <a:xfrm>
            <a:off x="1774825" y="4382960"/>
            <a:ext cx="3653100" cy="356400"/>
          </a:xfrm>
          <a:prstGeom prst="rect">
            <a:avLst/>
          </a:prstGeom>
        </p:spPr>
      </p:pic>
      <p:pic>
        <p:nvPicPr>
          <p:cNvPr id="9" name="Grafik 8">
            <a:extLst>
              <a:ext uri="{FF2B5EF4-FFF2-40B4-BE49-F238E27FC236}">
                <a16:creationId xmlns:a16="http://schemas.microsoft.com/office/drawing/2014/main" id="{C0FBBF89-E1DD-684F-A46B-AC27CB28F901}"/>
              </a:ext>
            </a:extLst>
          </p:cNvPr>
          <p:cNvPicPr>
            <a:picLocks noChangeAspect="1"/>
          </p:cNvPicPr>
          <p:nvPr/>
        </p:nvPicPr>
        <p:blipFill>
          <a:blip r:embed="rId6"/>
          <a:stretch>
            <a:fillRect/>
          </a:stretch>
        </p:blipFill>
        <p:spPr>
          <a:xfrm>
            <a:off x="7032104" y="3390091"/>
            <a:ext cx="3018656" cy="1387362"/>
          </a:xfrm>
          <a:prstGeom prst="rect">
            <a:avLst/>
          </a:prstGeom>
        </p:spPr>
      </p:pic>
      <p:sp>
        <p:nvSpPr>
          <p:cNvPr id="10" name="Textfeld 9">
            <a:extLst>
              <a:ext uri="{FF2B5EF4-FFF2-40B4-BE49-F238E27FC236}">
                <a16:creationId xmlns:a16="http://schemas.microsoft.com/office/drawing/2014/main" id="{D6CAE879-A6A1-BD47-8738-7B38CE70AC05}"/>
              </a:ext>
            </a:extLst>
          </p:cNvPr>
          <p:cNvSpPr txBox="1"/>
          <p:nvPr/>
        </p:nvSpPr>
        <p:spPr>
          <a:xfrm>
            <a:off x="7168504" y="4921469"/>
            <a:ext cx="3096344" cy="830997"/>
          </a:xfrm>
          <a:prstGeom prst="rect">
            <a:avLst/>
          </a:prstGeom>
          <a:noFill/>
        </p:spPr>
        <p:txBody>
          <a:bodyPr wrap="square" rtlCol="0">
            <a:spAutoFit/>
          </a:bodyPr>
          <a:lstStyle/>
          <a:p>
            <a:pPr algn="ctr"/>
            <a:r>
              <a:rPr lang="de-DE" sz="1200" b="1" dirty="0">
                <a:latin typeface="Avenir Next LT Pro" panose="020B0504020202020204" pitchFamily="34" charset="77"/>
              </a:rPr>
              <a:t>Aminosäuren</a:t>
            </a:r>
            <a:r>
              <a:rPr lang="de-DE" sz="1200" dirty="0">
                <a:latin typeface="Avenir Next LT Pro" panose="020B0504020202020204" pitchFamily="34" charset="77"/>
              </a:rPr>
              <a:t> sind Ampholyte, bei denen EP und Proton nicht am selben Atom liegen. Bei neutralem pH liegen sie als </a:t>
            </a:r>
            <a:r>
              <a:rPr lang="de-DE" sz="1200" b="1" dirty="0" err="1">
                <a:latin typeface="Avenir Next LT Pro" panose="020B0504020202020204" pitchFamily="34" charset="77"/>
              </a:rPr>
              <a:t>Zwitterion</a:t>
            </a:r>
            <a:r>
              <a:rPr lang="de-DE" sz="1200" dirty="0">
                <a:latin typeface="Avenir Next LT Pro" panose="020B0504020202020204" pitchFamily="34" charset="77"/>
              </a:rPr>
              <a:t> vor.</a:t>
            </a:r>
          </a:p>
        </p:txBody>
      </p:sp>
    </p:spTree>
    <p:extLst>
      <p:ext uri="{BB962C8B-B14F-4D97-AF65-F5344CB8AC3E}">
        <p14:creationId xmlns:p14="http://schemas.microsoft.com/office/powerpoint/2010/main" val="660538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2EE00-48F2-EC9D-4A28-D38E2AC3D0A0}"/>
              </a:ext>
            </a:extLst>
          </p:cNvPr>
          <p:cNvSpPr>
            <a:spLocks noGrp="1"/>
          </p:cNvSpPr>
          <p:nvPr>
            <p:ph type="title"/>
          </p:nvPr>
        </p:nvSpPr>
        <p:spPr/>
        <p:txBody>
          <a:bodyPr/>
          <a:lstStyle/>
          <a:p>
            <a:r>
              <a:rPr lang="de-DE" dirty="0"/>
              <a:t>Amphotere Hydroxide</a:t>
            </a:r>
          </a:p>
        </p:txBody>
      </p:sp>
      <p:sp>
        <p:nvSpPr>
          <p:cNvPr id="3" name="Inhaltsplatzhalter 2">
            <a:extLst>
              <a:ext uri="{FF2B5EF4-FFF2-40B4-BE49-F238E27FC236}">
                <a16:creationId xmlns:a16="http://schemas.microsoft.com/office/drawing/2014/main" id="{DDDB2BFC-012E-B40F-9EDE-48BA41A26188}"/>
              </a:ext>
            </a:extLst>
          </p:cNvPr>
          <p:cNvSpPr>
            <a:spLocks noGrp="1"/>
          </p:cNvSpPr>
          <p:nvPr>
            <p:ph type="body" sz="quarter" idx="13"/>
          </p:nvPr>
        </p:nvSpPr>
        <p:spPr/>
        <p:txBody>
          <a:bodyPr/>
          <a:lstStyle/>
          <a:p>
            <a:r>
              <a:rPr lang="de-DE" dirty="0"/>
              <a:t>Einige Hydroxide lassen sich </a:t>
            </a:r>
            <a:r>
              <a:rPr lang="de-DE" b="1" dirty="0"/>
              <a:t>im Sauren und in Basischen lösen</a:t>
            </a:r>
            <a:r>
              <a:rPr lang="de-DE" dirty="0"/>
              <a:t>, aber </a:t>
            </a:r>
            <a:r>
              <a:rPr lang="de-DE" b="1" dirty="0"/>
              <a:t>nicht im Neutralen</a:t>
            </a:r>
            <a:r>
              <a:rPr lang="de-DE" dirty="0"/>
              <a:t>. </a:t>
            </a:r>
            <a:r>
              <a:rPr lang="de-DE" dirty="0">
                <a:solidFill>
                  <a:schemeClr val="tx2"/>
                </a:solidFill>
              </a:rPr>
              <a:t>Durch Zugabe einer Säure oder einer Base können die Verbindungen gelöst (ionische Form) oder ausgefällt werden (neutrale Form)</a:t>
            </a:r>
            <a:endParaRPr lang="de-DE" dirty="0"/>
          </a:p>
        </p:txBody>
      </p:sp>
      <p:sp>
        <p:nvSpPr>
          <p:cNvPr id="11" name="Datumsplatzhalter 10">
            <a:extLst>
              <a:ext uri="{FF2B5EF4-FFF2-40B4-BE49-F238E27FC236}">
                <a16:creationId xmlns:a16="http://schemas.microsoft.com/office/drawing/2014/main" id="{9278186C-2F84-FDFC-31D4-549613CE24DC}"/>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ED11F5AE-85C0-4BF7-392D-E38F6B437F91}"/>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B7285698-6F09-B4A6-6FB0-9629C8376030}"/>
              </a:ext>
            </a:extLst>
          </p:cNvPr>
          <p:cNvSpPr>
            <a:spLocks noGrp="1"/>
          </p:cNvSpPr>
          <p:nvPr>
            <p:ph type="sldNum" sz="quarter" idx="16"/>
          </p:nvPr>
        </p:nvSpPr>
        <p:spPr/>
        <p:txBody>
          <a:bodyPr/>
          <a:lstStyle/>
          <a:p>
            <a:fld id="{6FBDD224-CFE5-420E-A51B-C49F1872CE04}" type="slidenum">
              <a:rPr lang="de-DE" altLang="de-DE" smtClean="0"/>
              <a:pPr/>
              <a:t>67</a:t>
            </a:fld>
            <a:endParaRPr lang="de-DE" altLang="de-DE"/>
          </a:p>
        </p:txBody>
      </p:sp>
      <p:pic>
        <p:nvPicPr>
          <p:cNvPr id="7" name="Grafik 6">
            <a:extLst>
              <a:ext uri="{FF2B5EF4-FFF2-40B4-BE49-F238E27FC236}">
                <a16:creationId xmlns:a16="http://schemas.microsoft.com/office/drawing/2014/main" id="{1DD22200-DC6E-B778-C70E-EAC04C76F9E3}"/>
              </a:ext>
            </a:extLst>
          </p:cNvPr>
          <p:cNvPicPr>
            <a:picLocks noChangeAspect="1"/>
          </p:cNvPicPr>
          <p:nvPr/>
        </p:nvPicPr>
        <p:blipFill>
          <a:blip r:embed="rId2"/>
          <a:stretch>
            <a:fillRect/>
          </a:stretch>
        </p:blipFill>
        <p:spPr>
          <a:xfrm>
            <a:off x="3071664" y="1772816"/>
            <a:ext cx="5486400" cy="3238500"/>
          </a:xfrm>
          <a:prstGeom prst="rect">
            <a:avLst/>
          </a:prstGeom>
        </p:spPr>
      </p:pic>
      <p:sp>
        <p:nvSpPr>
          <p:cNvPr id="9" name="Rechteck 8">
            <a:extLst>
              <a:ext uri="{FF2B5EF4-FFF2-40B4-BE49-F238E27FC236}">
                <a16:creationId xmlns:a16="http://schemas.microsoft.com/office/drawing/2014/main" id="{14F8CD33-B0E6-E007-B0DD-D0A0BC5CD5E7}"/>
              </a:ext>
            </a:extLst>
          </p:cNvPr>
          <p:cNvSpPr/>
          <p:nvPr/>
        </p:nvSpPr>
        <p:spPr>
          <a:xfrm>
            <a:off x="4583832" y="2494386"/>
            <a:ext cx="288032" cy="2865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solidFill>
                <a:schemeClr val="bg1"/>
              </a:solidFill>
            </a:endParaRPr>
          </a:p>
        </p:txBody>
      </p:sp>
      <p:pic>
        <p:nvPicPr>
          <p:cNvPr id="6" name="Grafik 5">
            <a:extLst>
              <a:ext uri="{FF2B5EF4-FFF2-40B4-BE49-F238E27FC236}">
                <a16:creationId xmlns:a16="http://schemas.microsoft.com/office/drawing/2014/main" id="{D88B47E0-5DB3-FBDA-D109-1C9872BC8551}"/>
              </a:ext>
            </a:extLst>
          </p:cNvPr>
          <p:cNvPicPr>
            <a:picLocks noChangeAspect="1"/>
          </p:cNvPicPr>
          <p:nvPr/>
        </p:nvPicPr>
        <p:blipFill>
          <a:blip r:embed="rId3"/>
          <a:stretch>
            <a:fillRect/>
          </a:stretch>
        </p:blipFill>
        <p:spPr>
          <a:xfrm>
            <a:off x="4543698" y="2494386"/>
            <a:ext cx="328166" cy="203689"/>
          </a:xfrm>
          <a:prstGeom prst="rect">
            <a:avLst/>
          </a:prstGeom>
        </p:spPr>
      </p:pic>
    </p:spTree>
    <p:extLst>
      <p:ext uri="{BB962C8B-B14F-4D97-AF65-F5344CB8AC3E}">
        <p14:creationId xmlns:p14="http://schemas.microsoft.com/office/powerpoint/2010/main" val="142456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78F76BF-61C2-BB7A-3061-B22ABFDC4BD9}"/>
                  </a:ext>
                </a:extLst>
              </p:cNvPr>
              <p:cNvSpPr>
                <a:spLocks noGrp="1"/>
              </p:cNvSpPr>
              <p:nvPr>
                <p:ph type="body" sz="quarter" idx="13"/>
              </p:nvPr>
            </p:nvSpPr>
            <p:spPr/>
            <p:txBody>
              <a:bodyPr/>
              <a:lstStyle/>
              <a:p>
                <a:r>
                  <a:rPr lang="de-DE" dirty="0"/>
                  <a:t>Wenn aus einigen </a:t>
                </a:r>
                <a:r>
                  <a:rPr lang="de-DE" b="1" dirty="0"/>
                  <a:t>Säuren </a:t>
                </a:r>
                <a:r>
                  <a:rPr lang="de-DE" dirty="0"/>
                  <a:t>formal Wasser (also H</a:t>
                </a:r>
                <a:r>
                  <a:rPr lang="de-DE" baseline="-25000" dirty="0"/>
                  <a:t>2</a:t>
                </a:r>
                <a:r>
                  <a:rPr lang="de-DE" dirty="0"/>
                  <a:t>O) abgespalten wird, können </a:t>
                </a:r>
                <a:r>
                  <a:rPr lang="de-DE" b="1" dirty="0"/>
                  <a:t>Anhydride</a:t>
                </a:r>
                <a:r>
                  <a:rPr lang="de-DE" dirty="0"/>
                  <a:t>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 „ohne Wasser“) entstehen. </a:t>
                </a:r>
              </a:p>
              <a:p>
                <a:r>
                  <a:rPr lang="de-DE" dirty="0"/>
                  <a:t>Werden </a:t>
                </a:r>
                <a:r>
                  <a:rPr lang="de-DE" b="1" dirty="0"/>
                  <a:t>Anhydride in Wasser</a:t>
                </a:r>
                <a:r>
                  <a:rPr lang="de-DE" dirty="0"/>
                  <a:t> gegeben, entstehen wieder die Säuren, sodass die Lösung insgesamt </a:t>
                </a:r>
                <a:r>
                  <a:rPr lang="de-DE" b="1" dirty="0"/>
                  <a:t>sauer reagiert.</a:t>
                </a:r>
              </a:p>
              <a:p>
                <a:r>
                  <a:rPr lang="de-DE" dirty="0"/>
                  <a:t>Die auf einfachste Weise „konstruierten“ Moleküle können stabil sein:</a:t>
                </a:r>
              </a:p>
              <a:p>
                <a:endParaRPr lang="de-DE" dirty="0"/>
              </a:p>
              <a:p>
                <a:endParaRPr lang="de-DE" dirty="0"/>
              </a:p>
              <a:p>
                <a:endParaRPr lang="de-DE" dirty="0"/>
              </a:p>
              <a:p>
                <a:endParaRPr lang="de-DE" dirty="0"/>
              </a:p>
              <a:p>
                <a:endParaRPr lang="de-DE" dirty="0"/>
              </a:p>
              <a:p>
                <a:endParaRPr lang="de-DE" dirty="0"/>
              </a:p>
              <a:p>
                <a:r>
                  <a:rPr lang="de-DE" dirty="0"/>
                  <a:t>Manchmal ergeben sich in der Realität jedoch kompliziertere Moleküle: </a:t>
                </a:r>
                <a:r>
                  <a:rPr lang="de-DE" dirty="0">
                    <a:solidFill>
                      <a:schemeClr val="accent6"/>
                    </a:solidFill>
                  </a:rPr>
                  <a:t>(die Strukturformeln der untenstehenden Anhydride bitte nicht </a:t>
                </a:r>
                <a:r>
                  <a:rPr lang="de-DE" dirty="0" err="1">
                    <a:solidFill>
                      <a:schemeClr val="accent6"/>
                    </a:solidFill>
                  </a:rPr>
                  <a:t>auswendiglernen</a:t>
                </a:r>
                <a:r>
                  <a:rPr lang="de-DE" dirty="0">
                    <a:solidFill>
                      <a:schemeClr val="accent6"/>
                    </a:solidFill>
                  </a:rPr>
                  <a:t>)</a:t>
                </a:r>
              </a:p>
            </p:txBody>
          </p:sp>
        </mc:Choice>
        <mc:Fallback xmlns="">
          <p:sp>
            <p:nvSpPr>
              <p:cNvPr id="3" name="Inhaltsplatzhalter 2">
                <a:extLst>
                  <a:ext uri="{FF2B5EF4-FFF2-40B4-BE49-F238E27FC236}">
                    <a16:creationId xmlns:a16="http://schemas.microsoft.com/office/drawing/2014/main" id="{978F76BF-61C2-BB7A-3061-B22ABFDC4BD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2" name="Titel 1">
            <a:extLst>
              <a:ext uri="{FF2B5EF4-FFF2-40B4-BE49-F238E27FC236}">
                <a16:creationId xmlns:a16="http://schemas.microsoft.com/office/drawing/2014/main" id="{6FBF0E1D-B82A-B513-C004-A731DCE25A4D}"/>
              </a:ext>
            </a:extLst>
          </p:cNvPr>
          <p:cNvSpPr>
            <a:spLocks noGrp="1"/>
          </p:cNvSpPr>
          <p:nvPr>
            <p:ph type="title"/>
          </p:nvPr>
        </p:nvSpPr>
        <p:spPr/>
        <p:txBody>
          <a:bodyPr/>
          <a:lstStyle/>
          <a:p>
            <a:r>
              <a:rPr lang="de-DE" dirty="0"/>
              <a:t>Anhydride</a:t>
            </a:r>
          </a:p>
        </p:txBody>
      </p:sp>
      <p:sp>
        <p:nvSpPr>
          <p:cNvPr id="10" name="Datumsplatzhalter 9">
            <a:extLst>
              <a:ext uri="{FF2B5EF4-FFF2-40B4-BE49-F238E27FC236}">
                <a16:creationId xmlns:a16="http://schemas.microsoft.com/office/drawing/2014/main" id="{68642E60-8F1E-5316-533A-0224A70B900F}"/>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6FBE2F33-0890-397A-B38B-98EAEE4F216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B0A92599-7865-CBE6-7A98-75E407B1F7B8}"/>
              </a:ext>
            </a:extLst>
          </p:cNvPr>
          <p:cNvSpPr>
            <a:spLocks noGrp="1"/>
          </p:cNvSpPr>
          <p:nvPr>
            <p:ph type="sldNum" sz="quarter" idx="16"/>
          </p:nvPr>
        </p:nvSpPr>
        <p:spPr/>
        <p:txBody>
          <a:bodyPr/>
          <a:lstStyle/>
          <a:p>
            <a:fld id="{6FBDD224-CFE5-420E-A51B-C49F1872CE04}" type="slidenum">
              <a:rPr lang="de-DE" altLang="de-DE" smtClean="0"/>
              <a:pPr/>
              <a:t>68</a:t>
            </a:fld>
            <a:endParaRPr lang="de-DE" altLang="de-DE"/>
          </a:p>
        </p:txBody>
      </p:sp>
      <p:pic>
        <p:nvPicPr>
          <p:cNvPr id="7" name="Grafik 6" descr="Ein Bild, das Text enthält.&#10;&#10;Automatisch generierte Beschreibung">
            <a:extLst>
              <a:ext uri="{FF2B5EF4-FFF2-40B4-BE49-F238E27FC236}">
                <a16:creationId xmlns:a16="http://schemas.microsoft.com/office/drawing/2014/main" id="{FF912343-1361-F5BB-7D27-57D189D8A92E}"/>
              </a:ext>
            </a:extLst>
          </p:cNvPr>
          <p:cNvPicPr>
            <a:picLocks noChangeAspect="1"/>
          </p:cNvPicPr>
          <p:nvPr/>
        </p:nvPicPr>
        <p:blipFill>
          <a:blip r:embed="rId3"/>
          <a:stretch>
            <a:fillRect/>
          </a:stretch>
        </p:blipFill>
        <p:spPr>
          <a:xfrm>
            <a:off x="1762634" y="2130212"/>
            <a:ext cx="2263411" cy="756663"/>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F2753141-ED3A-0680-2560-A21013E1DC28}"/>
              </a:ext>
            </a:extLst>
          </p:cNvPr>
          <p:cNvPicPr>
            <a:picLocks noChangeAspect="1"/>
          </p:cNvPicPr>
          <p:nvPr/>
        </p:nvPicPr>
        <p:blipFill>
          <a:blip r:embed="rId4"/>
          <a:stretch>
            <a:fillRect/>
          </a:stretch>
        </p:blipFill>
        <p:spPr>
          <a:xfrm>
            <a:off x="7473282" y="1935037"/>
            <a:ext cx="2808725" cy="840406"/>
          </a:xfrm>
          <a:prstGeom prst="rect">
            <a:avLst/>
          </a:prstGeom>
        </p:spPr>
      </p:pic>
      <p:pic>
        <p:nvPicPr>
          <p:cNvPr id="11" name="Grafik 10">
            <a:extLst>
              <a:ext uri="{FF2B5EF4-FFF2-40B4-BE49-F238E27FC236}">
                <a16:creationId xmlns:a16="http://schemas.microsoft.com/office/drawing/2014/main" id="{987C1BBA-2365-BAB3-C1EB-14A22173F451}"/>
              </a:ext>
            </a:extLst>
          </p:cNvPr>
          <p:cNvPicPr>
            <a:picLocks noChangeAspect="1"/>
          </p:cNvPicPr>
          <p:nvPr/>
        </p:nvPicPr>
        <p:blipFill>
          <a:blip r:embed="rId5"/>
          <a:stretch>
            <a:fillRect/>
          </a:stretch>
        </p:blipFill>
        <p:spPr>
          <a:xfrm>
            <a:off x="4656474" y="2341541"/>
            <a:ext cx="2554746" cy="794042"/>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9E3A931D-D58B-575C-9BA5-997CBF375C11}"/>
              </a:ext>
            </a:extLst>
          </p:cNvPr>
          <p:cNvPicPr>
            <a:picLocks noChangeAspect="1"/>
          </p:cNvPicPr>
          <p:nvPr/>
        </p:nvPicPr>
        <p:blipFill>
          <a:blip r:embed="rId6"/>
          <a:stretch>
            <a:fillRect/>
          </a:stretch>
        </p:blipFill>
        <p:spPr>
          <a:xfrm>
            <a:off x="6010183" y="4036359"/>
            <a:ext cx="3776836" cy="1869628"/>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6171BC33-46F3-2237-7BE2-5D27931F5FCE}"/>
              </a:ext>
            </a:extLst>
          </p:cNvPr>
          <p:cNvPicPr>
            <a:picLocks noChangeAspect="1"/>
          </p:cNvPicPr>
          <p:nvPr/>
        </p:nvPicPr>
        <p:blipFill>
          <a:blip r:embed="rId7"/>
          <a:stretch>
            <a:fillRect/>
          </a:stretch>
        </p:blipFill>
        <p:spPr>
          <a:xfrm>
            <a:off x="1606061" y="4388589"/>
            <a:ext cx="3719438" cy="1096977"/>
          </a:xfrm>
          <a:prstGeom prst="rect">
            <a:avLst/>
          </a:prstGeom>
        </p:spPr>
      </p:pic>
      <p:sp>
        <p:nvSpPr>
          <p:cNvPr id="18" name="Rechteck 17">
            <a:extLst>
              <a:ext uri="{FF2B5EF4-FFF2-40B4-BE49-F238E27FC236}">
                <a16:creationId xmlns:a16="http://schemas.microsoft.com/office/drawing/2014/main" id="{4A48A5C1-B432-0FE4-365C-07D85468290F}"/>
              </a:ext>
            </a:extLst>
          </p:cNvPr>
          <p:cNvSpPr/>
          <p:nvPr/>
        </p:nvSpPr>
        <p:spPr>
          <a:xfrm>
            <a:off x="2639769" y="2187028"/>
            <a:ext cx="524810" cy="336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AF3AD417-6DD8-D148-4896-63FF0C76F3EF}"/>
              </a:ext>
            </a:extLst>
          </p:cNvPr>
          <p:cNvSpPr/>
          <p:nvPr/>
        </p:nvSpPr>
        <p:spPr>
          <a:xfrm>
            <a:off x="5518215" y="2366431"/>
            <a:ext cx="572613" cy="281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C0F0D51C-5340-4CC6-185A-F1562C99602D}"/>
              </a:ext>
            </a:extLst>
          </p:cNvPr>
          <p:cNvSpPr/>
          <p:nvPr/>
        </p:nvSpPr>
        <p:spPr>
          <a:xfrm>
            <a:off x="8591337" y="2059554"/>
            <a:ext cx="572613" cy="281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5AFC327C-D7B0-FFE1-827F-34E163FBCEEE}"/>
              </a:ext>
            </a:extLst>
          </p:cNvPr>
          <p:cNvPicPr>
            <a:picLocks noChangeAspect="1"/>
          </p:cNvPicPr>
          <p:nvPr/>
        </p:nvPicPr>
        <p:blipFill>
          <a:blip r:embed="rId8"/>
          <a:stretch>
            <a:fillRect/>
          </a:stretch>
        </p:blipFill>
        <p:spPr>
          <a:xfrm>
            <a:off x="2749438" y="2200527"/>
            <a:ext cx="319023" cy="336424"/>
          </a:xfrm>
          <a:prstGeom prst="rect">
            <a:avLst/>
          </a:prstGeom>
        </p:spPr>
      </p:pic>
      <p:pic>
        <p:nvPicPr>
          <p:cNvPr id="21" name="Grafik 20">
            <a:extLst>
              <a:ext uri="{FF2B5EF4-FFF2-40B4-BE49-F238E27FC236}">
                <a16:creationId xmlns:a16="http://schemas.microsoft.com/office/drawing/2014/main" id="{4DC58E6C-E20D-4995-5A3F-106AC115DEED}"/>
              </a:ext>
            </a:extLst>
          </p:cNvPr>
          <p:cNvPicPr>
            <a:picLocks noChangeAspect="1"/>
          </p:cNvPicPr>
          <p:nvPr/>
        </p:nvPicPr>
        <p:blipFill>
          <a:blip r:embed="rId8"/>
          <a:stretch>
            <a:fillRect/>
          </a:stretch>
        </p:blipFill>
        <p:spPr>
          <a:xfrm>
            <a:off x="5662364" y="2336358"/>
            <a:ext cx="319023" cy="336424"/>
          </a:xfrm>
          <a:prstGeom prst="rect">
            <a:avLst/>
          </a:prstGeom>
        </p:spPr>
      </p:pic>
      <p:pic>
        <p:nvPicPr>
          <p:cNvPr id="22" name="Grafik 21">
            <a:extLst>
              <a:ext uri="{FF2B5EF4-FFF2-40B4-BE49-F238E27FC236}">
                <a16:creationId xmlns:a16="http://schemas.microsoft.com/office/drawing/2014/main" id="{D6993B18-FA1D-138F-1467-ADB2794177FA}"/>
              </a:ext>
            </a:extLst>
          </p:cNvPr>
          <p:cNvPicPr>
            <a:picLocks noChangeAspect="1"/>
          </p:cNvPicPr>
          <p:nvPr/>
        </p:nvPicPr>
        <p:blipFill>
          <a:blip r:embed="rId8"/>
          <a:stretch>
            <a:fillRect/>
          </a:stretch>
        </p:blipFill>
        <p:spPr>
          <a:xfrm>
            <a:off x="8844927" y="2059554"/>
            <a:ext cx="319023" cy="336424"/>
          </a:xfrm>
          <a:prstGeom prst="rect">
            <a:avLst/>
          </a:prstGeom>
        </p:spPr>
      </p:pic>
    </p:spTree>
    <p:extLst>
      <p:ext uri="{BB962C8B-B14F-4D97-AF65-F5344CB8AC3E}">
        <p14:creationId xmlns:p14="http://schemas.microsoft.com/office/powerpoint/2010/main" val="311397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ED928-5C3C-9E4D-B46D-1A5113470CE5}"/>
              </a:ext>
            </a:extLst>
          </p:cNvPr>
          <p:cNvSpPr>
            <a:spLocks noGrp="1"/>
          </p:cNvSpPr>
          <p:nvPr>
            <p:ph type="title"/>
          </p:nvPr>
        </p:nvSpPr>
        <p:spPr/>
        <p:txBody>
          <a:bodyPr/>
          <a:lstStyle/>
          <a:p>
            <a:r>
              <a:rPr lang="de-DE" dirty="0"/>
              <a:t>Mischungen</a:t>
            </a:r>
          </a:p>
        </p:txBody>
      </p:sp>
      <p:sp>
        <p:nvSpPr>
          <p:cNvPr id="9" name="Datumsplatzhalter 8">
            <a:extLst>
              <a:ext uri="{FF2B5EF4-FFF2-40B4-BE49-F238E27FC236}">
                <a16:creationId xmlns:a16="http://schemas.microsoft.com/office/drawing/2014/main" id="{FABE62F9-B26A-1156-7FF5-EFE0A98473B6}"/>
              </a:ext>
            </a:extLst>
          </p:cNvPr>
          <p:cNvSpPr>
            <a:spLocks noGrp="1"/>
          </p:cNvSpPr>
          <p:nvPr>
            <p:ph type="dt" sz="half" idx="10"/>
          </p:nvPr>
        </p:nvSpPr>
        <p:spPr/>
        <p:txBody>
          <a:bodyPr/>
          <a:lstStyle/>
          <a:p>
            <a:r>
              <a:rPr lang="de-DE"/>
              <a:t>WiSe 2023 / 2024</a:t>
            </a:r>
            <a:endParaRPr lang="de-DE" dirty="0"/>
          </a:p>
        </p:txBody>
      </p:sp>
      <p:sp>
        <p:nvSpPr>
          <p:cNvPr id="3" name="Foliennummernplatzhalter 2">
            <a:extLst>
              <a:ext uri="{FF2B5EF4-FFF2-40B4-BE49-F238E27FC236}">
                <a16:creationId xmlns:a16="http://schemas.microsoft.com/office/drawing/2014/main" id="{795E7605-410D-3699-9B1D-7DE8E727AF5A}"/>
              </a:ext>
            </a:extLst>
          </p:cNvPr>
          <p:cNvSpPr>
            <a:spLocks noGrp="1"/>
          </p:cNvSpPr>
          <p:nvPr>
            <p:ph type="sldNum" sz="quarter" idx="12"/>
          </p:nvPr>
        </p:nvSpPr>
        <p:spPr/>
        <p:txBody>
          <a:bodyPr/>
          <a:lstStyle/>
          <a:p>
            <a:fld id="{6FBDD224-CFE5-420E-A51B-C49F1872CE04}" type="slidenum">
              <a:rPr lang="de-DE" altLang="de-DE" smtClean="0"/>
              <a:pPr/>
              <a:t>6</a:t>
            </a:fld>
            <a:endParaRPr lang="de-DE" altLang="de-DE"/>
          </a:p>
        </p:txBody>
      </p:sp>
      <p:graphicFrame>
        <p:nvGraphicFramePr>
          <p:cNvPr id="7" name="Tabelle 7">
            <a:extLst>
              <a:ext uri="{FF2B5EF4-FFF2-40B4-BE49-F238E27FC236}">
                <a16:creationId xmlns:a16="http://schemas.microsoft.com/office/drawing/2014/main" id="{75EC61E5-4E7C-044B-8331-3B8F10802D4D}"/>
              </a:ext>
            </a:extLst>
          </p:cNvPr>
          <p:cNvGraphicFramePr>
            <a:graphicFrameLocks noGrp="1"/>
          </p:cNvGraphicFramePr>
          <p:nvPr>
            <p:ph type="tbl" sz="quarter" idx="13"/>
            <p:extLst>
              <p:ext uri="{D42A27DB-BD31-4B8C-83A1-F6EECF244321}">
                <p14:modId xmlns:p14="http://schemas.microsoft.com/office/powerpoint/2010/main" val="1651237532"/>
              </p:ext>
            </p:extLst>
          </p:nvPr>
        </p:nvGraphicFramePr>
        <p:xfrm>
          <a:off x="442914" y="2009140"/>
          <a:ext cx="11341097" cy="2839720"/>
        </p:xfrm>
        <a:graphic>
          <a:graphicData uri="http://schemas.openxmlformats.org/drawingml/2006/table">
            <a:tbl>
              <a:tblPr firstRow="1" bandRow="1">
                <a:tableStyleId>{2D5ABB26-0587-4C30-8999-92F81FD0307C}</a:tableStyleId>
              </a:tblPr>
              <a:tblGrid>
                <a:gridCol w="1620638">
                  <a:extLst>
                    <a:ext uri="{9D8B030D-6E8A-4147-A177-3AD203B41FA5}">
                      <a16:colId xmlns:a16="http://schemas.microsoft.com/office/drawing/2014/main" val="2764418207"/>
                    </a:ext>
                  </a:extLst>
                </a:gridCol>
                <a:gridCol w="3240153">
                  <a:extLst>
                    <a:ext uri="{9D8B030D-6E8A-4147-A177-3AD203B41FA5}">
                      <a16:colId xmlns:a16="http://schemas.microsoft.com/office/drawing/2014/main" val="2106801618"/>
                    </a:ext>
                  </a:extLst>
                </a:gridCol>
                <a:gridCol w="3240153">
                  <a:extLst>
                    <a:ext uri="{9D8B030D-6E8A-4147-A177-3AD203B41FA5}">
                      <a16:colId xmlns:a16="http://schemas.microsoft.com/office/drawing/2014/main" val="239428433"/>
                    </a:ext>
                  </a:extLst>
                </a:gridCol>
                <a:gridCol w="3240153">
                  <a:extLst>
                    <a:ext uri="{9D8B030D-6E8A-4147-A177-3AD203B41FA5}">
                      <a16:colId xmlns:a16="http://schemas.microsoft.com/office/drawing/2014/main" val="3073258043"/>
                    </a:ext>
                  </a:extLst>
                </a:gridCol>
              </a:tblGrid>
              <a:tr h="370840">
                <a:tc>
                  <a:txBody>
                    <a:bodyPr/>
                    <a:lstStyle/>
                    <a:p>
                      <a:endParaRPr lang="de-DE" sz="1200" b="1" dirty="0">
                        <a:solidFill>
                          <a:schemeClr val="tx1"/>
                        </a:solidFill>
                        <a:latin typeface="Avenir Next LT Pro" panose="020B0504020202020204" pitchFamily="34" charset="77"/>
                      </a:endParaRPr>
                    </a:p>
                  </a:txBody>
                  <a:tcPr/>
                </a:tc>
                <a:tc>
                  <a:txBody>
                    <a:bodyPr/>
                    <a:lstStyle/>
                    <a:p>
                      <a:r>
                        <a:rPr lang="de-DE" sz="1200" b="1" dirty="0">
                          <a:solidFill>
                            <a:schemeClr val="tx1"/>
                          </a:solidFill>
                          <a:latin typeface="Avenir Next LT Pro" panose="020B0504020202020204" pitchFamily="34" charset="77"/>
                        </a:rPr>
                        <a:t>In fest</a:t>
                      </a:r>
                    </a:p>
                  </a:txBody>
                  <a:tcPr/>
                </a:tc>
                <a:tc>
                  <a:txBody>
                    <a:bodyPr/>
                    <a:lstStyle/>
                    <a:p>
                      <a:r>
                        <a:rPr lang="de-DE" sz="1200" b="1" dirty="0">
                          <a:solidFill>
                            <a:schemeClr val="tx1"/>
                          </a:solidFill>
                          <a:latin typeface="Avenir Next LT Pro" panose="020B0504020202020204" pitchFamily="34" charset="77"/>
                        </a:rPr>
                        <a:t>In flüssig</a:t>
                      </a:r>
                    </a:p>
                  </a:txBody>
                  <a:tcPr/>
                </a:tc>
                <a:tc>
                  <a:txBody>
                    <a:bodyPr/>
                    <a:lstStyle/>
                    <a:p>
                      <a:r>
                        <a:rPr lang="de-DE" sz="1200" b="1" dirty="0">
                          <a:solidFill>
                            <a:schemeClr val="tx1"/>
                          </a:solidFill>
                          <a:latin typeface="Avenir Next LT Pro" panose="020B0504020202020204" pitchFamily="34" charset="77"/>
                        </a:rPr>
                        <a:t>In gasförmig</a:t>
                      </a:r>
                    </a:p>
                  </a:txBody>
                  <a:tcPr/>
                </a:tc>
                <a:extLst>
                  <a:ext uri="{0D108BD9-81ED-4DB2-BD59-A6C34878D82A}">
                    <a16:rowId xmlns:a16="http://schemas.microsoft.com/office/drawing/2014/main" val="3860714504"/>
                  </a:ext>
                </a:extLst>
              </a:tr>
              <a:tr h="370840">
                <a:tc>
                  <a:txBody>
                    <a:bodyPr/>
                    <a:lstStyle/>
                    <a:p>
                      <a:r>
                        <a:rPr lang="de-DE" sz="1200" b="1" dirty="0">
                          <a:solidFill>
                            <a:schemeClr val="tx1"/>
                          </a:solidFill>
                          <a:latin typeface="Avenir Next LT Pro" panose="020B0504020202020204" pitchFamily="34" charset="77"/>
                        </a:rPr>
                        <a:t>fest</a:t>
                      </a:r>
                    </a:p>
                  </a:txBody>
                  <a:tcPr/>
                </a:tc>
                <a:tc>
                  <a:txBody>
                    <a:bodyPr/>
                    <a:lstStyle/>
                    <a:p>
                      <a:r>
                        <a:rPr lang="de-DE" sz="1200" dirty="0">
                          <a:solidFill>
                            <a:schemeClr val="tx2"/>
                          </a:solidFill>
                          <a:latin typeface="Avenir Next LT Pro" panose="020B0504020202020204" pitchFamily="34" charset="77"/>
                        </a:rPr>
                        <a:t>Legierung</a:t>
                      </a:r>
                    </a:p>
                    <a:p>
                      <a:r>
                        <a:rPr lang="de-DE" sz="1200" dirty="0">
                          <a:solidFill>
                            <a:schemeClr val="tx2"/>
                          </a:solidFill>
                          <a:latin typeface="Avenir Next LT Pro" panose="020B0504020202020204" pitchFamily="34" charset="77"/>
                        </a:rPr>
                        <a:t>Haufwerk</a:t>
                      </a:r>
                    </a:p>
                    <a:p>
                      <a:r>
                        <a:rPr lang="de-DE" sz="1200" dirty="0">
                          <a:solidFill>
                            <a:schemeClr val="accent6"/>
                          </a:solidFill>
                          <a:latin typeface="Avenir Next LT Pro" panose="020B0504020202020204" pitchFamily="34" charset="77"/>
                        </a:rPr>
                        <a:t>Sieben</a:t>
                      </a:r>
                    </a:p>
                    <a:p>
                      <a:endParaRPr lang="de-DE" sz="1200" dirty="0">
                        <a:solidFill>
                          <a:schemeClr val="tx2"/>
                        </a:solidFill>
                        <a:latin typeface="Avenir Next LT Pro" panose="020B0504020202020204" pitchFamily="34" charset="77"/>
                      </a:endParaRPr>
                    </a:p>
                  </a:txBody>
                  <a:tcPr/>
                </a:tc>
                <a:tc>
                  <a:txBody>
                    <a:bodyPr/>
                    <a:lstStyle/>
                    <a:p>
                      <a:r>
                        <a:rPr lang="de-DE" sz="1200" dirty="0">
                          <a:solidFill>
                            <a:schemeClr val="tx2"/>
                          </a:solidFill>
                          <a:latin typeface="Avenir Next LT Pro" panose="020B0504020202020204" pitchFamily="34" charset="77"/>
                        </a:rPr>
                        <a:t>Lösung</a:t>
                      </a:r>
                    </a:p>
                    <a:p>
                      <a:r>
                        <a:rPr lang="de-DE" sz="1200" dirty="0">
                          <a:solidFill>
                            <a:schemeClr val="accent6"/>
                          </a:solidFill>
                          <a:latin typeface="Avenir Next LT Pro" panose="020B0504020202020204" pitchFamily="34" charset="77"/>
                        </a:rPr>
                        <a:t>Ausfällen</a:t>
                      </a:r>
                    </a:p>
                    <a:p>
                      <a:r>
                        <a:rPr lang="de-DE" sz="1200" dirty="0">
                          <a:solidFill>
                            <a:schemeClr val="accent6"/>
                          </a:solidFill>
                          <a:latin typeface="Avenir Next LT Pro" panose="020B0504020202020204" pitchFamily="34" charset="77"/>
                        </a:rPr>
                        <a:t>Suspension</a:t>
                      </a:r>
                    </a:p>
                    <a:p>
                      <a:r>
                        <a:rPr lang="de-DE" sz="1200" dirty="0">
                          <a:solidFill>
                            <a:schemeClr val="accent6"/>
                          </a:solidFill>
                          <a:latin typeface="Avenir Next LT Pro" panose="020B0504020202020204" pitchFamily="34" charset="77"/>
                        </a:rPr>
                        <a:t>Filtrieren, Zentrifugieren</a:t>
                      </a:r>
                    </a:p>
                    <a:p>
                      <a:endParaRPr lang="de-DE" sz="1200" dirty="0">
                        <a:solidFill>
                          <a:schemeClr val="tx2"/>
                        </a:solidFill>
                        <a:latin typeface="Avenir Next LT Pro" panose="020B0504020202020204" pitchFamily="34" charset="77"/>
                      </a:endParaRPr>
                    </a:p>
                  </a:txBody>
                  <a:tcPr/>
                </a:tc>
                <a:tc>
                  <a:txBody>
                    <a:bodyPr/>
                    <a:lstStyle/>
                    <a:p>
                      <a:r>
                        <a:rPr lang="de-DE" sz="1200" dirty="0">
                          <a:solidFill>
                            <a:schemeClr val="tx2"/>
                          </a:solidFill>
                          <a:latin typeface="Avenir Next LT Pro" panose="020B0504020202020204" pitchFamily="34" charset="77"/>
                        </a:rPr>
                        <a:t>Rauch</a:t>
                      </a:r>
                    </a:p>
                    <a:p>
                      <a:r>
                        <a:rPr lang="de-DE" sz="1200" dirty="0">
                          <a:solidFill>
                            <a:schemeClr val="accent6"/>
                          </a:solidFill>
                          <a:latin typeface="Avenir Next LT Pro" panose="020B0504020202020204" pitchFamily="34" charset="77"/>
                        </a:rPr>
                        <a:t>Filtrieren / Sedimentieren</a:t>
                      </a:r>
                    </a:p>
                  </a:txBody>
                  <a:tcPr/>
                </a:tc>
                <a:extLst>
                  <a:ext uri="{0D108BD9-81ED-4DB2-BD59-A6C34878D82A}">
                    <a16:rowId xmlns:a16="http://schemas.microsoft.com/office/drawing/2014/main" val="3171612680"/>
                  </a:ext>
                </a:extLst>
              </a:tr>
              <a:tr h="370840">
                <a:tc>
                  <a:txBody>
                    <a:bodyPr/>
                    <a:lstStyle/>
                    <a:p>
                      <a:r>
                        <a:rPr lang="de-DE" sz="1200" b="1" dirty="0">
                          <a:solidFill>
                            <a:schemeClr val="tx1"/>
                          </a:solidFill>
                          <a:latin typeface="Avenir Next LT Pro" panose="020B0504020202020204" pitchFamily="34" charset="77"/>
                        </a:rPr>
                        <a:t>flüssig</a:t>
                      </a:r>
                    </a:p>
                  </a:txBody>
                  <a:tcPr/>
                </a:tc>
                <a:tc>
                  <a:txBody>
                    <a:bodyPr/>
                    <a:lstStyle/>
                    <a:p>
                      <a:r>
                        <a:rPr lang="de-DE" sz="1200" dirty="0">
                          <a:solidFill>
                            <a:schemeClr val="tx2"/>
                          </a:solidFill>
                          <a:latin typeface="Avenir Next LT Pro" panose="020B0504020202020204" pitchFamily="34" charset="77"/>
                        </a:rPr>
                        <a:t>(Schwamm)</a:t>
                      </a:r>
                    </a:p>
                    <a:p>
                      <a:r>
                        <a:rPr lang="de-DE" sz="1200" dirty="0">
                          <a:solidFill>
                            <a:schemeClr val="accent6"/>
                          </a:solidFill>
                          <a:latin typeface="Avenir Next LT Pro" panose="020B0504020202020204" pitchFamily="34" charset="77"/>
                        </a:rPr>
                        <a:t>Mechanische Auftrennung</a:t>
                      </a:r>
                    </a:p>
                  </a:txBody>
                  <a:tcPr/>
                </a:tc>
                <a:tc>
                  <a:txBody>
                    <a:bodyPr/>
                    <a:lstStyle/>
                    <a:p>
                      <a:r>
                        <a:rPr lang="de-DE" sz="1200" dirty="0">
                          <a:solidFill>
                            <a:schemeClr val="tx2"/>
                          </a:solidFill>
                          <a:latin typeface="Avenir Next LT Pro" panose="020B0504020202020204" pitchFamily="34" charset="77"/>
                        </a:rPr>
                        <a:t>Lösung</a:t>
                      </a:r>
                    </a:p>
                    <a:p>
                      <a:r>
                        <a:rPr lang="de-DE" sz="1200" dirty="0">
                          <a:solidFill>
                            <a:schemeClr val="accent6"/>
                          </a:solidFill>
                          <a:latin typeface="Avenir Next LT Pro" panose="020B0504020202020204" pitchFamily="34" charset="77"/>
                        </a:rPr>
                        <a:t>Destillieren</a:t>
                      </a:r>
                    </a:p>
                    <a:p>
                      <a:r>
                        <a:rPr lang="de-DE" sz="1200" dirty="0">
                          <a:solidFill>
                            <a:schemeClr val="tx2"/>
                          </a:solidFill>
                          <a:latin typeface="Avenir Next LT Pro" panose="020B0504020202020204" pitchFamily="34" charset="77"/>
                        </a:rPr>
                        <a:t>Emulsion</a:t>
                      </a:r>
                    </a:p>
                    <a:p>
                      <a:r>
                        <a:rPr lang="de-DE" sz="1200" dirty="0">
                          <a:solidFill>
                            <a:schemeClr val="accent6"/>
                          </a:solidFill>
                          <a:latin typeface="Avenir Next LT Pro" panose="020B0504020202020204" pitchFamily="34" charset="77"/>
                        </a:rPr>
                        <a:t>Zentrifugieren</a:t>
                      </a:r>
                    </a:p>
                    <a:p>
                      <a:endParaRPr lang="de-DE" sz="1200" dirty="0">
                        <a:solidFill>
                          <a:schemeClr val="tx2"/>
                        </a:solidFill>
                        <a:latin typeface="Avenir Next LT Pro" panose="020B0504020202020204" pitchFamily="34" charset="77"/>
                      </a:endParaRPr>
                    </a:p>
                  </a:txBody>
                  <a:tcPr/>
                </a:tc>
                <a:tc>
                  <a:txBody>
                    <a:bodyPr/>
                    <a:lstStyle/>
                    <a:p>
                      <a:r>
                        <a:rPr lang="de-DE" sz="1200" dirty="0">
                          <a:solidFill>
                            <a:schemeClr val="tx2"/>
                          </a:solidFill>
                          <a:latin typeface="Avenir Next LT Pro" panose="020B0504020202020204" pitchFamily="34" charset="77"/>
                        </a:rPr>
                        <a:t>Nebel</a:t>
                      </a:r>
                    </a:p>
                    <a:p>
                      <a:r>
                        <a:rPr lang="de-DE" sz="1200" dirty="0">
                          <a:solidFill>
                            <a:schemeClr val="accent6"/>
                          </a:solidFill>
                          <a:latin typeface="Avenir Next LT Pro" panose="020B0504020202020204" pitchFamily="34" charset="77"/>
                        </a:rPr>
                        <a:t>Kondensieren</a:t>
                      </a:r>
                      <a:endParaRPr lang="de-DE" sz="1200" dirty="0">
                        <a:solidFill>
                          <a:schemeClr val="tx2"/>
                        </a:solidFill>
                        <a:latin typeface="Avenir Next LT Pro" panose="020B0504020202020204" pitchFamily="34" charset="77"/>
                      </a:endParaRPr>
                    </a:p>
                  </a:txBody>
                  <a:tcPr/>
                </a:tc>
                <a:extLst>
                  <a:ext uri="{0D108BD9-81ED-4DB2-BD59-A6C34878D82A}">
                    <a16:rowId xmlns:a16="http://schemas.microsoft.com/office/drawing/2014/main" val="3995635109"/>
                  </a:ext>
                </a:extLst>
              </a:tr>
              <a:tr h="370840">
                <a:tc>
                  <a:txBody>
                    <a:bodyPr/>
                    <a:lstStyle/>
                    <a:p>
                      <a:r>
                        <a:rPr lang="de-DE" sz="1200" b="1" dirty="0">
                          <a:solidFill>
                            <a:schemeClr val="tx1"/>
                          </a:solidFill>
                          <a:latin typeface="Avenir Next LT Pro" panose="020B0504020202020204" pitchFamily="34" charset="77"/>
                        </a:rPr>
                        <a:t>gasförmig</a:t>
                      </a:r>
                    </a:p>
                  </a:txBody>
                  <a:tcPr/>
                </a:tc>
                <a:tc>
                  <a:txBody>
                    <a:bodyPr/>
                    <a:lstStyle/>
                    <a:p>
                      <a:r>
                        <a:rPr lang="de-DE" sz="1200" dirty="0">
                          <a:solidFill>
                            <a:schemeClr val="tx2"/>
                          </a:solidFill>
                          <a:latin typeface="Avenir Next LT Pro" panose="020B0504020202020204" pitchFamily="34" charset="77"/>
                        </a:rPr>
                        <a:t>Hartschaum</a:t>
                      </a:r>
                    </a:p>
                  </a:txBody>
                  <a:tcPr/>
                </a:tc>
                <a:tc>
                  <a:txBody>
                    <a:bodyPr/>
                    <a:lstStyle/>
                    <a:p>
                      <a:r>
                        <a:rPr lang="de-DE" sz="1200" dirty="0">
                          <a:solidFill>
                            <a:schemeClr val="tx2"/>
                          </a:solidFill>
                          <a:latin typeface="Avenir Next LT Pro" panose="020B0504020202020204" pitchFamily="34" charset="77"/>
                        </a:rPr>
                        <a:t>Lösung</a:t>
                      </a:r>
                    </a:p>
                    <a:p>
                      <a:r>
                        <a:rPr lang="de-DE" sz="1200" dirty="0">
                          <a:solidFill>
                            <a:schemeClr val="tx2"/>
                          </a:solidFill>
                          <a:latin typeface="Avenir Next LT Pro" panose="020B0504020202020204" pitchFamily="34" charset="77"/>
                        </a:rPr>
                        <a:t>Schaum</a:t>
                      </a:r>
                    </a:p>
                  </a:txBody>
                  <a:tcPr/>
                </a:tc>
                <a:tc>
                  <a:txBody>
                    <a:bodyPr/>
                    <a:lstStyle/>
                    <a:p>
                      <a:r>
                        <a:rPr lang="de-DE" sz="1200" dirty="0">
                          <a:solidFill>
                            <a:schemeClr val="tx2"/>
                          </a:solidFill>
                          <a:latin typeface="Avenir Next LT Pro" panose="020B0504020202020204" pitchFamily="34" charset="77"/>
                        </a:rPr>
                        <a:t>Gasgemisch</a:t>
                      </a:r>
                    </a:p>
                  </a:txBody>
                  <a:tcPr/>
                </a:tc>
                <a:extLst>
                  <a:ext uri="{0D108BD9-81ED-4DB2-BD59-A6C34878D82A}">
                    <a16:rowId xmlns:a16="http://schemas.microsoft.com/office/drawing/2014/main" val="1103915000"/>
                  </a:ext>
                </a:extLst>
              </a:tr>
            </a:tbl>
          </a:graphicData>
        </a:graphic>
      </p:graphicFrame>
      <p:sp>
        <p:nvSpPr>
          <p:cNvPr id="5" name="Fußzeilenplatzhalter 4">
            <a:extLst>
              <a:ext uri="{FF2B5EF4-FFF2-40B4-BE49-F238E27FC236}">
                <a16:creationId xmlns:a16="http://schemas.microsoft.com/office/drawing/2014/main" id="{7A63F876-A0E2-274C-3F95-559D002FB134}"/>
              </a:ext>
            </a:extLst>
          </p:cNvPr>
          <p:cNvSpPr>
            <a:spLocks noGrp="1"/>
          </p:cNvSpPr>
          <p:nvPr>
            <p:ph type="ftr" sz="quarter" idx="14"/>
          </p:nvPr>
        </p:nvSpPr>
        <p:spPr/>
        <p:txBody>
          <a:bodyPr/>
          <a:lstStyle/>
          <a:p>
            <a:r>
              <a:rPr lang="de-DE" altLang="de-DE"/>
              <a:t>Materialsammlung zum Praktikum Chemie 			Robin Gundert		</a:t>
            </a:r>
            <a:endParaRPr lang="de-DE" altLang="de-DE" dirty="0"/>
          </a:p>
        </p:txBody>
      </p:sp>
    </p:spTree>
    <p:extLst>
      <p:ext uri="{BB962C8B-B14F-4D97-AF65-F5344CB8AC3E}">
        <p14:creationId xmlns:p14="http://schemas.microsoft.com/office/powerpoint/2010/main" val="36446834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B1C73-62C3-B87B-E1D4-66121F4EBC8D}"/>
              </a:ext>
            </a:extLst>
          </p:cNvPr>
          <p:cNvSpPr>
            <a:spLocks noGrp="1"/>
          </p:cNvSpPr>
          <p:nvPr>
            <p:ph type="title"/>
          </p:nvPr>
        </p:nvSpPr>
        <p:spPr/>
        <p:txBody>
          <a:bodyPr/>
          <a:lstStyle/>
          <a:p>
            <a:r>
              <a:rPr lang="de-DE" dirty="0"/>
              <a:t>Der pH - Wert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6B571629-1A9F-4FFA-8B4B-5A1E671DDB08}"/>
                  </a:ext>
                </a:extLst>
              </p:cNvPr>
              <p:cNvSpPr>
                <a:spLocks noGrp="1"/>
              </p:cNvSpPr>
              <p:nvPr>
                <p:ph type="body" sz="quarter" idx="13"/>
              </p:nvPr>
            </p:nvSpPr>
            <p:spPr/>
            <p:txBody>
              <a:bodyPr/>
              <a:lstStyle/>
              <a:p>
                <a:r>
                  <a:rPr lang="de-DE" dirty="0"/>
                  <a:t>Der pH – Wert ist eine </a:t>
                </a:r>
                <a:r>
                  <a:rPr lang="de-DE" b="1" dirty="0"/>
                  <a:t>Messgröße</a:t>
                </a:r>
                <a:r>
                  <a:rPr lang="de-DE" dirty="0"/>
                  <a:t>, die angibt, in welcher </a:t>
                </a:r>
                <a:r>
                  <a:rPr lang="de-DE" b="1" dirty="0"/>
                  <a:t>Konzentration</a:t>
                </a:r>
                <a:r>
                  <a:rPr lang="de-DE" dirty="0"/>
                  <a:t> in einer </a:t>
                </a:r>
                <a:r>
                  <a:rPr lang="de-DE" b="1" dirty="0"/>
                  <a:t>wässrigen Lösung</a:t>
                </a:r>
                <a:r>
                  <a:rPr lang="de-DE" dirty="0"/>
                  <a:t> </a:t>
                </a:r>
                <a:r>
                  <a:rPr lang="de-DE" b="1" dirty="0"/>
                  <a:t>Protonen </a:t>
                </a:r>
                <a:r>
                  <a:rPr lang="de-DE" dirty="0"/>
                  <a:t>vorliegen</a:t>
                </a:r>
              </a:p>
              <a:p>
                <a:r>
                  <a:rPr lang="de-DE" dirty="0"/>
                  <a:t>Da der Betrag der echten Protonenkonzentration in der Regel einen ungünstigen Zahlenwert hat, ist der pH – Wert definiert als der </a:t>
                </a:r>
                <a:r>
                  <a:rPr lang="de-DE" b="1" dirty="0"/>
                  <a:t>negative dekadische Logarithmus der Protonenkonzentration: </a:t>
                </a:r>
                <a14:m>
                  <m:oMath xmlns:m="http://schemas.openxmlformats.org/officeDocument/2006/math">
                    <m:r>
                      <a:rPr lang="de-DE" b="1" i="1" smtClean="0">
                        <a:latin typeface="Cambria Math" panose="02040503050406030204" pitchFamily="18" charset="0"/>
                      </a:rPr>
                      <m:t>𝒑𝑯</m:t>
                    </m:r>
                    <m:r>
                      <a:rPr lang="de-DE" b="1" i="1" smtClean="0">
                        <a:latin typeface="Cambria Math" panose="02040503050406030204" pitchFamily="18" charset="0"/>
                      </a:rPr>
                      <m:t>=−</m:t>
                    </m:r>
                    <m:r>
                      <a:rPr lang="de-DE" b="1" i="1" smtClean="0">
                        <a:latin typeface="Cambria Math" panose="02040503050406030204" pitchFamily="18" charset="0"/>
                      </a:rPr>
                      <m:t>𝒍𝒈</m:t>
                    </m:r>
                    <m:r>
                      <a:rPr lang="de-DE" b="1" i="1" smtClean="0">
                        <a:latin typeface="Cambria Math" panose="02040503050406030204" pitchFamily="18" charset="0"/>
                      </a:rPr>
                      <m:t>[</m:t>
                    </m:r>
                    <m:sSup>
                      <m:sSupPr>
                        <m:ctrlPr>
                          <a:rPr lang="de-DE" b="1" i="1" smtClean="0">
                            <a:latin typeface="Cambria Math" panose="02040503050406030204" pitchFamily="18" charset="0"/>
                          </a:rPr>
                        </m:ctrlPr>
                      </m:sSupPr>
                      <m:e>
                        <m:r>
                          <a:rPr lang="de-DE" b="1" i="1" smtClean="0">
                            <a:latin typeface="Cambria Math" panose="02040503050406030204" pitchFamily="18" charset="0"/>
                          </a:rPr>
                          <m:t>𝑯</m:t>
                        </m:r>
                      </m:e>
                      <m:sup>
                        <m:r>
                          <a:rPr lang="de-DE" b="1" i="1" smtClean="0">
                            <a:latin typeface="Cambria Math" panose="02040503050406030204" pitchFamily="18" charset="0"/>
                          </a:rPr>
                          <m:t>+</m:t>
                        </m:r>
                      </m:sup>
                    </m:sSup>
                    <m:r>
                      <a:rPr lang="de-DE" b="1" i="1" smtClean="0">
                        <a:latin typeface="Cambria Math" panose="02040503050406030204" pitchFamily="18" charset="0"/>
                      </a:rPr>
                      <m:t>]</m:t>
                    </m:r>
                  </m:oMath>
                </a14:m>
                <a:endParaRPr lang="de-DE" dirty="0"/>
              </a:p>
              <a:p>
                <a:endParaRPr lang="de-DE" dirty="0"/>
              </a:p>
              <a:p>
                <a:r>
                  <a:rPr lang="de-DE" dirty="0"/>
                  <a:t>Reines Wasser enthält durch die </a:t>
                </a:r>
                <a:r>
                  <a:rPr lang="de-DE" b="1" dirty="0" err="1"/>
                  <a:t>Autoprotolysereaktion</a:t>
                </a:r>
                <a:r>
                  <a:rPr lang="de-DE" b="1" dirty="0"/>
                  <a:t> </a:t>
                </a:r>
                <a:r>
                  <a:rPr lang="de-DE" dirty="0"/>
                  <a:t>(</a:t>
                </a:r>
                <a14:m>
                  <m:oMath xmlns:m="http://schemas.openxmlformats.org/officeDocument/2006/math">
                    <m:r>
                      <a:rPr lang="de-DE" b="0" i="1" smtClean="0">
                        <a:latin typeface="Cambria Math" panose="02040503050406030204" pitchFamily="18" charset="0"/>
                      </a:rPr>
                      <m:t>2 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𝑂</m:t>
                    </m:r>
                    <m:r>
                      <a:rPr lang="de-DE" b="0" i="1" smtClean="0">
                        <a:latin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𝐻</m:t>
                        </m:r>
                      </m:e>
                      <m:sub>
                        <m:r>
                          <a:rPr lang="de-DE" b="0" i="1" smtClean="0">
                            <a:latin typeface="Cambria Math" panose="02040503050406030204" pitchFamily="18" charset="0"/>
                            <a:ea typeface="Cambria Math" panose="02040503050406030204" pitchFamily="18" charset="0"/>
                          </a:rPr>
                          <m:t>3</m:t>
                        </m:r>
                      </m:sub>
                    </m:sSub>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𝑂</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𝑂</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𝐻</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oMath>
                </a14:m>
                <a:r>
                  <a:rPr lang="de-DE" dirty="0"/>
                  <a:t> sowohl </a:t>
                </a:r>
                <a:r>
                  <a:rPr lang="de-DE" b="1" dirty="0"/>
                  <a:t>Protonen</a:t>
                </a:r>
                <a:r>
                  <a:rPr lang="de-DE" dirty="0"/>
                  <a:t> (in Form von </a:t>
                </a:r>
                <a:r>
                  <a:rPr lang="de-DE" b="1" dirty="0"/>
                  <a:t>Oxoniumionen H</a:t>
                </a:r>
                <a:r>
                  <a:rPr lang="de-DE" b="1" baseline="-25000" dirty="0"/>
                  <a:t>3</a:t>
                </a:r>
                <a:r>
                  <a:rPr lang="de-DE" b="1" dirty="0"/>
                  <a:t>O</a:t>
                </a:r>
                <a:r>
                  <a:rPr lang="de-DE" b="1" baseline="30000" dirty="0"/>
                  <a:t>+</a:t>
                </a:r>
                <a:r>
                  <a:rPr lang="de-DE" dirty="0"/>
                  <a:t>) als auch </a:t>
                </a:r>
                <a:r>
                  <a:rPr lang="de-DE" b="1" dirty="0"/>
                  <a:t>Hydroxidionen OH</a:t>
                </a:r>
                <a:r>
                  <a:rPr lang="de-DE" b="1" baseline="30000" dirty="0"/>
                  <a:t>-</a:t>
                </a:r>
                <a:r>
                  <a:rPr lang="de-DE" dirty="0"/>
                  <a:t>. Die Konzentration der Protonen in Wasser beträgt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−7</m:t>
                        </m:r>
                      </m:sup>
                    </m:sSup>
                    <m:f>
                      <m:fPr>
                        <m:ctrlPr>
                          <a:rPr lang="de-DE" b="0" i="1" smtClean="0">
                            <a:latin typeface="Cambria Math" panose="02040503050406030204" pitchFamily="18" charset="0"/>
                          </a:rPr>
                        </m:ctrlPr>
                      </m:fPr>
                      <m:num>
                        <m:r>
                          <a:rPr lang="de-DE" b="0" i="1" smtClean="0">
                            <a:latin typeface="Cambria Math" panose="02040503050406030204" pitchFamily="18" charset="0"/>
                          </a:rPr>
                          <m:t>𝑚𝑜𝑙</m:t>
                        </m:r>
                      </m:num>
                      <m:den>
                        <m:r>
                          <a:rPr lang="de-DE" b="0" i="1" smtClean="0">
                            <a:latin typeface="Cambria Math" panose="02040503050406030204" pitchFamily="18" charset="0"/>
                          </a:rPr>
                          <m:t>𝐿</m:t>
                        </m:r>
                      </m:den>
                    </m:f>
                  </m:oMath>
                </a14:m>
                <a:r>
                  <a:rPr lang="de-DE" dirty="0"/>
                  <a:t>. Der pH – Wert des Wassers ist also:</a:t>
                </a:r>
              </a:p>
              <a:p>
                <a:pPr marL="0" indent="0" algn="ctr">
                  <a:buNone/>
                </a:pPr>
                <a14:m>
                  <m:oMath xmlns:m="http://schemas.openxmlformats.org/officeDocument/2006/math">
                    <m:r>
                      <a:rPr lang="de-DE" b="0" i="1" smtClean="0">
                        <a:latin typeface="Cambria Math" panose="02040503050406030204" pitchFamily="18" charset="0"/>
                      </a:rPr>
                      <m:t>𝑝𝐻</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lg</m:t>
                        </m:r>
                      </m:fName>
                      <m:e>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−7</m:t>
                                </m:r>
                              </m:sup>
                            </m:sSup>
                            <m:f>
                              <m:fPr>
                                <m:ctrlPr>
                                  <a:rPr lang="de-DE" b="0" i="1" smtClean="0">
                                    <a:latin typeface="Cambria Math" panose="02040503050406030204" pitchFamily="18" charset="0"/>
                                  </a:rPr>
                                </m:ctrlPr>
                              </m:fPr>
                              <m:num>
                                <m:r>
                                  <a:rPr lang="de-DE" b="0" i="1" smtClean="0">
                                    <a:latin typeface="Cambria Math" panose="02040503050406030204" pitchFamily="18" charset="0"/>
                                  </a:rPr>
                                  <m:t>𝑚𝑜𝑙</m:t>
                                </m:r>
                              </m:num>
                              <m:den>
                                <m:r>
                                  <a:rPr lang="de-DE" b="0" i="1" smtClean="0">
                                    <a:latin typeface="Cambria Math" panose="02040503050406030204" pitchFamily="18" charset="0"/>
                                  </a:rPr>
                                  <m:t>𝐿</m:t>
                                </m:r>
                              </m:den>
                            </m:f>
                          </m:e>
                        </m:d>
                      </m:e>
                    </m:func>
                    <m:r>
                      <a:rPr lang="de-DE" b="0" i="1" smtClean="0">
                        <a:latin typeface="Cambria Math" panose="02040503050406030204" pitchFamily="18" charset="0"/>
                      </a:rPr>
                      <m:t>=7</m:t>
                    </m:r>
                  </m:oMath>
                </a14:m>
                <a:r>
                  <a:rPr lang="de-DE" dirty="0"/>
                  <a:t>.</a:t>
                </a:r>
              </a:p>
              <a:p>
                <a:r>
                  <a:rPr lang="de-DE" dirty="0"/>
                  <a:t>Das wird als der </a:t>
                </a:r>
                <a:r>
                  <a:rPr lang="de-DE" b="1" dirty="0"/>
                  <a:t>neutrale</a:t>
                </a:r>
                <a:r>
                  <a:rPr lang="de-DE" dirty="0"/>
                  <a:t> pH – Wert definiert. Die pH – Skala erstreckt sich von 0 bis 14. Kleiner 7 spricht man von sauren pH – Werten, darüber von basischen / alkalischen.</a:t>
                </a:r>
              </a:p>
              <a:p>
                <a:endParaRPr lang="de-DE" dirty="0"/>
              </a:p>
              <a:p>
                <a:r>
                  <a:rPr lang="de-DE" dirty="0"/>
                  <a:t>Der pH – Wert ist folglich über die Autoprotolyse des Wassers definiert. In Systemen ohne Wasser ist also streng genommen der pH – Wert nicht bestimmbar.</a:t>
                </a:r>
              </a:p>
            </p:txBody>
          </p:sp>
        </mc:Choice>
        <mc:Fallback xmlns="">
          <p:sp>
            <p:nvSpPr>
              <p:cNvPr id="3" name="Inhaltsplatzhalter 2">
                <a:extLst>
                  <a:ext uri="{FF2B5EF4-FFF2-40B4-BE49-F238E27FC236}">
                    <a16:creationId xmlns:a16="http://schemas.microsoft.com/office/drawing/2014/main" id="{6B571629-1A9F-4FFA-8B4B-5A1E671DDB0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448"/>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999FFAF4-0B75-A8BA-5CD3-5E751437A48E}"/>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A9C0694E-E9F1-1E07-F5BC-7496E689CBE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5E10946A-F7CF-B69E-9C3A-6132DD7B89AC}"/>
              </a:ext>
            </a:extLst>
          </p:cNvPr>
          <p:cNvSpPr>
            <a:spLocks noGrp="1"/>
          </p:cNvSpPr>
          <p:nvPr>
            <p:ph type="sldNum" sz="quarter" idx="16"/>
          </p:nvPr>
        </p:nvSpPr>
        <p:spPr/>
        <p:txBody>
          <a:bodyPr/>
          <a:lstStyle/>
          <a:p>
            <a:fld id="{6FBDD224-CFE5-420E-A51B-C49F1872CE04}" type="slidenum">
              <a:rPr lang="de-DE" altLang="de-DE" smtClean="0"/>
              <a:pPr/>
              <a:t>69</a:t>
            </a:fld>
            <a:endParaRPr lang="de-DE" altLang="de-DE"/>
          </a:p>
        </p:txBody>
      </p:sp>
    </p:spTree>
    <p:extLst>
      <p:ext uri="{BB962C8B-B14F-4D97-AF65-F5344CB8AC3E}">
        <p14:creationId xmlns:p14="http://schemas.microsoft.com/office/powerpoint/2010/main" val="4043542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D3649-589B-CC8D-014B-7EBCE8806DF2}"/>
              </a:ext>
            </a:extLst>
          </p:cNvPr>
          <p:cNvSpPr>
            <a:spLocks noGrp="1"/>
          </p:cNvSpPr>
          <p:nvPr>
            <p:ph type="title"/>
          </p:nvPr>
        </p:nvSpPr>
        <p:spPr/>
        <p:txBody>
          <a:bodyPr/>
          <a:lstStyle/>
          <a:p>
            <a:r>
              <a:rPr lang="de-DE" dirty="0"/>
              <a:t>Der </a:t>
            </a:r>
            <a:r>
              <a:rPr lang="de-DE" dirty="0" err="1"/>
              <a:t>pOH</a:t>
            </a:r>
            <a:r>
              <a:rPr lang="de-DE" dirty="0"/>
              <a:t> - Wert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FB2722A2-B84A-7A04-4933-8E5E405EFE35}"/>
                  </a:ext>
                </a:extLst>
              </p:cNvPr>
              <p:cNvSpPr>
                <a:spLocks noGrp="1"/>
              </p:cNvSpPr>
              <p:nvPr>
                <p:ph type="body" sz="quarter" idx="13"/>
              </p:nvPr>
            </p:nvSpPr>
            <p:spPr/>
            <p:txBody>
              <a:bodyPr/>
              <a:lstStyle/>
              <a:p>
                <a:r>
                  <a:rPr lang="de-DE" dirty="0"/>
                  <a:t>Im Basischen ist oft nicht die Konzentration der Protonen relevant, sondern die der Hydroxidionen. Man behilft sich bei der pH – Berechnung eines kleinen Umwegs.</a:t>
                </a:r>
              </a:p>
              <a:p>
                <a:r>
                  <a:rPr lang="de-DE" dirty="0"/>
                  <a:t>Das Massenwirkungsgesetz für die oben Autoprotolyse lautet: </a:t>
                </a:r>
                <a:br>
                  <a:rPr lang="de-DE" i="1" dirty="0">
                    <a:latin typeface="Cambria Math" panose="02040503050406030204" pitchFamily="18" charset="0"/>
                  </a:rPr>
                </a:br>
                <a14:m>
                  <m:oMath xmlns:m="http://schemas.openxmlformats.org/officeDocument/2006/math">
                    <m:r>
                      <a:rPr lang="de-DE" b="0" i="1" smtClean="0">
                        <a:latin typeface="Cambria Math" panose="02040503050406030204" pitchFamily="18" charset="0"/>
                      </a:rPr>
                      <m:t>𝐾</m:t>
                    </m:r>
                    <m:r>
                      <a:rPr lang="de-DE" b="0" i="1" smtClean="0">
                        <a:latin typeface="Cambria Math" panose="02040503050406030204" pitchFamily="18" charset="0"/>
                      </a:rPr>
                      <m:t>=</m:t>
                    </m:r>
                    <m:f>
                      <m:fPr>
                        <m:ctrlPr>
                          <a:rPr lang="de-DE" b="0" i="1" smtClean="0">
                            <a:latin typeface="Cambria Math" panose="02040503050406030204" pitchFamily="18" charset="0"/>
                          </a:rPr>
                        </m:ctrlPr>
                      </m:fPr>
                      <m:num>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3</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𝑂</m:t>
                                </m:r>
                              </m:e>
                              <m:sup>
                                <m:r>
                                  <a:rPr lang="de-DE" b="0" i="1" smtClean="0">
                                    <a:latin typeface="Cambria Math" panose="02040503050406030204" pitchFamily="18" charset="0"/>
                                  </a:rPr>
                                  <m:t>+</m:t>
                                </m:r>
                              </m:sup>
                            </m:sSup>
                          </m:e>
                        </m:d>
                        <m:r>
                          <a:rPr lang="de-DE" b="0" i="1" smtClean="0">
                            <a:latin typeface="Cambria Math" panose="02040503050406030204" pitchFamily="18" charset="0"/>
                          </a:rPr>
                          <m:t>∙[</m:t>
                        </m:r>
                        <m:r>
                          <a:rPr lang="de-DE" b="0" i="1" smtClean="0">
                            <a:latin typeface="Cambria Math" panose="02040503050406030204" pitchFamily="18" charset="0"/>
                          </a:rPr>
                          <m:t>𝑂</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r>
                          <a:rPr lang="de-DE" b="0" i="1" smtClean="0">
                            <a:latin typeface="Cambria Math" panose="02040503050406030204" pitchFamily="18" charset="0"/>
                          </a:rPr>
                          <m:t>]</m:t>
                        </m:r>
                      </m:num>
                      <m:den>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2</m:t>
                                    </m:r>
                                  </m:sub>
                                </m:sSub>
                                <m:r>
                                  <a:rPr lang="de-DE" b="0" i="1" smtClean="0">
                                    <a:latin typeface="Cambria Math" panose="02040503050406030204" pitchFamily="18" charset="0"/>
                                  </a:rPr>
                                  <m:t>𝑂</m:t>
                                </m:r>
                              </m:e>
                            </m:d>
                          </m:e>
                          <m:sup>
                            <m:r>
                              <a:rPr lang="de-DE" b="0" i="1" smtClean="0">
                                <a:latin typeface="Cambria Math" panose="02040503050406030204" pitchFamily="18" charset="0"/>
                              </a:rPr>
                              <m:t>2</m:t>
                            </m:r>
                          </m:sup>
                        </m:sSup>
                      </m:den>
                    </m:f>
                  </m:oMath>
                </a14:m>
                <a:br>
                  <a:rPr lang="de-DE" dirty="0"/>
                </a:br>
                <a:r>
                  <a:rPr lang="de-DE" dirty="0"/>
                  <a:t>Auch hier kann die Konzentration des Wassers als konstant angenommen werden und in die Konstante einbezogen werden. Es ergibt sich das </a:t>
                </a:r>
                <a:r>
                  <a:rPr lang="de-DE" b="1" dirty="0"/>
                  <a:t>Ionenprodukt von Wasser:</a:t>
                </a:r>
                <a:endParaRPr lang="de-DE" dirty="0"/>
              </a:p>
              <a:p>
                <a:pPr marL="0" indent="0" algn="ctr">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𝑊</m:t>
                          </m:r>
                        </m:sub>
                      </m:sSub>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𝐻</m:t>
                              </m:r>
                            </m:e>
                            <m:sub>
                              <m:r>
                                <a:rPr lang="de-DE" i="1">
                                  <a:latin typeface="Cambria Math" panose="02040503050406030204" pitchFamily="18" charset="0"/>
                                </a:rPr>
                                <m:t>3</m:t>
                              </m:r>
                            </m:sub>
                          </m:sSub>
                          <m:sSup>
                            <m:sSupPr>
                              <m:ctrlPr>
                                <a:rPr lang="de-DE" i="1">
                                  <a:latin typeface="Cambria Math" panose="02040503050406030204" pitchFamily="18" charset="0"/>
                                </a:rPr>
                              </m:ctrlPr>
                            </m:sSupPr>
                            <m:e>
                              <m:r>
                                <a:rPr lang="de-DE" i="1">
                                  <a:latin typeface="Cambria Math" panose="02040503050406030204" pitchFamily="18" charset="0"/>
                                </a:rPr>
                                <m:t>𝑂</m:t>
                              </m:r>
                            </m:e>
                            <m:sup>
                              <m:r>
                                <a:rPr lang="de-DE" i="1">
                                  <a:latin typeface="Cambria Math" panose="02040503050406030204" pitchFamily="18" charset="0"/>
                                </a:rPr>
                                <m:t>+</m:t>
                              </m:r>
                            </m:sup>
                          </m:sSup>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𝑂</m:t>
                          </m:r>
                          <m:sSup>
                            <m:sSupPr>
                              <m:ctrlPr>
                                <a:rPr lang="de-DE" i="1">
                                  <a:latin typeface="Cambria Math" panose="02040503050406030204" pitchFamily="18" charset="0"/>
                                </a:rPr>
                              </m:ctrlPr>
                            </m:sSupPr>
                            <m:e>
                              <m:r>
                                <a:rPr lang="de-DE" i="1">
                                  <a:latin typeface="Cambria Math" panose="02040503050406030204" pitchFamily="18" charset="0"/>
                                </a:rPr>
                                <m:t>𝐻</m:t>
                              </m:r>
                            </m:e>
                            <m:sup>
                              <m:r>
                                <a:rPr lang="de-DE" i="1">
                                  <a:latin typeface="Cambria Math" panose="02040503050406030204" pitchFamily="18" charset="0"/>
                                </a:rPr>
                                <m:t>−</m:t>
                              </m:r>
                            </m:sup>
                          </m:sSup>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−14</m:t>
                          </m:r>
                        </m:sup>
                      </m:sSup>
                    </m:oMath>
                  </m:oMathPara>
                </a14:m>
                <a:endParaRPr lang="de-DE" dirty="0"/>
              </a:p>
              <a:p>
                <a:r>
                  <a:rPr lang="de-DE" dirty="0"/>
                  <a:t>Das Ionenprodukt ist eine </a:t>
                </a:r>
                <a:r>
                  <a:rPr lang="de-DE" b="1" dirty="0"/>
                  <a:t>Konstante</a:t>
                </a:r>
                <a:r>
                  <a:rPr lang="de-DE" dirty="0"/>
                  <a:t>. Daher können im wässrigen Protonenkonzentrationen und Hydroxidionenkonzentrationen einfach ineinander umgerechnet werden: </a:t>
                </a:r>
                <a14:m>
                  <m:oMath xmlns:m="http://schemas.openxmlformats.org/officeDocument/2006/math">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3</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𝑂</m:t>
                            </m:r>
                          </m:e>
                          <m:sup>
                            <m:r>
                              <a:rPr lang="de-DE" b="0" i="1" smtClean="0">
                                <a:latin typeface="Cambria Math" panose="02040503050406030204" pitchFamily="18" charset="0"/>
                              </a:rPr>
                              <m:t>+</m:t>
                            </m:r>
                          </m:sup>
                        </m:sSup>
                      </m:e>
                    </m:d>
                    <m:r>
                      <a:rPr lang="de-DE" b="0"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𝑊</m:t>
                            </m:r>
                          </m:sub>
                        </m:sSub>
                      </m:num>
                      <m:den>
                        <m:r>
                          <a:rPr lang="de-DE" b="0" i="1" smtClean="0">
                            <a:latin typeface="Cambria Math" panose="02040503050406030204" pitchFamily="18" charset="0"/>
                          </a:rPr>
                          <m:t>[</m:t>
                        </m:r>
                        <m:r>
                          <a:rPr lang="de-DE" b="0" i="1" smtClean="0">
                            <a:latin typeface="Cambria Math" panose="02040503050406030204" pitchFamily="18" charset="0"/>
                          </a:rPr>
                          <m:t>𝑂</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r>
                          <a:rPr lang="de-DE" b="0" i="1" smtClean="0">
                            <a:latin typeface="Cambria Math" panose="02040503050406030204" pitchFamily="18" charset="0"/>
                          </a:rPr>
                          <m:t>]</m:t>
                        </m:r>
                      </m:den>
                    </m:f>
                  </m:oMath>
                </a14:m>
                <a:endParaRPr lang="de-DE" dirty="0"/>
              </a:p>
              <a:p>
                <a:r>
                  <a:rPr lang="de-DE" dirty="0"/>
                  <a:t>Analog zum pH – Wert definiert man den </a:t>
                </a:r>
                <a:r>
                  <a:rPr lang="de-DE" b="1" dirty="0" err="1"/>
                  <a:t>pOH</a:t>
                </a:r>
                <a:r>
                  <a:rPr lang="de-DE" b="1" dirty="0"/>
                  <a:t> – Wert </a:t>
                </a:r>
                <a:r>
                  <a:rPr lang="de-DE" dirty="0"/>
                  <a:t>als den </a:t>
                </a:r>
                <a:r>
                  <a:rPr lang="de-DE" b="1" dirty="0"/>
                  <a:t>negativen dekadischen Logarithmus </a:t>
                </a:r>
                <a:r>
                  <a:rPr lang="de-DE" dirty="0"/>
                  <a:t>der </a:t>
                </a:r>
                <a:r>
                  <a:rPr lang="de-DE" b="1" dirty="0"/>
                  <a:t>Hydroxidionenkonzentration: </a:t>
                </a:r>
                <a14:m>
                  <m:oMath xmlns:m="http://schemas.openxmlformats.org/officeDocument/2006/math">
                    <m:r>
                      <a:rPr lang="de-DE" b="1" i="1" smtClean="0">
                        <a:latin typeface="Cambria Math" panose="02040503050406030204" pitchFamily="18" charset="0"/>
                      </a:rPr>
                      <m:t>𝒑𝑶𝑯</m:t>
                    </m:r>
                    <m:r>
                      <a:rPr lang="de-DE" b="1" i="1" smtClean="0">
                        <a:latin typeface="Cambria Math" panose="02040503050406030204" pitchFamily="18" charset="0"/>
                      </a:rPr>
                      <m:t>=−</m:t>
                    </m:r>
                    <m:r>
                      <a:rPr lang="de-DE" b="1" i="1" smtClean="0">
                        <a:latin typeface="Cambria Math" panose="02040503050406030204" pitchFamily="18" charset="0"/>
                      </a:rPr>
                      <m:t>𝒍𝒈</m:t>
                    </m:r>
                    <m:d>
                      <m:dPr>
                        <m:begChr m:val="["/>
                        <m:endChr m:val="]"/>
                        <m:ctrlPr>
                          <a:rPr lang="de-DE" b="1" i="1" smtClean="0">
                            <a:latin typeface="Cambria Math" panose="02040503050406030204" pitchFamily="18" charset="0"/>
                          </a:rPr>
                        </m:ctrlPr>
                      </m:dPr>
                      <m:e>
                        <m:r>
                          <a:rPr lang="de-DE" b="1" i="1" smtClean="0">
                            <a:latin typeface="Cambria Math" panose="02040503050406030204" pitchFamily="18" charset="0"/>
                          </a:rPr>
                          <m:t>𝑶</m:t>
                        </m:r>
                        <m:sSup>
                          <m:sSupPr>
                            <m:ctrlPr>
                              <a:rPr lang="de-DE" b="1" i="1" smtClean="0">
                                <a:latin typeface="Cambria Math" panose="02040503050406030204" pitchFamily="18" charset="0"/>
                              </a:rPr>
                            </m:ctrlPr>
                          </m:sSupPr>
                          <m:e>
                            <m:r>
                              <a:rPr lang="de-DE" b="1" i="1" smtClean="0">
                                <a:latin typeface="Cambria Math" panose="02040503050406030204" pitchFamily="18" charset="0"/>
                              </a:rPr>
                              <m:t>𝑯</m:t>
                            </m:r>
                          </m:e>
                          <m:sup>
                            <m:r>
                              <a:rPr lang="de-DE" b="1" i="1" smtClean="0">
                                <a:latin typeface="Cambria Math" panose="02040503050406030204" pitchFamily="18" charset="0"/>
                              </a:rPr>
                              <m:t>−</m:t>
                            </m:r>
                          </m:sup>
                        </m:sSup>
                      </m:e>
                    </m:d>
                  </m:oMath>
                </a14:m>
                <a:endParaRPr lang="de-DE" b="1" dirty="0"/>
              </a:p>
              <a:p>
                <a:r>
                  <a:rPr lang="de-DE" dirty="0"/>
                  <a:t>Aus dem Ionenprodukt des Wassers und den </a:t>
                </a:r>
                <a:r>
                  <a:rPr lang="de-DE" dirty="0" err="1"/>
                  <a:t>Exponentengesetzen</a:t>
                </a:r>
                <a:r>
                  <a:rPr lang="de-DE" dirty="0"/>
                  <a:t> folgt ein einfacher Zusammenhang:</a:t>
                </a:r>
                <a:br>
                  <a:rPr lang="de-DE" dirty="0"/>
                </a:br>
                <a14:m>
                  <m:oMath xmlns:m="http://schemas.openxmlformats.org/officeDocument/2006/math">
                    <m:r>
                      <a:rPr lang="de-DE" i="1" dirty="0" smtClean="0">
                        <a:latin typeface="Cambria Math" panose="02040503050406030204" pitchFamily="18" charset="0"/>
                      </a:rPr>
                      <m:t>𝑝𝐻</m:t>
                    </m:r>
                    <m:r>
                      <a:rPr lang="de-DE" i="1" dirty="0" smtClean="0">
                        <a:latin typeface="Cambria Math" panose="02040503050406030204" pitchFamily="18" charset="0"/>
                      </a:rPr>
                      <m:t> + </m:t>
                    </m:r>
                    <m:r>
                      <a:rPr lang="de-DE" i="1" dirty="0" err="1" smtClean="0">
                        <a:latin typeface="Cambria Math" panose="02040503050406030204" pitchFamily="18" charset="0"/>
                      </a:rPr>
                      <m:t>𝑝𝑂𝐻</m:t>
                    </m:r>
                    <m:r>
                      <a:rPr lang="de-DE" i="1" dirty="0" smtClean="0">
                        <a:latin typeface="Cambria Math" panose="02040503050406030204" pitchFamily="18" charset="0"/>
                      </a:rPr>
                      <m:t> = 14</m:t>
                    </m:r>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𝑝𝐻</m:t>
                    </m:r>
                    <m:r>
                      <a:rPr lang="de-DE" b="0" i="1" dirty="0" smtClean="0">
                        <a:latin typeface="Cambria Math" panose="02040503050406030204" pitchFamily="18" charset="0"/>
                        <a:ea typeface="Cambria Math" panose="02040503050406030204" pitchFamily="18" charset="0"/>
                      </a:rPr>
                      <m:t>=14−</m:t>
                    </m:r>
                    <m:r>
                      <a:rPr lang="de-DE" b="0" i="1" dirty="0" smtClean="0">
                        <a:latin typeface="Cambria Math" panose="02040503050406030204" pitchFamily="18" charset="0"/>
                        <a:ea typeface="Cambria Math" panose="02040503050406030204" pitchFamily="18" charset="0"/>
                      </a:rPr>
                      <m:t>𝑝𝑂𝐻</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𝑝𝑂𝐻</m:t>
                    </m:r>
                    <m:r>
                      <a:rPr lang="de-DE" b="0" i="1" dirty="0" smtClean="0">
                        <a:latin typeface="Cambria Math" panose="02040503050406030204" pitchFamily="18" charset="0"/>
                        <a:ea typeface="Cambria Math" panose="02040503050406030204" pitchFamily="18" charset="0"/>
                      </a:rPr>
                      <m:t>=14−</m:t>
                    </m:r>
                    <m:r>
                      <a:rPr lang="de-DE" b="0" i="1" dirty="0" smtClean="0">
                        <a:latin typeface="Cambria Math" panose="02040503050406030204" pitchFamily="18" charset="0"/>
                        <a:ea typeface="Cambria Math" panose="02040503050406030204" pitchFamily="18" charset="0"/>
                      </a:rPr>
                      <m:t>𝑝𝐻</m:t>
                    </m:r>
                  </m:oMath>
                </a14:m>
                <a:endParaRPr lang="de-DE" dirty="0"/>
              </a:p>
              <a:p>
                <a:pPr marL="0" indent="0">
                  <a:buNone/>
                </a:pPr>
                <a:endParaRPr lang="de-DE" dirty="0"/>
              </a:p>
              <a:p>
                <a:endParaRPr lang="de-DE" dirty="0"/>
              </a:p>
            </p:txBody>
          </p:sp>
        </mc:Choice>
        <mc:Fallback xmlns="">
          <p:sp>
            <p:nvSpPr>
              <p:cNvPr id="3" name="Inhaltsplatzhalter 2">
                <a:extLst>
                  <a:ext uri="{FF2B5EF4-FFF2-40B4-BE49-F238E27FC236}">
                    <a16:creationId xmlns:a16="http://schemas.microsoft.com/office/drawing/2014/main" id="{FB2722A2-B84A-7A04-4933-8E5E405EFE3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336"/>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4911B7D4-2EE2-C998-154E-7C32950BF240}"/>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52F106C1-DDFF-22DB-E683-FAE1690119E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EAE463E3-901C-7681-E4AD-D486CD453493}"/>
              </a:ext>
            </a:extLst>
          </p:cNvPr>
          <p:cNvSpPr>
            <a:spLocks noGrp="1"/>
          </p:cNvSpPr>
          <p:nvPr>
            <p:ph type="sldNum" sz="quarter" idx="16"/>
          </p:nvPr>
        </p:nvSpPr>
        <p:spPr/>
        <p:txBody>
          <a:bodyPr/>
          <a:lstStyle/>
          <a:p>
            <a:fld id="{6FBDD224-CFE5-420E-A51B-C49F1872CE04}" type="slidenum">
              <a:rPr lang="de-DE" altLang="de-DE" smtClean="0"/>
              <a:pPr/>
              <a:t>70</a:t>
            </a:fld>
            <a:endParaRPr lang="de-DE" altLang="de-DE"/>
          </a:p>
        </p:txBody>
      </p:sp>
    </p:spTree>
    <p:extLst>
      <p:ext uri="{BB962C8B-B14F-4D97-AF65-F5344CB8AC3E}">
        <p14:creationId xmlns:p14="http://schemas.microsoft.com/office/powerpoint/2010/main" val="1062656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B71ECA1-6F29-B84D-8BB3-4C197057617C}"/>
              </a:ext>
            </a:extLst>
          </p:cNvPr>
          <p:cNvPicPr>
            <a:picLocks noChangeAspect="1"/>
          </p:cNvPicPr>
          <p:nvPr/>
        </p:nvPicPr>
        <p:blipFill>
          <a:blip r:embed="rId2"/>
          <a:stretch>
            <a:fillRect/>
          </a:stretch>
        </p:blipFill>
        <p:spPr>
          <a:xfrm>
            <a:off x="8141701" y="1250492"/>
            <a:ext cx="3652787" cy="4680520"/>
          </a:xfrm>
          <a:prstGeom prst="rect">
            <a:avLst/>
          </a:prstGeom>
        </p:spPr>
      </p:pic>
      <p:sp>
        <p:nvSpPr>
          <p:cNvPr id="3" name="Titel 2">
            <a:extLst>
              <a:ext uri="{FF2B5EF4-FFF2-40B4-BE49-F238E27FC236}">
                <a16:creationId xmlns:a16="http://schemas.microsoft.com/office/drawing/2014/main" id="{206A1379-0FED-6D10-9A17-E7A199AA9CEC}"/>
              </a:ext>
            </a:extLst>
          </p:cNvPr>
          <p:cNvSpPr>
            <a:spLocks noGrp="1"/>
          </p:cNvSpPr>
          <p:nvPr>
            <p:ph type="title"/>
          </p:nvPr>
        </p:nvSpPr>
        <p:spPr/>
        <p:txBody>
          <a:bodyPr/>
          <a:lstStyle/>
          <a:p>
            <a:r>
              <a:rPr lang="de-DE" kern="0" dirty="0"/>
              <a:t>Die Säurekonstante pK</a:t>
            </a:r>
            <a:r>
              <a:rPr lang="de-DE" kern="0" baseline="-25000" dirty="0"/>
              <a:t>S</a:t>
            </a:r>
            <a:r>
              <a:rPr lang="de-DE" kern="0" dirty="0"/>
              <a:t> und die Basenkonstante pK</a:t>
            </a:r>
            <a:r>
              <a:rPr lang="de-DE" kern="0" baseline="-25000" dirty="0"/>
              <a:t>B</a:t>
            </a:r>
            <a:br>
              <a:rPr lang="de-DE" kern="0" dirty="0"/>
            </a:br>
            <a:endParaRPr lang="de-DE" dirty="0"/>
          </a:p>
        </p:txBody>
      </p:sp>
      <mc:AlternateContent xmlns:mc="http://schemas.openxmlformats.org/markup-compatibility/2006" xmlns:a14="http://schemas.microsoft.com/office/drawing/2010/main">
        <mc:Choice Requires="a14">
          <p:sp>
            <p:nvSpPr>
              <p:cNvPr id="7" name="Inhaltsplatzhalter 6">
                <a:extLst>
                  <a:ext uri="{FF2B5EF4-FFF2-40B4-BE49-F238E27FC236}">
                    <a16:creationId xmlns:a16="http://schemas.microsoft.com/office/drawing/2014/main" id="{093F3BE2-3320-DACE-82B8-7655C56A3915}"/>
                  </a:ext>
                </a:extLst>
              </p:cNvPr>
              <p:cNvSpPr>
                <a:spLocks noGrp="1"/>
              </p:cNvSpPr>
              <p:nvPr>
                <p:ph type="body" sz="quarter" idx="13"/>
              </p:nvPr>
            </p:nvSpPr>
            <p:spPr>
              <a:xfrm>
                <a:off x="442913" y="980728"/>
                <a:ext cx="7485745" cy="5220049"/>
              </a:xfrm>
            </p:spPr>
            <p:txBody>
              <a:bodyPr/>
              <a:lstStyle/>
              <a:p>
                <a:r>
                  <a:rPr lang="de-DE" kern="0" dirty="0"/>
                  <a:t>Das </a:t>
                </a:r>
                <a:r>
                  <a:rPr lang="de-DE" b="1" kern="0" dirty="0"/>
                  <a:t>MWG</a:t>
                </a:r>
                <a:r>
                  <a:rPr lang="de-DE" kern="0" dirty="0"/>
                  <a:t> für die SB – Reaktion </a:t>
                </a:r>
                <a14:m>
                  <m:oMath xmlns:m="http://schemas.openxmlformats.org/officeDocument/2006/math">
                    <m:r>
                      <a:rPr lang="de-DE" i="1" kern="0" smtClean="0">
                        <a:latin typeface="Cambria Math" panose="02040503050406030204" pitchFamily="18" charset="0"/>
                      </a:rPr>
                      <m:t>𝐻𝐴</m:t>
                    </m:r>
                    <m:r>
                      <a:rPr lang="de-DE" i="1" kern="0" smtClean="0">
                        <a:latin typeface="Cambria Math" panose="02040503050406030204" pitchFamily="18" charset="0"/>
                      </a:rPr>
                      <m:t>+</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𝐻</m:t>
                        </m:r>
                      </m:e>
                      <m:sub>
                        <m:r>
                          <a:rPr lang="de-DE" i="1" kern="0" smtClean="0">
                            <a:latin typeface="Cambria Math" panose="02040503050406030204" pitchFamily="18" charset="0"/>
                          </a:rPr>
                          <m:t>2</m:t>
                        </m:r>
                      </m:sub>
                    </m:sSub>
                    <m:r>
                      <a:rPr lang="de-DE" i="1" kern="0" smtClean="0">
                        <a:latin typeface="Cambria Math" panose="02040503050406030204" pitchFamily="18" charset="0"/>
                      </a:rPr>
                      <m:t>𝑂</m:t>
                    </m:r>
                    <m:r>
                      <a:rPr lang="de-DE" i="1" kern="0" smtClean="0">
                        <a:latin typeface="Cambria Math" panose="02040503050406030204" pitchFamily="18" charset="0"/>
                        <a:ea typeface="Cambria Math" panose="02040503050406030204" pitchFamily="18" charset="0"/>
                      </a:rPr>
                      <m:t>⇌</m:t>
                    </m:r>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𝐴</m:t>
                        </m:r>
                      </m:e>
                      <m:sup>
                        <m:r>
                          <a:rPr lang="de-DE" i="1" kern="0" smtClean="0">
                            <a:latin typeface="Cambria Math" panose="02040503050406030204" pitchFamily="18" charset="0"/>
                            <a:ea typeface="Cambria Math" panose="02040503050406030204" pitchFamily="18" charset="0"/>
                          </a:rPr>
                          <m:t>−</m:t>
                        </m:r>
                      </m:sup>
                    </m:sSup>
                    <m:r>
                      <a:rPr lang="de-DE" i="1" kern="0" smtClean="0">
                        <a:latin typeface="Cambria Math" panose="02040503050406030204" pitchFamily="18" charset="0"/>
                        <a:ea typeface="Cambria Math" panose="02040503050406030204" pitchFamily="18" charset="0"/>
                      </a:rPr>
                      <m:t>+</m:t>
                    </m:r>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𝐻</m:t>
                        </m:r>
                      </m:e>
                      <m:sub>
                        <m:r>
                          <a:rPr lang="de-DE" i="1" kern="0" smtClean="0">
                            <a:latin typeface="Cambria Math" panose="02040503050406030204" pitchFamily="18" charset="0"/>
                            <a:ea typeface="Cambria Math" panose="02040503050406030204" pitchFamily="18" charset="0"/>
                          </a:rPr>
                          <m:t>3</m:t>
                        </m:r>
                      </m:sub>
                    </m:sSub>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𝑂</m:t>
                        </m:r>
                      </m:e>
                      <m:sup>
                        <m:r>
                          <a:rPr lang="de-DE" i="1" kern="0" smtClean="0">
                            <a:latin typeface="Cambria Math" panose="02040503050406030204" pitchFamily="18" charset="0"/>
                            <a:ea typeface="Cambria Math" panose="02040503050406030204" pitchFamily="18" charset="0"/>
                          </a:rPr>
                          <m:t>+</m:t>
                        </m:r>
                      </m:sup>
                    </m:sSup>
                  </m:oMath>
                </a14:m>
                <a:r>
                  <a:rPr lang="de-DE" kern="0" dirty="0"/>
                  <a:t> lautet</a:t>
                </a:r>
                <a:br>
                  <a:rPr lang="de-DE" kern="0" dirty="0"/>
                </a:br>
                <a14:m>
                  <m:oMath xmlns:m="http://schemas.openxmlformats.org/officeDocument/2006/math">
                    <m:r>
                      <a:rPr lang="de-DE" i="1" kern="0" smtClean="0">
                        <a:latin typeface="Cambria Math" panose="02040503050406030204" pitchFamily="18" charset="0"/>
                      </a:rPr>
                      <m:t>𝐾</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d>
                          <m:dPr>
                            <m:begChr m:val="["/>
                            <m:endChr m:val="]"/>
                            <m:ctrlPr>
                              <a:rPr lang="de-DE" i="1" kern="0" smtClean="0">
                                <a:latin typeface="Cambria Math" panose="02040503050406030204" pitchFamily="18" charset="0"/>
                              </a:rPr>
                            </m:ctrlPr>
                          </m:dPr>
                          <m:e>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𝐴</m:t>
                                </m:r>
                              </m:e>
                              <m:sup>
                                <m:r>
                                  <a:rPr lang="de-DE" i="1" kern="0" smtClean="0">
                                    <a:latin typeface="Cambria Math" panose="02040503050406030204" pitchFamily="18" charset="0"/>
                                  </a:rPr>
                                  <m:t>−</m:t>
                                </m:r>
                              </m:sup>
                            </m:sSup>
                          </m:e>
                        </m:d>
                        <m:r>
                          <a:rPr lang="de-DE" i="1" kern="0" smtClean="0">
                            <a:latin typeface="Cambria Math" panose="02040503050406030204" pitchFamily="18" charset="0"/>
                            <a:ea typeface="Cambria Math" panose="02040503050406030204" pitchFamily="18" charset="0"/>
                          </a:rPr>
                          <m:t>∙[</m:t>
                        </m:r>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𝐻</m:t>
                            </m:r>
                          </m:e>
                          <m:sub>
                            <m:r>
                              <a:rPr lang="de-DE" i="1" kern="0" smtClean="0">
                                <a:latin typeface="Cambria Math" panose="02040503050406030204" pitchFamily="18" charset="0"/>
                                <a:ea typeface="Cambria Math" panose="02040503050406030204" pitchFamily="18" charset="0"/>
                              </a:rPr>
                              <m:t>3</m:t>
                            </m:r>
                          </m:sub>
                        </m:sSub>
                        <m:sSup>
                          <m:sSupPr>
                            <m:ctrlPr>
                              <a:rPr lang="de-DE" i="1" kern="0" smtClean="0">
                                <a:latin typeface="Cambria Math" panose="02040503050406030204" pitchFamily="18" charset="0"/>
                                <a:ea typeface="Cambria Math" panose="02040503050406030204" pitchFamily="18" charset="0"/>
                              </a:rPr>
                            </m:ctrlPr>
                          </m:sSupPr>
                          <m:e>
                            <m:r>
                              <a:rPr lang="de-DE" i="1" kern="0" smtClean="0">
                                <a:latin typeface="Cambria Math" panose="02040503050406030204" pitchFamily="18" charset="0"/>
                                <a:ea typeface="Cambria Math" panose="02040503050406030204" pitchFamily="18" charset="0"/>
                              </a:rPr>
                              <m:t>𝑂</m:t>
                            </m:r>
                          </m:e>
                          <m:sup>
                            <m:r>
                              <a:rPr lang="de-DE" i="1" kern="0" smtClean="0">
                                <a:latin typeface="Cambria Math" panose="02040503050406030204" pitchFamily="18" charset="0"/>
                                <a:ea typeface="Cambria Math" panose="02040503050406030204" pitchFamily="18" charset="0"/>
                              </a:rPr>
                              <m:t>+</m:t>
                            </m:r>
                          </m:sup>
                        </m:sSup>
                        <m:r>
                          <a:rPr lang="de-DE" i="1" kern="0" smtClean="0">
                            <a:latin typeface="Cambria Math" panose="02040503050406030204" pitchFamily="18" charset="0"/>
                            <a:ea typeface="Cambria Math" panose="02040503050406030204" pitchFamily="18" charset="0"/>
                          </a:rPr>
                          <m:t>]</m:t>
                        </m:r>
                      </m:num>
                      <m:den>
                        <m:d>
                          <m:dPr>
                            <m:begChr m:val="["/>
                            <m:endChr m:val="]"/>
                            <m:ctrlPr>
                              <a:rPr lang="de-DE" i="1" kern="0" smtClean="0">
                                <a:latin typeface="Cambria Math" panose="02040503050406030204" pitchFamily="18" charset="0"/>
                              </a:rPr>
                            </m:ctrlPr>
                          </m:dPr>
                          <m:e>
                            <m:r>
                              <a:rPr lang="de-DE" i="1" kern="0" smtClean="0">
                                <a:latin typeface="Cambria Math" panose="02040503050406030204" pitchFamily="18" charset="0"/>
                              </a:rPr>
                              <m:t>𝐻𝐴</m:t>
                            </m:r>
                          </m:e>
                        </m:d>
                        <m:r>
                          <a:rPr lang="de-DE" i="1" kern="0" smtClean="0">
                            <a:latin typeface="Cambria Math" panose="02040503050406030204" pitchFamily="18" charset="0"/>
                            <a:ea typeface="Cambria Math" panose="02040503050406030204" pitchFamily="18" charset="0"/>
                          </a:rPr>
                          <m:t>∙[</m:t>
                        </m:r>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𝐻</m:t>
                            </m:r>
                          </m:e>
                          <m:sub>
                            <m:r>
                              <a:rPr lang="de-DE" i="1" kern="0" smtClean="0">
                                <a:latin typeface="Cambria Math" panose="02040503050406030204" pitchFamily="18" charset="0"/>
                                <a:ea typeface="Cambria Math" panose="02040503050406030204" pitchFamily="18" charset="0"/>
                              </a:rPr>
                              <m:t>2</m:t>
                            </m:r>
                          </m:sub>
                        </m:sSub>
                        <m:r>
                          <a:rPr lang="de-DE" i="1" kern="0" smtClean="0">
                            <a:latin typeface="Cambria Math" panose="02040503050406030204" pitchFamily="18" charset="0"/>
                            <a:ea typeface="Cambria Math" panose="02040503050406030204" pitchFamily="18" charset="0"/>
                          </a:rPr>
                          <m:t>𝑂</m:t>
                        </m:r>
                        <m:r>
                          <a:rPr lang="de-DE" i="1" kern="0" smtClean="0">
                            <a:latin typeface="Cambria Math" panose="02040503050406030204" pitchFamily="18" charset="0"/>
                            <a:ea typeface="Cambria Math" panose="02040503050406030204" pitchFamily="18" charset="0"/>
                          </a:rPr>
                          <m:t>]</m:t>
                        </m:r>
                      </m:den>
                    </m:f>
                  </m:oMath>
                </a14:m>
                <a:endParaRPr lang="de-DE" kern="0" dirty="0"/>
              </a:p>
              <a:p>
                <a:r>
                  <a:rPr lang="de-DE" kern="0" dirty="0"/>
                  <a:t>Die </a:t>
                </a:r>
                <a:r>
                  <a:rPr lang="de-DE" b="1" kern="0" dirty="0"/>
                  <a:t>Konzentration </a:t>
                </a:r>
                <a:r>
                  <a:rPr lang="de-DE" kern="0" dirty="0"/>
                  <a:t>des Wassers </a:t>
                </a:r>
                <a:br>
                  <a:rPr lang="de-DE" kern="0" dirty="0"/>
                </a:br>
                <a14:m>
                  <m:oMath xmlns:m="http://schemas.openxmlformats.org/officeDocument/2006/math">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𝑐</m:t>
                        </m:r>
                      </m:e>
                      <m:sub>
                        <m:r>
                          <a:rPr lang="de-DE" i="1" kern="0" smtClean="0">
                            <a:latin typeface="Cambria Math" panose="02040503050406030204" pitchFamily="18" charset="0"/>
                          </a:rPr>
                          <m:t>𝑊𝑎𝑠𝑠𝑒𝑟</m:t>
                        </m:r>
                      </m:sub>
                    </m:sSub>
                    <m:r>
                      <a:rPr lang="de-DE" i="1" kern="0" smtClean="0">
                        <a:latin typeface="Cambria Math" panose="02040503050406030204" pitchFamily="18" charset="0"/>
                      </a:rPr>
                      <m:t>=</m:t>
                    </m:r>
                    <m:f>
                      <m:fPr>
                        <m:ctrlPr>
                          <a:rPr lang="de-DE" i="1" kern="0" smtClean="0">
                            <a:latin typeface="Cambria Math" panose="02040503050406030204" pitchFamily="18" charset="0"/>
                          </a:rPr>
                        </m:ctrlPr>
                      </m:fPr>
                      <m:num>
                        <m:r>
                          <a:rPr lang="de-DE" i="1" kern="0" smtClean="0">
                            <a:latin typeface="Cambria Math" panose="02040503050406030204" pitchFamily="18" charset="0"/>
                          </a:rPr>
                          <m:t>𝑀</m:t>
                        </m:r>
                      </m:num>
                      <m:den>
                        <m:r>
                          <a:rPr lang="de-DE" i="1" kern="0" smtClean="0">
                            <a:latin typeface="Cambria Math" panose="02040503050406030204" pitchFamily="18" charset="0"/>
                          </a:rPr>
                          <m:t>𝜌</m:t>
                        </m:r>
                      </m:den>
                    </m:f>
                    <m:r>
                      <a:rPr lang="de-DE" i="1" kern="0" smtClean="0">
                        <a:latin typeface="Cambria Math" panose="02040503050406030204" pitchFamily="18" charset="0"/>
                      </a:rPr>
                      <m:t>=</m:t>
                    </m:r>
                    <m:f>
                      <m:fPr>
                        <m:ctrlPr>
                          <a:rPr lang="de-DE" i="1" kern="0" smtClean="0">
                            <a:latin typeface="Cambria Math" panose="02040503050406030204" pitchFamily="18" charset="0"/>
                          </a:rPr>
                        </m:ctrlPr>
                      </m:fPr>
                      <m:num>
                        <m:r>
                          <a:rPr lang="de-DE" i="1" kern="0">
                            <a:latin typeface="Cambria Math" panose="02040503050406030204" pitchFamily="18" charset="0"/>
                          </a:rPr>
                          <m:t>1</m:t>
                        </m:r>
                        <m:r>
                          <a:rPr lang="de-DE" i="1" kern="0" smtClean="0">
                            <a:latin typeface="Cambria Math" panose="02040503050406030204" pitchFamily="18" charset="0"/>
                          </a:rPr>
                          <m:t>000</m:t>
                        </m:r>
                        <m:f>
                          <m:fPr>
                            <m:ctrlPr>
                              <a:rPr lang="de-DE" i="1" kern="0">
                                <a:latin typeface="Cambria Math" panose="02040503050406030204" pitchFamily="18" charset="0"/>
                              </a:rPr>
                            </m:ctrlPr>
                          </m:fPr>
                          <m:num>
                            <m:r>
                              <a:rPr lang="de-DE" i="1" kern="0">
                                <a:latin typeface="Cambria Math" panose="02040503050406030204" pitchFamily="18" charset="0"/>
                              </a:rPr>
                              <m:t>𝑔</m:t>
                            </m:r>
                          </m:num>
                          <m:den>
                            <m:r>
                              <a:rPr lang="de-DE" i="1" kern="0">
                                <a:latin typeface="Cambria Math" panose="02040503050406030204" pitchFamily="18" charset="0"/>
                              </a:rPr>
                              <m:t>𝐿</m:t>
                            </m:r>
                          </m:den>
                        </m:f>
                      </m:num>
                      <m:den>
                        <m:r>
                          <a:rPr lang="de-DE" i="1" kern="0">
                            <a:latin typeface="Cambria Math" panose="02040503050406030204" pitchFamily="18" charset="0"/>
                          </a:rPr>
                          <m:t>18</m:t>
                        </m:r>
                        <m:f>
                          <m:fPr>
                            <m:ctrlPr>
                              <a:rPr lang="de-DE" i="1" kern="0">
                                <a:latin typeface="Cambria Math" panose="02040503050406030204" pitchFamily="18" charset="0"/>
                              </a:rPr>
                            </m:ctrlPr>
                          </m:fPr>
                          <m:num>
                            <m:r>
                              <a:rPr lang="de-DE" i="1" kern="0">
                                <a:latin typeface="Cambria Math" panose="02040503050406030204" pitchFamily="18" charset="0"/>
                              </a:rPr>
                              <m:t>𝑔</m:t>
                            </m:r>
                          </m:num>
                          <m:den>
                            <m:r>
                              <a:rPr lang="de-DE" i="1" kern="0">
                                <a:latin typeface="Cambria Math" panose="02040503050406030204" pitchFamily="18" charset="0"/>
                              </a:rPr>
                              <m:t>𝑚𝑜𝑙</m:t>
                            </m:r>
                          </m:den>
                        </m:f>
                      </m:den>
                    </m:f>
                    <m:r>
                      <a:rPr lang="de-DE" kern="0" smtClean="0">
                        <a:latin typeface="Cambria Math" panose="02040503050406030204" pitchFamily="18" charset="0"/>
                      </a:rPr>
                      <m:t>=55,56</m:t>
                    </m:r>
                    <m:f>
                      <m:fPr>
                        <m:ctrlPr>
                          <a:rPr lang="de-DE" i="1" kern="0" smtClean="0">
                            <a:latin typeface="Cambria Math" panose="02040503050406030204" pitchFamily="18" charset="0"/>
                          </a:rPr>
                        </m:ctrlPr>
                      </m:fPr>
                      <m:num>
                        <m:r>
                          <m:rPr>
                            <m:sty m:val="p"/>
                          </m:rPr>
                          <a:rPr lang="de-DE" kern="0" smtClean="0">
                            <a:latin typeface="Cambria Math" panose="02040503050406030204" pitchFamily="18" charset="0"/>
                          </a:rPr>
                          <m:t>mol</m:t>
                        </m:r>
                      </m:num>
                      <m:den>
                        <m:r>
                          <m:rPr>
                            <m:sty m:val="p"/>
                          </m:rPr>
                          <a:rPr lang="de-DE" kern="0" smtClean="0">
                            <a:latin typeface="Cambria Math" panose="02040503050406030204" pitchFamily="18" charset="0"/>
                          </a:rPr>
                          <m:t>L</m:t>
                        </m:r>
                      </m:den>
                    </m:f>
                  </m:oMath>
                </a14:m>
                <a:br>
                  <a:rPr lang="de-DE" kern="0" dirty="0"/>
                </a:br>
                <a:r>
                  <a:rPr lang="de-DE" kern="0" dirty="0"/>
                  <a:t>ist aufgrund des </a:t>
                </a:r>
                <a:r>
                  <a:rPr lang="de-DE" b="1" kern="0" dirty="0"/>
                  <a:t>hohen Überschusses</a:t>
                </a:r>
                <a:r>
                  <a:rPr lang="de-DE" kern="0" dirty="0"/>
                  <a:t> (da Lösungsmittel) in der Näherung </a:t>
                </a:r>
                <a:r>
                  <a:rPr lang="de-DE" b="1" kern="0" dirty="0"/>
                  <a:t>konstant</a:t>
                </a:r>
                <a:r>
                  <a:rPr lang="de-DE" kern="0" dirty="0"/>
                  <a:t> und kann deswegen </a:t>
                </a:r>
                <a:r>
                  <a:rPr lang="de-DE" b="1" kern="0" dirty="0"/>
                  <a:t>in die Konstante </a:t>
                </a:r>
                <a:r>
                  <a:rPr lang="de-DE" kern="0" dirty="0"/>
                  <a:t>einbezogen werden. Es ergibt sich die </a:t>
                </a:r>
                <a:r>
                  <a:rPr lang="de-DE" b="1" kern="0" dirty="0"/>
                  <a:t>Säurekonstante</a:t>
                </a:r>
                <a:br>
                  <a:rPr lang="de-DE" b="1" kern="0" dirty="0"/>
                </a:br>
                <a14:m>
                  <m:oMath xmlns:m="http://schemas.openxmlformats.org/officeDocument/2006/math">
                    <m:sSub>
                      <m:sSubPr>
                        <m:ctrlPr>
                          <a:rPr lang="de-DE" b="1" i="1" kern="0" smtClean="0">
                            <a:latin typeface="Cambria Math" panose="02040503050406030204" pitchFamily="18" charset="0"/>
                          </a:rPr>
                        </m:ctrlPr>
                      </m:sSubPr>
                      <m:e>
                        <m:r>
                          <a:rPr lang="de-DE" b="1" i="1" kern="0">
                            <a:latin typeface="Cambria Math" panose="02040503050406030204" pitchFamily="18" charset="0"/>
                          </a:rPr>
                          <m:t>𝑲</m:t>
                        </m:r>
                      </m:e>
                      <m:sub>
                        <m:r>
                          <a:rPr lang="de-DE" b="1" i="1" kern="0" smtClean="0">
                            <a:latin typeface="Cambria Math" panose="02040503050406030204" pitchFamily="18" charset="0"/>
                          </a:rPr>
                          <m:t>𝑺</m:t>
                        </m:r>
                      </m:sub>
                    </m:sSub>
                    <m:r>
                      <a:rPr lang="de-DE" i="1" kern="0">
                        <a:latin typeface="Cambria Math" panose="02040503050406030204" pitchFamily="18" charset="0"/>
                      </a:rPr>
                      <m:t>=</m:t>
                    </m:r>
                    <m:f>
                      <m:fPr>
                        <m:ctrlPr>
                          <a:rPr lang="de-DE" i="1" kern="0">
                            <a:latin typeface="Cambria Math" panose="02040503050406030204" pitchFamily="18" charset="0"/>
                          </a:rPr>
                        </m:ctrlPr>
                      </m:fPr>
                      <m:num>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r>
                          <a:rPr lang="de-DE" i="1" kern="0">
                            <a:latin typeface="Cambria Math" panose="02040503050406030204" pitchFamily="18" charset="0"/>
                            <a:ea typeface="Cambria Math" panose="02040503050406030204" pitchFamily="18" charset="0"/>
                          </a:rPr>
                          <m:t>∙[</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𝐻</m:t>
                            </m:r>
                          </m:e>
                          <m:sub>
                            <m:r>
                              <a:rPr lang="de-DE" i="1" kern="0">
                                <a:latin typeface="Cambria Math" panose="02040503050406030204" pitchFamily="18" charset="0"/>
                                <a:ea typeface="Cambria Math" panose="02040503050406030204" pitchFamily="18" charset="0"/>
                              </a:rPr>
                              <m:t>3</m:t>
                            </m:r>
                          </m:sub>
                        </m:sSub>
                        <m:sSup>
                          <m:sSupPr>
                            <m:ctrlPr>
                              <a:rPr lang="de-DE" i="1" kern="0">
                                <a:latin typeface="Cambria Math" panose="02040503050406030204" pitchFamily="18" charset="0"/>
                                <a:ea typeface="Cambria Math" panose="02040503050406030204" pitchFamily="18" charset="0"/>
                              </a:rPr>
                            </m:ctrlPr>
                          </m:sSupPr>
                          <m:e>
                            <m:r>
                              <a:rPr lang="de-DE" i="1" kern="0">
                                <a:latin typeface="Cambria Math" panose="02040503050406030204" pitchFamily="18" charset="0"/>
                                <a:ea typeface="Cambria Math" panose="02040503050406030204" pitchFamily="18" charset="0"/>
                              </a:rPr>
                              <m:t>𝑂</m:t>
                            </m:r>
                          </m:e>
                          <m:sup>
                            <m:r>
                              <a:rPr lang="de-DE" i="1" kern="0">
                                <a:latin typeface="Cambria Math" panose="02040503050406030204" pitchFamily="18" charset="0"/>
                                <a:ea typeface="Cambria Math" panose="02040503050406030204" pitchFamily="18" charset="0"/>
                              </a:rPr>
                              <m:t>+</m:t>
                            </m:r>
                          </m:sup>
                        </m:sSup>
                        <m:r>
                          <a:rPr lang="de-DE" i="1" kern="0">
                            <a:latin typeface="Cambria Math" panose="02040503050406030204" pitchFamily="18" charset="0"/>
                            <a:ea typeface="Cambria Math" panose="02040503050406030204" pitchFamily="18" charset="0"/>
                          </a:rPr>
                          <m:t>]</m:t>
                        </m:r>
                      </m:num>
                      <m:den>
                        <m:d>
                          <m:dPr>
                            <m:begChr m:val="["/>
                            <m:endChr m:val="]"/>
                            <m:ctrlPr>
                              <a:rPr lang="de-DE" i="1" kern="0">
                                <a:latin typeface="Cambria Math" panose="02040503050406030204" pitchFamily="18" charset="0"/>
                              </a:rPr>
                            </m:ctrlPr>
                          </m:dPr>
                          <m:e>
                            <m:r>
                              <a:rPr lang="de-DE" i="1" kern="0">
                                <a:latin typeface="Cambria Math" panose="02040503050406030204" pitchFamily="18" charset="0"/>
                              </a:rPr>
                              <m:t>𝐻𝐴</m:t>
                            </m:r>
                          </m:e>
                        </m:d>
                      </m:den>
                    </m:f>
                  </m:oMath>
                </a14:m>
                <a:br>
                  <a:rPr lang="de-DE" b="1" kern="0" dirty="0"/>
                </a:br>
                <a:r>
                  <a:rPr lang="de-DE" kern="0" dirty="0"/>
                  <a:t>(auch </a:t>
                </a:r>
                <a:r>
                  <a:rPr lang="de-DE" b="1" kern="0" dirty="0" err="1"/>
                  <a:t>Dissotiationskonstante</a:t>
                </a:r>
                <a:r>
                  <a:rPr lang="de-DE" b="1" kern="0" dirty="0"/>
                  <a:t> </a:t>
                </a:r>
                <a:r>
                  <a:rPr lang="de-DE" kern="0" dirty="0"/>
                  <a:t>genannt).</a:t>
                </a:r>
              </a:p>
              <a:p>
                <a:r>
                  <a:rPr lang="de-DE" kern="0" dirty="0"/>
                  <a:t>Analog wird für Basen vorgegangen, es ergibt sich die </a:t>
                </a:r>
                <a:r>
                  <a:rPr lang="de-DE" b="1" kern="0" dirty="0"/>
                  <a:t>Basenkonstante K</a:t>
                </a:r>
                <a:r>
                  <a:rPr lang="de-DE" b="1" kern="0" baseline="-25000" dirty="0"/>
                  <a:t>B</a:t>
                </a:r>
              </a:p>
              <a:p>
                <a:r>
                  <a:rPr lang="de-DE" kern="0" dirty="0"/>
                  <a:t>Sinnvollerweise wird häufig der </a:t>
                </a:r>
                <a:r>
                  <a:rPr lang="de-DE" b="1" kern="0" dirty="0"/>
                  <a:t>pK</a:t>
                </a:r>
                <a:r>
                  <a:rPr lang="de-DE" b="1" kern="0" baseline="-25000" dirty="0"/>
                  <a:t>S</a:t>
                </a:r>
                <a:r>
                  <a:rPr lang="de-DE" b="1" kern="0" dirty="0"/>
                  <a:t> </a:t>
                </a:r>
                <a:r>
                  <a:rPr lang="de-DE" kern="0" dirty="0"/>
                  <a:t>bzw. der</a:t>
                </a:r>
                <a:r>
                  <a:rPr lang="de-DE" b="1" kern="0" dirty="0"/>
                  <a:t> pK</a:t>
                </a:r>
                <a:r>
                  <a:rPr lang="de-DE" b="1" kern="0" baseline="-25000" dirty="0"/>
                  <a:t>B</a:t>
                </a:r>
                <a:r>
                  <a:rPr lang="de-DE" b="1" kern="0" dirty="0"/>
                  <a:t> </a:t>
                </a:r>
                <a:r>
                  <a:rPr lang="de-DE" kern="0" dirty="0"/>
                  <a:t>angegeben. Er ist analog dem pH als </a:t>
                </a:r>
                <a:br>
                  <a:rPr lang="de-DE" kern="0" dirty="0"/>
                </a:br>
                <a14:m>
                  <m:oMath xmlns:m="http://schemas.openxmlformats.org/officeDocument/2006/math">
                    <m:r>
                      <a:rPr lang="de-DE" i="1" kern="0" smtClean="0">
                        <a:latin typeface="Cambria Math" panose="02040503050406030204" pitchFamily="18" charset="0"/>
                      </a:rPr>
                      <m:t>𝑝</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𝑋</m:t>
                        </m:r>
                      </m:sub>
                    </m:sSub>
                    <m:r>
                      <a:rPr lang="de-DE" i="1" kern="0" smtClean="0">
                        <a:latin typeface="Cambria Math" panose="02040503050406030204" pitchFamily="18" charset="0"/>
                      </a:rPr>
                      <m:t>=−</m:t>
                    </m:r>
                    <m:func>
                      <m:funcPr>
                        <m:ctrlPr>
                          <a:rPr lang="de-DE" i="1" kern="0" smtClean="0">
                            <a:latin typeface="Cambria Math" panose="02040503050406030204" pitchFamily="18" charset="0"/>
                          </a:rPr>
                        </m:ctrlPr>
                      </m:funcPr>
                      <m:fName>
                        <m:r>
                          <m:rPr>
                            <m:sty m:val="p"/>
                          </m:rPr>
                          <a:rPr lang="de-DE" kern="0" smtClean="0">
                            <a:latin typeface="Cambria Math" panose="02040503050406030204" pitchFamily="18" charset="0"/>
                          </a:rPr>
                          <m:t>lg</m:t>
                        </m:r>
                      </m:fName>
                      <m:e>
                        <m:d>
                          <m:dPr>
                            <m:ctrlPr>
                              <a:rPr lang="de-DE" i="1" kern="0" smtClean="0">
                                <a:latin typeface="Cambria Math" panose="02040503050406030204" pitchFamily="18" charset="0"/>
                              </a:rPr>
                            </m:ctrlPr>
                          </m:dPr>
                          <m:e>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𝑋</m:t>
                                </m:r>
                              </m:sub>
                            </m:sSub>
                          </m:e>
                        </m:d>
                      </m:e>
                    </m:func>
                  </m:oMath>
                </a14:m>
                <a:br>
                  <a:rPr lang="de-DE" kern="0" dirty="0"/>
                </a:br>
                <a:r>
                  <a:rPr lang="de-DE" kern="0" dirty="0"/>
                  <a:t>definiert.</a:t>
                </a:r>
              </a:p>
              <a:p>
                <a:r>
                  <a:rPr lang="de-DE" kern="0" dirty="0"/>
                  <a:t>pK</a:t>
                </a:r>
                <a:r>
                  <a:rPr lang="de-DE" kern="0" baseline="-25000" dirty="0"/>
                  <a:t>S</a:t>
                </a:r>
                <a:r>
                  <a:rPr lang="de-DE" kern="0" dirty="0"/>
                  <a:t> und pK</a:t>
                </a:r>
                <a:r>
                  <a:rPr lang="de-DE" kern="0" baseline="-25000" dirty="0"/>
                  <a:t>B </a:t>
                </a:r>
                <a:r>
                  <a:rPr lang="de-DE" kern="0" dirty="0"/>
                  <a:t>geben an, wie </a:t>
                </a:r>
                <a:r>
                  <a:rPr lang="de-DE" b="1" kern="0" dirty="0"/>
                  <a:t>stark</a:t>
                </a:r>
                <a:r>
                  <a:rPr lang="de-DE" kern="0" dirty="0"/>
                  <a:t> eine Säure oder Base ist. Daraus ergeben sich verschiedene praktische </a:t>
                </a:r>
                <a:r>
                  <a:rPr lang="de-DE" b="1" kern="0" dirty="0"/>
                  <a:t>Unterschiede</a:t>
                </a:r>
                <a:r>
                  <a:rPr lang="de-DE" kern="0" dirty="0"/>
                  <a:t>: sehr </a:t>
                </a:r>
                <a:r>
                  <a:rPr lang="de-DE" b="1" kern="0" dirty="0"/>
                  <a:t>starke</a:t>
                </a:r>
                <a:r>
                  <a:rPr lang="de-DE" kern="0" dirty="0"/>
                  <a:t> Säuren / Basen mit einem </a:t>
                </a:r>
                <a:r>
                  <a:rPr lang="de-DE" b="1" kern="0" dirty="0"/>
                  <a:t>kleinen</a:t>
                </a:r>
                <a:r>
                  <a:rPr lang="de-DE" kern="0" dirty="0"/>
                  <a:t> </a:t>
                </a:r>
                <a:r>
                  <a:rPr lang="de-DE" b="1" kern="0" dirty="0"/>
                  <a:t>pK</a:t>
                </a:r>
                <a:r>
                  <a:rPr lang="de-DE" b="1" kern="0" baseline="-25000" dirty="0"/>
                  <a:t>S</a:t>
                </a:r>
                <a:r>
                  <a:rPr lang="de-DE" b="1" kern="0" dirty="0"/>
                  <a:t> oder pK</a:t>
                </a:r>
                <a:r>
                  <a:rPr lang="de-DE" b="1" kern="0" baseline="-25000" dirty="0"/>
                  <a:t>B</a:t>
                </a:r>
                <a:r>
                  <a:rPr lang="de-DE" kern="0" dirty="0"/>
                  <a:t> sind </a:t>
                </a:r>
                <a:r>
                  <a:rPr lang="de-DE" b="1" kern="0" dirty="0"/>
                  <a:t>vollständig dissoziiert </a:t>
                </a:r>
                <a:r>
                  <a:rPr lang="de-DE" kern="0" dirty="0"/>
                  <a:t>(GGW vollständig auf Seite der Produkte), schwache Säuren sind nur </a:t>
                </a:r>
                <a:r>
                  <a:rPr lang="de-DE" b="1" kern="0" dirty="0"/>
                  <a:t>teilweise dissoziiert</a:t>
                </a:r>
                <a:r>
                  <a:rPr lang="de-DE" kern="0" dirty="0"/>
                  <a:t>.</a:t>
                </a:r>
              </a:p>
              <a:p>
                <a:r>
                  <a:rPr lang="de-DE" kern="0" dirty="0"/>
                  <a:t>Die Säurestärke von Element-Wasserstoff-Verbindungen nimmt mit der </a:t>
                </a:r>
                <a:r>
                  <a:rPr lang="de-DE" b="1" kern="0" dirty="0"/>
                  <a:t>Hauptgruppenzahl</a:t>
                </a:r>
                <a:r>
                  <a:rPr lang="de-DE" kern="0" dirty="0"/>
                  <a:t> (EN) und der </a:t>
                </a:r>
                <a:r>
                  <a:rPr lang="de-DE" b="1" kern="0" dirty="0"/>
                  <a:t>Periode </a:t>
                </a:r>
                <a:r>
                  <a:rPr lang="de-DE" kern="0" dirty="0"/>
                  <a:t>(Atomradius, wichtigerer Faktor) </a:t>
                </a:r>
                <a:r>
                  <a:rPr lang="de-DE" b="1" kern="0" dirty="0"/>
                  <a:t>zu</a:t>
                </a:r>
              </a:p>
              <a:p>
                <a:pPr marL="0" indent="0">
                  <a:buNone/>
                </a:pPr>
                <a:endParaRPr lang="de-DE" b="1" kern="0" dirty="0"/>
              </a:p>
              <a:p>
                <a:endParaRPr lang="de-DE" dirty="0"/>
              </a:p>
            </p:txBody>
          </p:sp>
        </mc:Choice>
        <mc:Fallback xmlns="">
          <p:sp>
            <p:nvSpPr>
              <p:cNvPr id="7" name="Inhaltsplatzhalter 6">
                <a:extLst>
                  <a:ext uri="{FF2B5EF4-FFF2-40B4-BE49-F238E27FC236}">
                    <a16:creationId xmlns:a16="http://schemas.microsoft.com/office/drawing/2014/main" id="{093F3BE2-3320-DACE-82B8-7655C56A3915}"/>
                  </a:ext>
                </a:extLst>
              </p:cNvPr>
              <p:cNvSpPr>
                <a:spLocks noGrp="1" noRot="1" noChangeAspect="1" noMove="1" noResize="1" noEditPoints="1" noAdjustHandles="1" noChangeArrowheads="1" noChangeShapeType="1" noTextEdit="1"/>
              </p:cNvSpPr>
              <p:nvPr>
                <p:ph type="body" sz="quarter" idx="13"/>
              </p:nvPr>
            </p:nvSpPr>
            <p:spPr>
              <a:xfrm>
                <a:off x="442913" y="980728"/>
                <a:ext cx="7485745" cy="5220049"/>
              </a:xfrm>
              <a:blipFill>
                <a:blip r:embed="rId3"/>
                <a:stretch>
                  <a:fillRect l="-1356" t="-1214" r="-1525"/>
                </a:stretch>
              </a:blipFill>
            </p:spPr>
            <p:txBody>
              <a:bodyPr/>
              <a:lstStyle/>
              <a:p>
                <a:r>
                  <a:rPr lang="de-DE">
                    <a:noFill/>
                  </a:rPr>
                  <a:t> </a:t>
                </a:r>
              </a:p>
            </p:txBody>
          </p:sp>
        </mc:Fallback>
      </mc:AlternateContent>
      <p:sp>
        <p:nvSpPr>
          <p:cNvPr id="9" name="Datumsplatzhalter 8">
            <a:extLst>
              <a:ext uri="{FF2B5EF4-FFF2-40B4-BE49-F238E27FC236}">
                <a16:creationId xmlns:a16="http://schemas.microsoft.com/office/drawing/2014/main" id="{FBF4042F-6CBE-412A-419A-0582A2006514}"/>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BEA1039B-0806-1CAC-9F81-F2DCE3B72840}"/>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45FBB4E1-48D2-470A-6A28-92BAF6E24AB6}"/>
              </a:ext>
            </a:extLst>
          </p:cNvPr>
          <p:cNvSpPr>
            <a:spLocks noGrp="1"/>
          </p:cNvSpPr>
          <p:nvPr>
            <p:ph type="sldNum" sz="quarter" idx="16"/>
          </p:nvPr>
        </p:nvSpPr>
        <p:spPr/>
        <p:txBody>
          <a:bodyPr/>
          <a:lstStyle/>
          <a:p>
            <a:fld id="{7E0F9666-C122-4D3D-AFA2-14CC8F7A0F09}" type="slidenum">
              <a:rPr lang="de-DE" altLang="de-DE" smtClean="0"/>
              <a:pPr/>
              <a:t>71</a:t>
            </a:fld>
            <a:endParaRPr lang="de-DE" altLang="de-DE"/>
          </a:p>
        </p:txBody>
      </p:sp>
    </p:spTree>
    <p:extLst>
      <p:ext uri="{BB962C8B-B14F-4D97-AF65-F5344CB8AC3E}">
        <p14:creationId xmlns:p14="http://schemas.microsoft.com/office/powerpoint/2010/main" val="3890020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4C516-656E-C0A6-537A-D00879F92A14}"/>
              </a:ext>
            </a:extLst>
          </p:cNvPr>
          <p:cNvSpPr>
            <a:spLocks noGrp="1"/>
          </p:cNvSpPr>
          <p:nvPr>
            <p:ph type="title"/>
          </p:nvPr>
        </p:nvSpPr>
        <p:spPr/>
        <p:txBody>
          <a:bodyPr/>
          <a:lstStyle/>
          <a:p>
            <a:r>
              <a:rPr lang="de-DE" dirty="0"/>
              <a:t>Beispiele für starke und schwache Säuren</a:t>
            </a:r>
          </a:p>
        </p:txBody>
      </p:sp>
      <p:sp>
        <p:nvSpPr>
          <p:cNvPr id="3" name="Datumsplatzhalter 2">
            <a:extLst>
              <a:ext uri="{FF2B5EF4-FFF2-40B4-BE49-F238E27FC236}">
                <a16:creationId xmlns:a16="http://schemas.microsoft.com/office/drawing/2014/main" id="{30516C9E-2DAD-9D16-E7C0-E2E20BDC2710}"/>
              </a:ext>
            </a:extLst>
          </p:cNvPr>
          <p:cNvSpPr>
            <a:spLocks noGrp="1"/>
          </p:cNvSpPr>
          <p:nvPr>
            <p:ph type="dt" sz="half" idx="10"/>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1BBCB046-90DD-F1D7-2DBD-8E9D3A6AA12B}"/>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6757B28B-53DC-B492-A162-7BDEEC58A4A8}"/>
              </a:ext>
            </a:extLst>
          </p:cNvPr>
          <p:cNvSpPr>
            <a:spLocks noGrp="1"/>
          </p:cNvSpPr>
          <p:nvPr>
            <p:ph type="sldNum" sz="quarter" idx="12"/>
          </p:nvPr>
        </p:nvSpPr>
        <p:spPr/>
        <p:txBody>
          <a:bodyPr/>
          <a:lstStyle/>
          <a:p>
            <a:fld id="{C705F5F1-9457-49D1-866F-BB23D9D6F52D}" type="slidenum">
              <a:rPr lang="de-DE" altLang="de-DE" smtClean="0"/>
              <a:pPr/>
              <a:t>72</a:t>
            </a:fld>
            <a:endParaRPr lang="de-DE" altLang="de-DE"/>
          </a:p>
        </p:txBody>
      </p:sp>
      <mc:AlternateContent xmlns:mc="http://schemas.openxmlformats.org/markup-compatibility/2006" xmlns:a14="http://schemas.microsoft.com/office/drawing/2010/main">
        <mc:Choice Requires="a14">
          <p:sp>
            <p:nvSpPr>
              <p:cNvPr id="6" name="Textplatzhalter 5">
                <a:extLst>
                  <a:ext uri="{FF2B5EF4-FFF2-40B4-BE49-F238E27FC236}">
                    <a16:creationId xmlns:a16="http://schemas.microsoft.com/office/drawing/2014/main" id="{92B8FC28-4763-7CEA-F849-A63BF705193C}"/>
                  </a:ext>
                </a:extLst>
              </p:cNvPr>
              <p:cNvSpPr>
                <a:spLocks noGrp="1"/>
              </p:cNvSpPr>
              <p:nvPr>
                <p:ph type="body" sz="quarter" idx="13"/>
              </p:nvPr>
            </p:nvSpPr>
            <p:spPr/>
            <p:txBody>
              <a:bodyPr/>
              <a:lstStyle/>
              <a:p>
                <a:pPr marL="0" indent="0">
                  <a:buNone/>
                </a:pPr>
                <a:r>
                  <a:rPr lang="de-DE" dirty="0"/>
                  <a:t>Beispiele für (sehr) starke Säuren:</a:t>
                </a:r>
              </a:p>
              <a:p>
                <a:pPr marL="0" indent="0">
                  <a:buNone/>
                </a:pPr>
                <a:r>
                  <a:rPr lang="de-DE" dirty="0">
                    <a:solidFill>
                      <a:schemeClr val="accent6"/>
                    </a:solidFill>
                  </a:rPr>
                  <a:t>pKs – Werte NICHT </a:t>
                </a:r>
                <a:r>
                  <a:rPr lang="de-DE" dirty="0" err="1">
                    <a:solidFill>
                      <a:schemeClr val="accent6"/>
                    </a:solidFill>
                  </a:rPr>
                  <a:t>auswendiglernen</a:t>
                </a:r>
                <a:r>
                  <a:rPr lang="de-DE" dirty="0">
                    <a:solidFill>
                      <a:schemeClr val="accent6"/>
                    </a:solidFill>
                  </a:rPr>
                  <a:t>!</a:t>
                </a:r>
              </a:p>
              <a:p>
                <a:pPr marL="0" indent="0">
                  <a:buNone/>
                </a:pPr>
                <a:r>
                  <a:rPr lang="de-DE" b="1" dirty="0"/>
                  <a:t>Anorganisch</a:t>
                </a:r>
              </a:p>
              <a:p>
                <a:pPr lvl="1"/>
                <a:r>
                  <a:rPr lang="de-DE" dirty="0"/>
                  <a:t>Perchlorsäure (-10)</a:t>
                </a:r>
              </a:p>
              <a:p>
                <a:endParaRPr lang="de-DE" dirty="0"/>
              </a:p>
              <a:p>
                <a:endParaRPr lang="de-DE" dirty="0"/>
              </a:p>
              <a:p>
                <a:pPr marL="0" indent="0">
                  <a:buNone/>
                </a:pPr>
                <a:endParaRPr lang="de-DE" dirty="0"/>
              </a:p>
              <a:p>
                <a:pPr lvl="1"/>
                <a14:m>
                  <m:oMath xmlns:m="http://schemas.openxmlformats.org/officeDocument/2006/math">
                    <m:r>
                      <a:rPr lang="de-DE" b="0" i="1" smtClean="0">
                        <a:latin typeface="Cambria Math" panose="02040503050406030204" pitchFamily="18" charset="0"/>
                      </a:rPr>
                      <m:t>𝐻𝐶𝑙</m:t>
                    </m:r>
                    <m:r>
                      <a:rPr lang="de-DE" b="0" i="1" smtClean="0">
                        <a:latin typeface="Cambria Math" panose="02040503050406030204" pitchFamily="18" charset="0"/>
                      </a:rPr>
                      <m:t> ⇌</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𝐻</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𝐶</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𝑙</m:t>
                        </m:r>
                      </m:e>
                      <m:sup>
                        <m:r>
                          <a:rPr lang="de-DE" b="0" i="1" smtClean="0">
                            <a:latin typeface="Cambria Math" panose="02040503050406030204" pitchFamily="18" charset="0"/>
                            <a:ea typeface="Cambria Math" panose="02040503050406030204" pitchFamily="18" charset="0"/>
                          </a:rPr>
                          <m:t>−</m:t>
                        </m:r>
                      </m:sup>
                    </m:sSup>
                  </m:oMath>
                </a14:m>
                <a:r>
                  <a:rPr lang="de-DE" dirty="0"/>
                  <a:t> (-6) (→ Das Cl</a:t>
                </a:r>
                <a14:m>
                  <m:oMath xmlns:m="http://schemas.openxmlformats.org/officeDocument/2006/math">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 </m:t>
                        </m:r>
                      </m:e>
                      <m:sup>
                        <m:r>
                          <a:rPr lang="de-DE" b="0" i="1" dirty="0" smtClean="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 </m:t>
                    </m:r>
                  </m:oMath>
                </a14:m>
                <a:r>
                  <a:rPr lang="de-DE" dirty="0"/>
                  <a:t> - Ion ist hydratisiert) </a:t>
                </a:r>
              </a:p>
              <a:p>
                <a:pPr marL="0" indent="0">
                  <a:buNone/>
                </a:pPr>
                <a:endParaRPr lang="de-DE" dirty="0"/>
              </a:p>
              <a:p>
                <a:pPr lvl="1"/>
                <a:r>
                  <a:rPr lang="de-DE" dirty="0"/>
                  <a:t>Schwefelsäure (-3 / 1,92)</a:t>
                </a:r>
              </a:p>
              <a:p>
                <a:pPr marL="0" indent="0">
                  <a:buNone/>
                </a:pPr>
                <a:endParaRPr lang="de-DE" dirty="0"/>
              </a:p>
              <a:p>
                <a:pPr marL="0" indent="0">
                  <a:buNone/>
                </a:pPr>
                <a:endParaRPr lang="de-DE" dirty="0"/>
              </a:p>
              <a:p>
                <a:pPr marL="0" indent="0">
                  <a:buNone/>
                </a:pPr>
                <a:endParaRPr lang="de-DE" dirty="0"/>
              </a:p>
              <a:p>
                <a:pPr lvl="1"/>
                <a:r>
                  <a:rPr lang="de-DE" dirty="0"/>
                  <a:t>Phosphorsäure (1. Deprotonierung) (2,13)</a:t>
                </a:r>
              </a:p>
              <a:p>
                <a:endParaRPr lang="de-DE" dirty="0"/>
              </a:p>
              <a:p>
                <a:endParaRPr lang="de-DE" dirty="0"/>
              </a:p>
              <a:p>
                <a:pPr marL="0" indent="0">
                  <a:buNone/>
                </a:pPr>
                <a:endParaRPr lang="de-DE" dirty="0"/>
              </a:p>
              <a:p>
                <a:pPr marL="0" indent="0">
                  <a:buNone/>
                </a:pPr>
                <a:r>
                  <a:rPr lang="de-DE" b="1" dirty="0"/>
                  <a:t>Organisch</a:t>
                </a:r>
              </a:p>
              <a:p>
                <a:pPr lvl="1"/>
                <a:r>
                  <a:rPr lang="de-DE" dirty="0"/>
                  <a:t>Ameisensäure (3,75)</a:t>
                </a:r>
              </a:p>
              <a:p>
                <a:endParaRPr lang="de-DE" dirty="0"/>
              </a:p>
              <a:p>
                <a:endParaRPr lang="de-DE" dirty="0"/>
              </a:p>
            </p:txBody>
          </p:sp>
        </mc:Choice>
        <mc:Fallback xmlns="">
          <p:sp>
            <p:nvSpPr>
              <p:cNvPr id="6" name="Textplatzhalter 5">
                <a:extLst>
                  <a:ext uri="{FF2B5EF4-FFF2-40B4-BE49-F238E27FC236}">
                    <a16:creationId xmlns:a16="http://schemas.microsoft.com/office/drawing/2014/main" id="{92B8FC28-4763-7CEA-F849-A63BF705193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2118" t="-978"/>
                </a:stretch>
              </a:blipFill>
            </p:spPr>
            <p:txBody>
              <a:bodyPr/>
              <a:lstStyle/>
              <a:p>
                <a:r>
                  <a:rPr lang="de-DE">
                    <a:noFill/>
                  </a:rPr>
                  <a:t> </a:t>
                </a:r>
              </a:p>
            </p:txBody>
          </p:sp>
        </mc:Fallback>
      </mc:AlternateContent>
      <p:sp>
        <p:nvSpPr>
          <p:cNvPr id="7" name="Textplatzhalter 6">
            <a:extLst>
              <a:ext uri="{FF2B5EF4-FFF2-40B4-BE49-F238E27FC236}">
                <a16:creationId xmlns:a16="http://schemas.microsoft.com/office/drawing/2014/main" id="{11A3D3C9-7A13-DAC0-441B-99170253D73A}"/>
              </a:ext>
            </a:extLst>
          </p:cNvPr>
          <p:cNvSpPr>
            <a:spLocks noGrp="1"/>
          </p:cNvSpPr>
          <p:nvPr>
            <p:ph type="body" sz="quarter" idx="14"/>
          </p:nvPr>
        </p:nvSpPr>
        <p:spPr/>
        <p:txBody>
          <a:bodyPr/>
          <a:lstStyle/>
          <a:p>
            <a:pPr marL="0" indent="0">
              <a:buNone/>
            </a:pPr>
            <a:r>
              <a:rPr lang="de-DE" dirty="0"/>
              <a:t>Beispiele für schwache Säuren:</a:t>
            </a:r>
          </a:p>
          <a:p>
            <a:endParaRPr lang="de-DE" dirty="0"/>
          </a:p>
          <a:p>
            <a:pPr marL="0" indent="0">
              <a:buNone/>
            </a:pPr>
            <a:r>
              <a:rPr lang="de-DE" b="1" dirty="0"/>
              <a:t>Anorganisch</a:t>
            </a:r>
          </a:p>
          <a:p>
            <a:pPr lvl="1"/>
            <a:r>
              <a:rPr lang="de-DE" dirty="0"/>
              <a:t>Kohlensäure (6,52 / 10,4)</a:t>
            </a:r>
          </a:p>
          <a:p>
            <a:endParaRPr lang="de-DE" dirty="0"/>
          </a:p>
          <a:p>
            <a:pPr marL="0" indent="0">
              <a:buNone/>
            </a:pPr>
            <a:endParaRPr lang="de-DE" dirty="0"/>
          </a:p>
          <a:p>
            <a:pPr marL="0" indent="0">
              <a:buNone/>
            </a:pPr>
            <a:endParaRPr lang="de-DE" dirty="0"/>
          </a:p>
          <a:p>
            <a:pPr lvl="1"/>
            <a:r>
              <a:rPr lang="de-DE" dirty="0"/>
              <a:t>Phosphorsäure (3. Deprotonierung) (12,36)</a:t>
            </a:r>
          </a:p>
          <a:p>
            <a:pPr marL="0" indent="0">
              <a:buNone/>
            </a:pPr>
            <a:endParaRPr lang="de-DE" dirty="0"/>
          </a:p>
          <a:p>
            <a:pPr marL="0" indent="0">
              <a:buNone/>
            </a:pPr>
            <a:endParaRPr lang="de-DE" dirty="0"/>
          </a:p>
          <a:p>
            <a:endParaRPr lang="de-DE" dirty="0"/>
          </a:p>
          <a:p>
            <a:endParaRPr lang="de-DE" dirty="0"/>
          </a:p>
          <a:p>
            <a:endParaRPr lang="de-DE" dirty="0"/>
          </a:p>
          <a:p>
            <a:pPr marL="0" indent="0">
              <a:buNone/>
            </a:pPr>
            <a:r>
              <a:rPr lang="de-DE" b="1" dirty="0"/>
              <a:t>Organisch</a:t>
            </a:r>
          </a:p>
          <a:p>
            <a:pPr lvl="1"/>
            <a:r>
              <a:rPr lang="de-DE" dirty="0"/>
              <a:t>Essigsäure (4,75)</a:t>
            </a:r>
          </a:p>
          <a:p>
            <a:pPr lvl="1"/>
            <a:r>
              <a:rPr lang="de-DE" dirty="0"/>
              <a:t>Phenol (10)</a:t>
            </a:r>
          </a:p>
          <a:p>
            <a:pPr lvl="1"/>
            <a:r>
              <a:rPr lang="de-DE" dirty="0"/>
              <a:t>Ethanol (16)</a:t>
            </a:r>
          </a:p>
          <a:p>
            <a:endParaRPr lang="de-DE" dirty="0"/>
          </a:p>
          <a:p>
            <a:endParaRPr lang="de-DE" dirty="0"/>
          </a:p>
        </p:txBody>
      </p:sp>
      <p:pic>
        <p:nvPicPr>
          <p:cNvPr id="8" name="Inhaltsplatzhalter 9" descr="Ein Bild, das Text, Gerät, Messanzeige, Anzeige enthält.&#10;&#10;Automatisch generierte Beschreibung">
            <a:extLst>
              <a:ext uri="{FF2B5EF4-FFF2-40B4-BE49-F238E27FC236}">
                <a16:creationId xmlns:a16="http://schemas.microsoft.com/office/drawing/2014/main" id="{F46A1572-5065-5D46-54BD-D4D3FF12E367}"/>
              </a:ext>
            </a:extLst>
          </p:cNvPr>
          <p:cNvPicPr>
            <a:picLocks noChangeAspect="1"/>
          </p:cNvPicPr>
          <p:nvPr/>
        </p:nvPicPr>
        <p:blipFill>
          <a:blip r:embed="rId3"/>
          <a:stretch>
            <a:fillRect/>
          </a:stretch>
        </p:blipFill>
        <p:spPr>
          <a:xfrm>
            <a:off x="822501" y="3624892"/>
            <a:ext cx="4007757" cy="576064"/>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85E16804-C2C9-EC30-903B-035BE7239D5C}"/>
              </a:ext>
            </a:extLst>
          </p:cNvPr>
          <p:cNvPicPr>
            <a:picLocks noChangeAspect="1"/>
          </p:cNvPicPr>
          <p:nvPr/>
        </p:nvPicPr>
        <p:blipFill>
          <a:blip r:embed="rId4"/>
          <a:stretch>
            <a:fillRect/>
          </a:stretch>
        </p:blipFill>
        <p:spPr>
          <a:xfrm>
            <a:off x="822501" y="2150111"/>
            <a:ext cx="1224136" cy="521525"/>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AFBFD820-00AF-9AA7-3660-D7715FF25282}"/>
              </a:ext>
            </a:extLst>
          </p:cNvPr>
          <p:cNvPicPr>
            <a:picLocks noChangeAspect="1"/>
          </p:cNvPicPr>
          <p:nvPr/>
        </p:nvPicPr>
        <p:blipFill>
          <a:blip r:embed="rId5"/>
          <a:stretch>
            <a:fillRect/>
          </a:stretch>
        </p:blipFill>
        <p:spPr>
          <a:xfrm>
            <a:off x="822501" y="4619600"/>
            <a:ext cx="1584176" cy="568164"/>
          </a:xfrm>
          <a:prstGeom prst="rect">
            <a:avLst/>
          </a:prstGeom>
        </p:spPr>
      </p:pic>
      <p:pic>
        <p:nvPicPr>
          <p:cNvPr id="11" name="Grafik 10">
            <a:extLst>
              <a:ext uri="{FF2B5EF4-FFF2-40B4-BE49-F238E27FC236}">
                <a16:creationId xmlns:a16="http://schemas.microsoft.com/office/drawing/2014/main" id="{75D29355-B338-2D47-1C03-B1430AE4A4F6}"/>
              </a:ext>
            </a:extLst>
          </p:cNvPr>
          <p:cNvPicPr>
            <a:picLocks noChangeAspect="1"/>
          </p:cNvPicPr>
          <p:nvPr/>
        </p:nvPicPr>
        <p:blipFill>
          <a:blip r:embed="rId6"/>
          <a:stretch>
            <a:fillRect/>
          </a:stretch>
        </p:blipFill>
        <p:spPr>
          <a:xfrm>
            <a:off x="6755977" y="2022139"/>
            <a:ext cx="2376264" cy="583788"/>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12987F2E-0DA7-0002-8B3E-45FCFB1C230E}"/>
              </a:ext>
            </a:extLst>
          </p:cNvPr>
          <p:cNvPicPr>
            <a:picLocks noChangeAspect="1"/>
          </p:cNvPicPr>
          <p:nvPr/>
        </p:nvPicPr>
        <p:blipFill>
          <a:blip r:embed="rId7"/>
          <a:stretch>
            <a:fillRect/>
          </a:stretch>
        </p:blipFill>
        <p:spPr>
          <a:xfrm>
            <a:off x="6800162" y="3101810"/>
            <a:ext cx="2016224" cy="1011860"/>
          </a:xfrm>
          <a:prstGeom prst="rect">
            <a:avLst/>
          </a:prstGeom>
        </p:spPr>
      </p:pic>
      <p:sp>
        <p:nvSpPr>
          <p:cNvPr id="13" name="Inhaltsplatzhalter 2">
            <a:extLst>
              <a:ext uri="{FF2B5EF4-FFF2-40B4-BE49-F238E27FC236}">
                <a16:creationId xmlns:a16="http://schemas.microsoft.com/office/drawing/2014/main" id="{A0B23F03-CD13-0E38-E6CE-CE34B3C9FF89}"/>
              </a:ext>
            </a:extLst>
          </p:cNvPr>
          <p:cNvSpPr txBox="1">
            <a:spLocks/>
          </p:cNvSpPr>
          <p:nvPr/>
        </p:nvSpPr>
        <p:spPr bwMode="auto">
          <a:xfrm>
            <a:off x="3385981" y="6124441"/>
            <a:ext cx="7924800" cy="19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182563" indent="-182563" algn="l" rtl="0" fontAlgn="base">
              <a:lnSpc>
                <a:spcPct val="110000"/>
              </a:lnSpc>
              <a:spcBef>
                <a:spcPct val="0"/>
              </a:spcBef>
              <a:spcAft>
                <a:spcPct val="20000"/>
              </a:spcAft>
              <a:buClr>
                <a:schemeClr val="accent1"/>
              </a:buClr>
              <a:buFont typeface="Wingdings" pitchFamily="2" charset="2"/>
              <a:buChar char="§"/>
              <a:defRPr sz="2000">
                <a:solidFill>
                  <a:schemeClr val="tx1"/>
                </a:solidFill>
                <a:latin typeface="Avenir Next LT Pro" panose="020B0504020202020204" pitchFamily="34" charset="77"/>
                <a:ea typeface="+mn-ea"/>
                <a:cs typeface="+mn-cs"/>
              </a:defRPr>
            </a:lvl1pPr>
            <a:lvl2pPr marL="539750" indent="-177800" algn="l" rtl="0" fontAlgn="base">
              <a:lnSpc>
                <a:spcPct val="110000"/>
              </a:lnSpc>
              <a:spcBef>
                <a:spcPct val="0"/>
              </a:spcBef>
              <a:spcAft>
                <a:spcPct val="20000"/>
              </a:spcAft>
              <a:buChar char="-"/>
              <a:defRPr sz="1800">
                <a:solidFill>
                  <a:schemeClr val="tx1"/>
                </a:solidFill>
                <a:latin typeface="Avenir Next LT Pro" panose="020B0504020202020204" pitchFamily="34" charset="77"/>
              </a:defRPr>
            </a:lvl2pPr>
            <a:lvl3pPr marL="1150938" indent="-228600" algn="l" rtl="0" fontAlgn="base">
              <a:lnSpc>
                <a:spcPct val="110000"/>
              </a:lnSpc>
              <a:spcBef>
                <a:spcPct val="0"/>
              </a:spcBef>
              <a:spcAft>
                <a:spcPct val="20000"/>
              </a:spcAft>
              <a:buClr>
                <a:schemeClr val="accent1"/>
              </a:buClr>
              <a:buChar char="•"/>
              <a:defRPr sz="1800">
                <a:solidFill>
                  <a:schemeClr val="tx1"/>
                </a:solidFill>
                <a:latin typeface="Avenir Next LT Pro" panose="020B0504020202020204" pitchFamily="34" charset="77"/>
              </a:defRPr>
            </a:lvl3pPr>
            <a:lvl4pPr marL="1600200" indent="-228600" algn="l" rtl="0" fontAlgn="base">
              <a:lnSpc>
                <a:spcPct val="110000"/>
              </a:lnSpc>
              <a:spcBef>
                <a:spcPct val="0"/>
              </a:spcBef>
              <a:spcAft>
                <a:spcPct val="20000"/>
              </a:spcAft>
              <a:buChar char="-"/>
              <a:defRPr sz="1800">
                <a:solidFill>
                  <a:schemeClr val="tx1"/>
                </a:solidFill>
                <a:latin typeface="Avenir Next LT Pro" panose="020B0504020202020204" pitchFamily="34" charset="77"/>
              </a:defRPr>
            </a:lvl4pPr>
            <a:lvl5pPr marL="2057400" indent="-228600" algn="l" rtl="0" fontAlgn="base">
              <a:lnSpc>
                <a:spcPct val="110000"/>
              </a:lnSpc>
              <a:spcBef>
                <a:spcPct val="0"/>
              </a:spcBef>
              <a:spcAft>
                <a:spcPct val="20000"/>
              </a:spcAft>
              <a:buChar char="-"/>
              <a:defRPr sz="1800">
                <a:solidFill>
                  <a:schemeClr val="tx1"/>
                </a:solidFill>
                <a:latin typeface="Avenir Next LT Pro" panose="020B0504020202020204" pitchFamily="34" charset="77"/>
              </a:defRPr>
            </a:lvl5pPr>
            <a:lvl6pPr marL="2514600" indent="-228600" algn="l" rtl="0" fontAlgn="base">
              <a:lnSpc>
                <a:spcPct val="110000"/>
              </a:lnSpc>
              <a:spcBef>
                <a:spcPct val="0"/>
              </a:spcBef>
              <a:spcAft>
                <a:spcPct val="20000"/>
              </a:spcAft>
              <a:buChar char="-"/>
              <a:defRPr sz="1800">
                <a:solidFill>
                  <a:schemeClr val="tx1"/>
                </a:solidFill>
                <a:latin typeface="+mn-lt"/>
              </a:defRPr>
            </a:lvl6pPr>
            <a:lvl7pPr marL="2971800" indent="-228600" algn="l" rtl="0" fontAlgn="base">
              <a:lnSpc>
                <a:spcPct val="110000"/>
              </a:lnSpc>
              <a:spcBef>
                <a:spcPct val="0"/>
              </a:spcBef>
              <a:spcAft>
                <a:spcPct val="20000"/>
              </a:spcAft>
              <a:buChar char="-"/>
              <a:defRPr sz="1800">
                <a:solidFill>
                  <a:schemeClr val="tx1"/>
                </a:solidFill>
                <a:latin typeface="+mn-lt"/>
              </a:defRPr>
            </a:lvl7pPr>
            <a:lvl8pPr marL="3429000" indent="-228600" algn="l" rtl="0" fontAlgn="base">
              <a:lnSpc>
                <a:spcPct val="110000"/>
              </a:lnSpc>
              <a:spcBef>
                <a:spcPct val="0"/>
              </a:spcBef>
              <a:spcAft>
                <a:spcPct val="20000"/>
              </a:spcAft>
              <a:buChar char="-"/>
              <a:defRPr sz="1800">
                <a:solidFill>
                  <a:schemeClr val="tx1"/>
                </a:solidFill>
                <a:latin typeface="+mn-lt"/>
              </a:defRPr>
            </a:lvl8pPr>
            <a:lvl9pPr marL="3886200" indent="-228600" algn="l" rtl="0" fontAlgn="base">
              <a:lnSpc>
                <a:spcPct val="110000"/>
              </a:lnSpc>
              <a:spcBef>
                <a:spcPct val="0"/>
              </a:spcBef>
              <a:spcAft>
                <a:spcPct val="20000"/>
              </a:spcAft>
              <a:buChar char="-"/>
              <a:defRPr sz="1800">
                <a:solidFill>
                  <a:schemeClr val="tx1"/>
                </a:solidFill>
                <a:latin typeface="+mn-lt"/>
              </a:defRPr>
            </a:lvl9pPr>
          </a:lstStyle>
          <a:p>
            <a:pPr marL="0" indent="0">
              <a:buNone/>
            </a:pPr>
            <a:r>
              <a:rPr lang="de-DE" sz="1200" kern="0" dirty="0">
                <a:solidFill>
                  <a:schemeClr val="accent4">
                    <a:lumMod val="50000"/>
                  </a:schemeClr>
                </a:solidFill>
              </a:rPr>
              <a:t>Eine Säure ist dann </a:t>
            </a:r>
            <a:r>
              <a:rPr lang="de-DE" sz="1200" b="1" kern="0" dirty="0">
                <a:solidFill>
                  <a:schemeClr val="accent4">
                    <a:lumMod val="50000"/>
                  </a:schemeClr>
                </a:solidFill>
              </a:rPr>
              <a:t>stark</a:t>
            </a:r>
            <a:r>
              <a:rPr lang="de-DE" sz="1200" kern="0" dirty="0">
                <a:solidFill>
                  <a:schemeClr val="accent4">
                    <a:lumMod val="50000"/>
                  </a:schemeClr>
                </a:solidFill>
              </a:rPr>
              <a:t>, wenn ihre konjugierte Base </a:t>
            </a:r>
            <a:r>
              <a:rPr lang="de-DE" sz="1200" b="1" kern="0" dirty="0">
                <a:solidFill>
                  <a:schemeClr val="accent4">
                    <a:lumMod val="50000"/>
                  </a:schemeClr>
                </a:solidFill>
              </a:rPr>
              <a:t>gut stabilisiert</a:t>
            </a:r>
            <a:r>
              <a:rPr lang="de-DE" sz="1200" kern="0" dirty="0">
                <a:solidFill>
                  <a:schemeClr val="accent4">
                    <a:lumMod val="50000"/>
                  </a:schemeClr>
                </a:solidFill>
              </a:rPr>
              <a:t> ist.</a:t>
            </a:r>
          </a:p>
        </p:txBody>
      </p:sp>
    </p:spTree>
    <p:extLst>
      <p:ext uri="{BB962C8B-B14F-4D97-AF65-F5344CB8AC3E}">
        <p14:creationId xmlns:p14="http://schemas.microsoft.com/office/powerpoint/2010/main" val="4016768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E39EA7-2DB8-3BD0-8C82-E9E5AD6130CC}"/>
              </a:ext>
            </a:extLst>
          </p:cNvPr>
          <p:cNvSpPr>
            <a:spLocks noGrp="1"/>
          </p:cNvSpPr>
          <p:nvPr>
            <p:ph type="title"/>
          </p:nvPr>
        </p:nvSpPr>
        <p:spPr/>
        <p:txBody>
          <a:bodyPr/>
          <a:lstStyle/>
          <a:p>
            <a:r>
              <a:rPr lang="de-DE" kern="0" dirty="0"/>
              <a:t>Nivellierender und differenzierender Effekt</a:t>
            </a:r>
            <a:endParaRPr lang="de-DE" dirty="0"/>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CFC4843F-2B77-6DC7-D7C8-FECCC785E150}"/>
                  </a:ext>
                </a:extLst>
              </p:cNvPr>
              <p:cNvSpPr>
                <a:spLocks noGrp="1"/>
              </p:cNvSpPr>
              <p:nvPr>
                <p:ph type="body" sz="quarter" idx="13"/>
              </p:nvPr>
            </p:nvSpPr>
            <p:spPr/>
            <p:txBody>
              <a:bodyPr/>
              <a:lstStyle/>
              <a:p>
                <a:r>
                  <a:rPr lang="de-DE" kern="0" dirty="0"/>
                  <a:t>Alle</a:t>
                </a:r>
                <a:r>
                  <a:rPr lang="de-DE" b="1" kern="0" dirty="0"/>
                  <a:t> sehr starken Säuren</a:t>
                </a:r>
                <a:r>
                  <a:rPr lang="de-DE" kern="0" dirty="0"/>
                  <a:t> dissoziieren in Wasser </a:t>
                </a:r>
                <a:r>
                  <a:rPr lang="de-DE" b="1" kern="0" dirty="0"/>
                  <a:t>vollständig</a:t>
                </a:r>
                <a:r>
                  <a:rPr lang="de-DE" kern="0" dirty="0"/>
                  <a:t> zu A</a:t>
                </a:r>
                <a14:m>
                  <m:oMath xmlns:m="http://schemas.openxmlformats.org/officeDocument/2006/math">
                    <m:sSup>
                      <m:sSupPr>
                        <m:ctrlPr>
                          <a:rPr lang="de-DE" i="1" kern="0" smtClean="0">
                            <a:latin typeface="Cambria Math" panose="02040503050406030204" pitchFamily="18" charset="0"/>
                          </a:rPr>
                        </m:ctrlPr>
                      </m:sSupPr>
                      <m:e>
                        <m:r>
                          <a:rPr lang="de-DE" i="1" kern="0" smtClean="0">
                            <a:latin typeface="Cambria Math" panose="02040503050406030204" pitchFamily="18" charset="0"/>
                          </a:rPr>
                          <m:t> </m:t>
                        </m:r>
                      </m:e>
                      <m:sup>
                        <m:r>
                          <a:rPr lang="de-DE" i="1" kern="0" smtClean="0">
                            <a:latin typeface="Cambria Math" panose="02040503050406030204" pitchFamily="18" charset="0"/>
                          </a:rPr>
                          <m:t>−</m:t>
                        </m:r>
                      </m:sup>
                    </m:sSup>
                  </m:oMath>
                </a14:m>
                <a:r>
                  <a:rPr lang="de-DE" b="1" kern="0" dirty="0"/>
                  <a:t> </a:t>
                </a:r>
                <a:r>
                  <a:rPr lang="de-DE" kern="0" dirty="0"/>
                  <a:t>und H</a:t>
                </a:r>
                <a:r>
                  <a:rPr lang="de-DE" kern="0" baseline="-25000" dirty="0"/>
                  <a:t>3</a:t>
                </a:r>
                <a:r>
                  <a:rPr lang="de-DE" kern="0" dirty="0"/>
                  <a:t>O</a:t>
                </a:r>
                <a:r>
                  <a:rPr lang="de-DE" kern="0" baseline="30000" dirty="0"/>
                  <a:t>+</a:t>
                </a:r>
                <a:endParaRPr lang="de-DE" kern="0" dirty="0"/>
              </a:p>
              <a:p>
                <a:r>
                  <a:rPr lang="de-DE" kern="0" dirty="0"/>
                  <a:t>Alle</a:t>
                </a:r>
                <a:r>
                  <a:rPr lang="de-DE" b="1" kern="0" dirty="0"/>
                  <a:t> sehr starken Basen</a:t>
                </a:r>
                <a:r>
                  <a:rPr lang="de-DE" kern="0" dirty="0"/>
                  <a:t> dissoziieren in Wasser </a:t>
                </a:r>
                <a:r>
                  <a:rPr lang="de-DE" b="1" kern="0" dirty="0"/>
                  <a:t>vollständig</a:t>
                </a:r>
                <a:r>
                  <a:rPr lang="de-DE" kern="0" dirty="0"/>
                  <a:t> zu B</a:t>
                </a:r>
                <a:r>
                  <a:rPr lang="de-DE" kern="0" baseline="30000" dirty="0"/>
                  <a:t>+</a:t>
                </a:r>
                <a:r>
                  <a:rPr lang="de-DE" b="1" kern="0" dirty="0"/>
                  <a:t> </a:t>
                </a:r>
                <a:r>
                  <a:rPr lang="de-DE" kern="0" dirty="0"/>
                  <a:t>und OH</a:t>
                </a:r>
                <a14:m>
                  <m:oMath xmlns:m="http://schemas.openxmlformats.org/officeDocument/2006/math">
                    <m:sSup>
                      <m:sSupPr>
                        <m:ctrlPr>
                          <a:rPr lang="de-DE" i="1" kern="0" smtClean="0">
                            <a:latin typeface="Cambria Math" panose="02040503050406030204" pitchFamily="18" charset="0"/>
                          </a:rPr>
                        </m:ctrlPr>
                      </m:sSupPr>
                      <m:e>
                        <m:r>
                          <a:rPr lang="de-DE" i="1" kern="0" smtClean="0">
                            <a:latin typeface="Cambria Math" panose="02040503050406030204" pitchFamily="18" charset="0"/>
                          </a:rPr>
                          <m:t> </m:t>
                        </m:r>
                      </m:e>
                      <m:sup>
                        <m:r>
                          <a:rPr lang="de-DE" i="1" kern="0" smtClean="0">
                            <a:latin typeface="Cambria Math" panose="02040503050406030204" pitchFamily="18" charset="0"/>
                          </a:rPr>
                          <m:t>−</m:t>
                        </m:r>
                      </m:sup>
                    </m:sSup>
                  </m:oMath>
                </a14:m>
                <a:endParaRPr lang="de-DE" kern="0" dirty="0"/>
              </a:p>
              <a:p>
                <a:r>
                  <a:rPr lang="de-DE" kern="0" dirty="0"/>
                  <a:t>Ihre genaue stärke ist damit </a:t>
                </a:r>
                <a:r>
                  <a:rPr lang="de-DE" b="1" kern="0" dirty="0"/>
                  <a:t>nicht unterscheidbar</a:t>
                </a:r>
                <a:r>
                  <a:rPr lang="de-DE" kern="0" dirty="0"/>
                  <a:t>, Hydroxid ist die stärkste mögliche Base, </a:t>
                </a:r>
                <a:r>
                  <a:rPr lang="de-DE" kern="0" dirty="0" err="1"/>
                  <a:t>Oxonium</a:t>
                </a:r>
                <a:r>
                  <a:rPr lang="de-DE" kern="0" dirty="0"/>
                  <a:t> die stärkste mögliche Säure. Dieses Phänomen ist als </a:t>
                </a:r>
                <a:r>
                  <a:rPr lang="de-DE" b="1" kern="0" dirty="0"/>
                  <a:t>nivellierender Effekt</a:t>
                </a:r>
                <a:r>
                  <a:rPr lang="de-DE" kern="0" dirty="0"/>
                  <a:t> bekannt.</a:t>
                </a:r>
              </a:p>
              <a:p>
                <a:endParaRPr lang="de-DE" kern="0" dirty="0"/>
              </a:p>
              <a:p>
                <a:r>
                  <a:rPr lang="de-DE" kern="0" dirty="0"/>
                  <a:t>In anderen, wasserfreien </a:t>
                </a:r>
                <a:r>
                  <a:rPr lang="de-DE" b="1" kern="0" dirty="0"/>
                  <a:t>Lösungsmitteln</a:t>
                </a:r>
                <a:r>
                  <a:rPr lang="de-DE" kern="0" dirty="0"/>
                  <a:t> haben wir andere stärkest mögliche Säuren und Basen (z.B. Essigsäure: Acetat und </a:t>
                </a:r>
                <a:r>
                  <a:rPr lang="de-DE" kern="0" dirty="0" err="1"/>
                  <a:t>Acetacidiumion</a:t>
                </a:r>
                <a:r>
                  <a:rPr lang="de-DE" kern="0" dirty="0"/>
                  <a:t>; </a:t>
                </a:r>
                <a:r>
                  <a:rPr lang="de-DE" kern="0" dirty="0" err="1"/>
                  <a:t>Pyridin</a:t>
                </a:r>
                <a:r>
                  <a:rPr lang="de-DE" kern="0" dirty="0"/>
                  <a:t>: </a:t>
                </a:r>
                <a:r>
                  <a:rPr lang="de-DE" kern="0" dirty="0" err="1"/>
                  <a:t>Pyridin</a:t>
                </a:r>
                <a:r>
                  <a:rPr lang="de-DE" kern="0" dirty="0"/>
                  <a:t> und </a:t>
                </a:r>
                <a:r>
                  <a:rPr lang="de-DE" kern="0" dirty="0" err="1"/>
                  <a:t>Pyridiniumion</a:t>
                </a:r>
                <a:r>
                  <a:rPr lang="de-DE" kern="0" dirty="0"/>
                  <a:t>)</a:t>
                </a:r>
              </a:p>
              <a:p>
                <a:r>
                  <a:rPr lang="de-DE" kern="0" dirty="0"/>
                  <a:t>In diesen Lösungsmitteln sind nicht mehr alle sehr starken Säuren Basen vollständig dissoziiert, die Skala verschiebt sich.</a:t>
                </a:r>
              </a:p>
              <a:p>
                <a:r>
                  <a:rPr lang="de-DE" kern="0" dirty="0"/>
                  <a:t>Dadurch können ihre Säurestärken </a:t>
                </a:r>
                <a:r>
                  <a:rPr lang="de-DE" b="1" kern="0" dirty="0"/>
                  <a:t>unterschieden</a:t>
                </a:r>
                <a:r>
                  <a:rPr lang="de-DE" kern="0" dirty="0"/>
                  <a:t> werden, man nennt dies den </a:t>
                </a:r>
                <a:r>
                  <a:rPr lang="de-DE" b="1" kern="0" dirty="0"/>
                  <a:t>differenzierenden Effekt</a:t>
                </a:r>
                <a:r>
                  <a:rPr lang="de-DE" kern="0" dirty="0"/>
                  <a:t>.</a:t>
                </a:r>
              </a:p>
              <a:p>
                <a:endParaRPr lang="de-DE" dirty="0"/>
              </a:p>
            </p:txBody>
          </p:sp>
        </mc:Choice>
        <mc:Fallback xmlns="">
          <p:sp>
            <p:nvSpPr>
              <p:cNvPr id="6" name="Inhaltsplatzhalter 5">
                <a:extLst>
                  <a:ext uri="{FF2B5EF4-FFF2-40B4-BE49-F238E27FC236}">
                    <a16:creationId xmlns:a16="http://schemas.microsoft.com/office/drawing/2014/main" id="{CFC4843F-2B77-6DC7-D7C8-FECCC785E15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r="-336"/>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31DCA8C9-1C1A-5AC6-5695-EC209C6EC556}"/>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E5BA3B83-E51D-AB9E-E759-485DB4FA6463}"/>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0DE1FFD7-5C09-5231-1E9F-AEE34DC37DBC}"/>
              </a:ext>
            </a:extLst>
          </p:cNvPr>
          <p:cNvSpPr>
            <a:spLocks noGrp="1"/>
          </p:cNvSpPr>
          <p:nvPr>
            <p:ph type="sldNum" sz="quarter" idx="16"/>
          </p:nvPr>
        </p:nvSpPr>
        <p:spPr/>
        <p:txBody>
          <a:bodyPr/>
          <a:lstStyle/>
          <a:p>
            <a:fld id="{7E0F9666-C122-4D3D-AFA2-14CC8F7A0F09}" type="slidenum">
              <a:rPr lang="de-DE" altLang="de-DE" smtClean="0"/>
              <a:pPr/>
              <a:t>73</a:t>
            </a:fld>
            <a:endParaRPr lang="de-DE" altLang="de-DE"/>
          </a:p>
        </p:txBody>
      </p:sp>
    </p:spTree>
    <p:extLst>
      <p:ext uri="{BB962C8B-B14F-4D97-AF65-F5344CB8AC3E}">
        <p14:creationId xmlns:p14="http://schemas.microsoft.com/office/powerpoint/2010/main" val="5988836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E8351E-4384-C774-4A3F-C47B7ABE7F0C}"/>
              </a:ext>
            </a:extLst>
          </p:cNvPr>
          <p:cNvSpPr>
            <a:spLocks noGrp="1"/>
          </p:cNvSpPr>
          <p:nvPr>
            <p:ph type="title"/>
          </p:nvPr>
        </p:nvSpPr>
        <p:spPr/>
        <p:txBody>
          <a:bodyPr/>
          <a:lstStyle/>
          <a:p>
            <a:r>
              <a:rPr lang="de-DE" kern="0" dirty="0"/>
              <a:t>Puffersysteme</a:t>
            </a:r>
            <a:endParaRPr lang="de-DE" dirty="0"/>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8CDDD98F-1BBC-443E-578A-D8D1DC775747}"/>
                  </a:ext>
                </a:extLst>
              </p:cNvPr>
              <p:cNvSpPr>
                <a:spLocks noGrp="1"/>
              </p:cNvSpPr>
              <p:nvPr>
                <p:ph type="body" sz="quarter" idx="13"/>
              </p:nvPr>
            </p:nvSpPr>
            <p:spPr/>
            <p:txBody>
              <a:bodyPr/>
              <a:lstStyle/>
              <a:p>
                <a:r>
                  <a:rPr lang="de-DE" kern="0" dirty="0"/>
                  <a:t>Puffer sind Lösungen von </a:t>
                </a:r>
                <a:r>
                  <a:rPr lang="de-DE" b="1" kern="0" dirty="0"/>
                  <a:t>schwachen Säuren oder Basen und ihren entsprechenden konjugierten Basen und Säuren</a:t>
                </a:r>
                <a:r>
                  <a:rPr lang="de-DE" kern="0" dirty="0"/>
                  <a:t>, die in der Lage sind, Einflüsse von Säure- oder Basenzugabe auf den</a:t>
                </a:r>
                <a:r>
                  <a:rPr lang="de-DE" b="1" kern="0" dirty="0"/>
                  <a:t> pH abzufedern</a:t>
                </a:r>
              </a:p>
              <a:p>
                <a:r>
                  <a:rPr lang="de-DE" kern="0" dirty="0"/>
                  <a:t>Sie werden eingesetzt, wenn bei Reaktionen ein bestimmtes </a:t>
                </a:r>
                <a:r>
                  <a:rPr lang="de-DE" b="1" kern="0" dirty="0" err="1"/>
                  <a:t>Millieu</a:t>
                </a:r>
                <a:r>
                  <a:rPr lang="de-DE" kern="0" dirty="0"/>
                  <a:t> vorliegen bzw. </a:t>
                </a:r>
                <a:r>
                  <a:rPr lang="de-DE" b="1" kern="0" dirty="0"/>
                  <a:t>gehalten</a:t>
                </a:r>
                <a:r>
                  <a:rPr lang="de-DE" kern="0" dirty="0"/>
                  <a:t> werden muss, bei der Reaktion selbst aber </a:t>
                </a:r>
                <a:r>
                  <a:rPr lang="de-DE" b="1" kern="0" dirty="0"/>
                  <a:t>Protonen</a:t>
                </a:r>
                <a:r>
                  <a:rPr lang="de-DE" kern="0" dirty="0"/>
                  <a:t> oder </a:t>
                </a:r>
                <a:r>
                  <a:rPr lang="de-DE" b="1" kern="0" dirty="0"/>
                  <a:t>Hydroxidionen</a:t>
                </a:r>
                <a:r>
                  <a:rPr lang="de-DE" kern="0" dirty="0"/>
                  <a:t> an der Reaktion beteiligt sind.</a:t>
                </a:r>
              </a:p>
              <a:p>
                <a:r>
                  <a:rPr lang="de-DE" kern="0" dirty="0"/>
                  <a:t>Es gibt einige </a:t>
                </a:r>
                <a:r>
                  <a:rPr lang="de-DE" b="1" kern="0" dirty="0"/>
                  <a:t>physiologische</a:t>
                </a:r>
                <a:r>
                  <a:rPr lang="de-DE" kern="0" dirty="0"/>
                  <a:t> Puffersysteme, die an der </a:t>
                </a:r>
                <a:r>
                  <a:rPr lang="de-DE" b="1" kern="0" dirty="0"/>
                  <a:t>Homöostase </a:t>
                </a:r>
                <a:r>
                  <a:rPr lang="de-DE" kern="0" dirty="0"/>
                  <a:t>beteiligt sind, beispielsweise der </a:t>
                </a:r>
                <a:r>
                  <a:rPr lang="de-DE" b="1" kern="0" dirty="0" err="1"/>
                  <a:t>Bicarbonatpuffer</a:t>
                </a:r>
                <a:r>
                  <a:rPr lang="de-DE" b="1" kern="0" dirty="0"/>
                  <a:t> oder der Phosphatpuffer</a:t>
                </a:r>
                <a:r>
                  <a:rPr lang="de-DE" kern="0" dirty="0"/>
                  <a:t>. Auch einige </a:t>
                </a:r>
                <a:r>
                  <a:rPr lang="de-DE" b="1" kern="0" dirty="0"/>
                  <a:t>Proteine</a:t>
                </a:r>
                <a:r>
                  <a:rPr lang="de-DE" kern="0" dirty="0"/>
                  <a:t> mit Pufferwirkung sind vorhanden.</a:t>
                </a:r>
              </a:p>
              <a:p>
                <a:endParaRPr lang="de-DE" kern="0" dirty="0"/>
              </a:p>
              <a:p>
                <a:r>
                  <a:rPr lang="de-DE" kern="0" dirty="0"/>
                  <a:t>Der pH – Wert eines Puffers wird über die </a:t>
                </a:r>
                <a:r>
                  <a:rPr lang="de-DE" b="1" kern="0" dirty="0"/>
                  <a:t>Henderson – </a:t>
                </a:r>
                <a:r>
                  <a:rPr lang="de-DE" b="1" kern="0" dirty="0" err="1"/>
                  <a:t>Hasselbalch</a:t>
                </a:r>
                <a:r>
                  <a:rPr lang="de-DE" kern="0" dirty="0"/>
                  <a:t> – Gleichung berechnet: </a:t>
                </a:r>
              </a:p>
              <a:p>
                <a:pPr marL="0" indent="0" algn="ctr">
                  <a:buNone/>
                </a:pP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m:t>
                    </m:r>
                    <m:r>
                      <a:rPr lang="de-DE" i="1" kern="0" smtClean="0">
                        <a:latin typeface="Cambria Math" panose="02040503050406030204" pitchFamily="18" charset="0"/>
                      </a:rPr>
                      <m:t>𝑝</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𝑆</m:t>
                        </m:r>
                      </m:sub>
                    </m:sSub>
                    <m:r>
                      <a:rPr lang="de-DE" i="1" kern="0" smtClean="0">
                        <a:latin typeface="Cambria Math" panose="02040503050406030204" pitchFamily="18" charset="0"/>
                      </a:rPr>
                      <m:t>+</m:t>
                    </m:r>
                    <m:r>
                      <m:rPr>
                        <m:sty m:val="p"/>
                      </m:rPr>
                      <a:rPr lang="de-DE" kern="0" smtClean="0">
                        <a:latin typeface="Cambria Math" panose="02040503050406030204" pitchFamily="18" charset="0"/>
                      </a:rPr>
                      <m:t>lg</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d>
                          <m:dPr>
                            <m:begChr m:val="["/>
                            <m:endChr m:val="]"/>
                            <m:ctrlPr>
                              <a:rPr lang="de-DE" i="1" kern="0" smtClean="0">
                                <a:latin typeface="Cambria Math" panose="02040503050406030204" pitchFamily="18" charset="0"/>
                              </a:rPr>
                            </m:ctrlPr>
                          </m:dPr>
                          <m:e>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𝐴</m:t>
                                </m:r>
                              </m:e>
                              <m:sup>
                                <m:r>
                                  <a:rPr lang="de-DE" i="1" kern="0" smtClean="0">
                                    <a:latin typeface="Cambria Math" panose="02040503050406030204" pitchFamily="18" charset="0"/>
                                  </a:rPr>
                                  <m:t>−</m:t>
                                </m:r>
                              </m:sup>
                            </m:sSup>
                          </m:e>
                        </m:d>
                      </m:num>
                      <m:den>
                        <m:d>
                          <m:dPr>
                            <m:begChr m:val="["/>
                            <m:endChr m:val="]"/>
                            <m:ctrlPr>
                              <a:rPr lang="de-DE" i="1" kern="0" smtClean="0">
                                <a:latin typeface="Cambria Math" panose="02040503050406030204" pitchFamily="18" charset="0"/>
                              </a:rPr>
                            </m:ctrlPr>
                          </m:dPr>
                          <m:e>
                            <m:r>
                              <a:rPr lang="de-DE" i="1" kern="0" smtClean="0">
                                <a:latin typeface="Cambria Math" panose="02040503050406030204" pitchFamily="18" charset="0"/>
                              </a:rPr>
                              <m:t>𝐻𝐴</m:t>
                            </m:r>
                          </m:e>
                        </m:d>
                      </m:den>
                    </m:f>
                    <m:r>
                      <a:rPr lang="de-DE" i="1" kern="0" smtClean="0">
                        <a:latin typeface="Cambria Math" panose="02040503050406030204" pitchFamily="18" charset="0"/>
                      </a:rPr>
                      <m:t>)</m:t>
                    </m:r>
                  </m:oMath>
                </a14:m>
                <a:r>
                  <a:rPr lang="de-DE" kern="0" dirty="0"/>
                  <a:t> für Säuren oder </a:t>
                </a: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m:t>
                    </m:r>
                    <m:r>
                      <a:rPr lang="de-DE" i="1" kern="0" smtClean="0">
                        <a:latin typeface="Cambria Math" panose="02040503050406030204" pitchFamily="18" charset="0"/>
                      </a:rPr>
                      <m:t>𝑝</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𝑆</m:t>
                        </m:r>
                      </m:sub>
                    </m:sSub>
                    <m:r>
                      <a:rPr lang="de-DE" i="1" kern="0" smtClean="0">
                        <a:latin typeface="Cambria Math" panose="02040503050406030204" pitchFamily="18" charset="0"/>
                      </a:rPr>
                      <m:t>+</m:t>
                    </m:r>
                    <m:func>
                      <m:funcPr>
                        <m:ctrlPr>
                          <a:rPr lang="de-DE" i="1" kern="0" smtClean="0">
                            <a:latin typeface="Cambria Math" panose="02040503050406030204" pitchFamily="18" charset="0"/>
                          </a:rPr>
                        </m:ctrlPr>
                      </m:funcPr>
                      <m:fName>
                        <m:r>
                          <m:rPr>
                            <m:sty m:val="p"/>
                          </m:rPr>
                          <a:rPr lang="de-DE" kern="0" smtClean="0">
                            <a:latin typeface="Cambria Math" panose="02040503050406030204" pitchFamily="18" charset="0"/>
                          </a:rPr>
                          <m:t>lg</m:t>
                        </m:r>
                      </m:fName>
                      <m:e>
                        <m:d>
                          <m:dPr>
                            <m:ctrlPr>
                              <a:rPr lang="de-DE" i="1" kern="0" smtClean="0">
                                <a:latin typeface="Cambria Math" panose="02040503050406030204" pitchFamily="18" charset="0"/>
                              </a:rPr>
                            </m:ctrlPr>
                          </m:dPr>
                          <m:e>
                            <m:f>
                              <m:fPr>
                                <m:ctrlPr>
                                  <a:rPr lang="de-DE" i="1" kern="0" smtClean="0">
                                    <a:latin typeface="Cambria Math" panose="02040503050406030204" pitchFamily="18" charset="0"/>
                                  </a:rPr>
                                </m:ctrlPr>
                              </m:fPr>
                              <m:num>
                                <m:r>
                                  <a:rPr lang="de-DE" i="1" kern="0" smtClean="0">
                                    <a:latin typeface="Cambria Math" panose="02040503050406030204" pitchFamily="18" charset="0"/>
                                  </a:rPr>
                                  <m:t>[</m:t>
                                </m:r>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𝐵</m:t>
                                    </m:r>
                                  </m:e>
                                  <m:sup>
                                    <m:r>
                                      <a:rPr lang="de-DE" i="1" kern="0" smtClean="0">
                                        <a:latin typeface="Cambria Math" panose="02040503050406030204" pitchFamily="18" charset="0"/>
                                      </a:rPr>
                                      <m:t>+</m:t>
                                    </m:r>
                                  </m:sup>
                                </m:sSup>
                                <m:r>
                                  <a:rPr lang="de-DE" i="1" kern="0" smtClean="0">
                                    <a:latin typeface="Cambria Math" panose="02040503050406030204" pitchFamily="18" charset="0"/>
                                  </a:rPr>
                                  <m:t>]</m:t>
                                </m:r>
                              </m:num>
                              <m:den>
                                <m:r>
                                  <a:rPr lang="de-DE" i="1" kern="0" smtClean="0">
                                    <a:latin typeface="Cambria Math" panose="02040503050406030204" pitchFamily="18" charset="0"/>
                                  </a:rPr>
                                  <m:t>[</m:t>
                                </m:r>
                                <m:r>
                                  <a:rPr lang="de-DE" i="1" kern="0" smtClean="0">
                                    <a:latin typeface="Cambria Math" panose="02040503050406030204" pitchFamily="18" charset="0"/>
                                  </a:rPr>
                                  <m:t>𝐻𝐵</m:t>
                                </m:r>
                                <m:r>
                                  <a:rPr lang="de-DE" i="1" kern="0" smtClean="0">
                                    <a:latin typeface="Cambria Math" panose="02040503050406030204" pitchFamily="18" charset="0"/>
                                  </a:rPr>
                                  <m:t>]</m:t>
                                </m:r>
                              </m:den>
                            </m:f>
                          </m:e>
                        </m:d>
                      </m:e>
                    </m:func>
                  </m:oMath>
                </a14:m>
                <a:r>
                  <a:rPr lang="de-DE" kern="0" dirty="0"/>
                  <a:t> für Basen</a:t>
                </a:r>
              </a:p>
              <a:p>
                <a:r>
                  <a:rPr lang="de-DE" kern="0" dirty="0"/>
                  <a:t>Für gleiche Konzentrationen an konjugiertem SB – Paar ist der pH = pK</a:t>
                </a:r>
                <a:r>
                  <a:rPr lang="de-DE" kern="0" baseline="-25000" dirty="0"/>
                  <a:t>S</a:t>
                </a:r>
                <a:r>
                  <a:rPr lang="de-DE" kern="0" dirty="0"/>
                  <a:t> (da </a:t>
                </a:r>
                <a:r>
                  <a:rPr lang="de-DE" kern="0" dirty="0" err="1"/>
                  <a:t>lg</a:t>
                </a:r>
                <a:r>
                  <a:rPr lang="de-DE" kern="0" dirty="0"/>
                  <a:t>(1) = 0). Bei diesen Verhältnissen hat der Puffer die maximale </a:t>
                </a:r>
                <a:r>
                  <a:rPr lang="de-DE" b="1" kern="0" dirty="0"/>
                  <a:t>Pufferkapazität</a:t>
                </a:r>
                <a:r>
                  <a:rPr lang="de-DE" kern="0" dirty="0"/>
                  <a:t>.</a:t>
                </a:r>
              </a:p>
              <a:p>
                <a:pPr marL="0" indent="0" algn="ctr">
                  <a:buNone/>
                </a:pPr>
                <a:endParaRPr lang="de-DE" kern="0" dirty="0"/>
              </a:p>
              <a:p>
                <a:r>
                  <a:rPr lang="de-DE" kern="0" dirty="0"/>
                  <a:t>Der </a:t>
                </a:r>
                <a:r>
                  <a:rPr lang="de-DE" b="1" kern="0" dirty="0"/>
                  <a:t>Pufferbereich </a:t>
                </a:r>
                <a:r>
                  <a:rPr lang="de-DE" kern="0" dirty="0"/>
                  <a:t>liegt bei etwa </a:t>
                </a:r>
                <a14:m>
                  <m:oMath xmlns:m="http://schemas.openxmlformats.org/officeDocument/2006/math">
                    <m:r>
                      <a:rPr lang="de-DE" i="1" kern="0" smtClean="0">
                        <a:latin typeface="Cambria Math" panose="02040503050406030204" pitchFamily="18" charset="0"/>
                      </a:rPr>
                      <m:t>±</m:t>
                    </m:r>
                  </m:oMath>
                </a14:m>
                <a:r>
                  <a:rPr lang="de-DE" kern="0" dirty="0"/>
                  <a:t> 1 pH – Einheit</a:t>
                </a:r>
              </a:p>
              <a:p>
                <a:endParaRPr lang="de-DE" kern="0" dirty="0"/>
              </a:p>
              <a:p>
                <a:r>
                  <a:rPr lang="de-DE" b="1" kern="0" dirty="0"/>
                  <a:t>Beispiele </a:t>
                </a:r>
                <a:r>
                  <a:rPr lang="de-DE" kern="0" dirty="0"/>
                  <a:t>für Puffer (aufsteigender pH): Acetatpuffer, Phosphatpuffer, Ammoniumpuffer</a:t>
                </a:r>
              </a:p>
              <a:p>
                <a:endParaRPr lang="de-DE" b="1" kern="0" dirty="0"/>
              </a:p>
              <a:p>
                <a:r>
                  <a:rPr lang="de-DE" kern="0" dirty="0"/>
                  <a:t>Puffer können entstehen wenn ein konjugiertes Säure – Base – Paar gemischt wird, aber auch, wenn nur eines der beiden vorgelegt wird und dann entsprechend mit einer Säure oder Base teilweise zu seinem konjugierten Gegenstück umgesetzt wird.</a:t>
                </a:r>
              </a:p>
              <a:p>
                <a:endParaRPr lang="de-DE" dirty="0"/>
              </a:p>
            </p:txBody>
          </p:sp>
        </mc:Choice>
        <mc:Fallback xmlns="">
          <p:sp>
            <p:nvSpPr>
              <p:cNvPr id="6" name="Inhaltsplatzhalter 5">
                <a:extLst>
                  <a:ext uri="{FF2B5EF4-FFF2-40B4-BE49-F238E27FC236}">
                    <a16:creationId xmlns:a16="http://schemas.microsoft.com/office/drawing/2014/main" id="{8CDDD98F-1BBC-443E-578A-D8D1DC77574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r="-784" b="-5097"/>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7D3FEDB5-FDBD-4B5E-C3BA-14B87A13771D}"/>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150959A0-BE85-3839-827C-4C649015F5F4}"/>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26F51577-05B6-9B0F-357A-1236D9645AE2}"/>
              </a:ext>
            </a:extLst>
          </p:cNvPr>
          <p:cNvSpPr>
            <a:spLocks noGrp="1"/>
          </p:cNvSpPr>
          <p:nvPr>
            <p:ph type="sldNum" sz="quarter" idx="16"/>
          </p:nvPr>
        </p:nvSpPr>
        <p:spPr/>
        <p:txBody>
          <a:bodyPr/>
          <a:lstStyle/>
          <a:p>
            <a:fld id="{7E0F9666-C122-4D3D-AFA2-14CC8F7A0F09}" type="slidenum">
              <a:rPr lang="de-DE" altLang="de-DE" smtClean="0"/>
              <a:pPr/>
              <a:t>74</a:t>
            </a:fld>
            <a:endParaRPr lang="de-DE" altLang="de-DE"/>
          </a:p>
        </p:txBody>
      </p:sp>
    </p:spTree>
    <p:extLst>
      <p:ext uri="{BB962C8B-B14F-4D97-AF65-F5344CB8AC3E}">
        <p14:creationId xmlns:p14="http://schemas.microsoft.com/office/powerpoint/2010/main" val="341003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F7C5A5-7F19-F49C-A415-15900FF6AFD4}"/>
              </a:ext>
            </a:extLst>
          </p:cNvPr>
          <p:cNvSpPr>
            <a:spLocks noGrp="1"/>
          </p:cNvSpPr>
          <p:nvPr>
            <p:ph type="title"/>
          </p:nvPr>
        </p:nvSpPr>
        <p:spPr/>
        <p:txBody>
          <a:bodyPr/>
          <a:lstStyle/>
          <a:p>
            <a:r>
              <a:rPr lang="de-DE" kern="0" dirty="0"/>
              <a:t>pH - Rechnungen</a:t>
            </a:r>
            <a:endParaRPr lang="de-DE" dirty="0"/>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F621699C-0599-5516-B5BC-E1E08C7F5E80}"/>
                  </a:ext>
                </a:extLst>
              </p:cNvPr>
              <p:cNvSpPr>
                <a:spLocks noGrp="1"/>
              </p:cNvSpPr>
              <p:nvPr>
                <p:ph type="body" sz="quarter" idx="13"/>
              </p:nvPr>
            </p:nvSpPr>
            <p:spPr/>
            <p:txBody>
              <a:bodyPr/>
              <a:lstStyle/>
              <a:p>
                <a:r>
                  <a:rPr lang="de-DE" kern="0" dirty="0"/>
                  <a:t>Der </a:t>
                </a:r>
                <a:r>
                  <a:rPr lang="de-DE" b="1" kern="0" dirty="0"/>
                  <a:t>pH</a:t>
                </a:r>
                <a:r>
                  <a:rPr lang="de-DE" kern="0" dirty="0"/>
                  <a:t> ist definiert als </a:t>
                </a: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m:t>
                    </m:r>
                    <m:func>
                      <m:funcPr>
                        <m:ctrlPr>
                          <a:rPr lang="de-DE" i="1" kern="0" smtClean="0">
                            <a:latin typeface="Cambria Math" panose="02040503050406030204" pitchFamily="18" charset="0"/>
                          </a:rPr>
                        </m:ctrlPr>
                      </m:funcPr>
                      <m:fName>
                        <m:r>
                          <m:rPr>
                            <m:sty m:val="p"/>
                          </m:rPr>
                          <a:rPr lang="de-DE" kern="0" smtClean="0">
                            <a:latin typeface="Cambria Math" panose="02040503050406030204" pitchFamily="18" charset="0"/>
                          </a:rPr>
                          <m:t>lg</m:t>
                        </m:r>
                      </m:fName>
                      <m:e>
                        <m:d>
                          <m:dPr>
                            <m:ctrlPr>
                              <a:rPr lang="de-DE" i="1" kern="0" smtClean="0">
                                <a:latin typeface="Cambria Math" panose="02040503050406030204" pitchFamily="18" charset="0"/>
                              </a:rPr>
                            </m:ctrlPr>
                          </m:dPr>
                          <m:e>
                            <m:d>
                              <m:dPr>
                                <m:begChr m:val="["/>
                                <m:endChr m:val="]"/>
                                <m:ctrlPr>
                                  <a:rPr lang="de-DE" i="1" kern="0" smtClean="0">
                                    <a:latin typeface="Cambria Math" panose="02040503050406030204" pitchFamily="18" charset="0"/>
                                  </a:rPr>
                                </m:ctrlPr>
                              </m:dPr>
                              <m:e>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𝐻</m:t>
                                    </m:r>
                                  </m:e>
                                  <m:sup>
                                    <m:r>
                                      <a:rPr lang="de-DE" i="1" kern="0" smtClean="0">
                                        <a:latin typeface="Cambria Math" panose="02040503050406030204" pitchFamily="18" charset="0"/>
                                      </a:rPr>
                                      <m:t>+</m:t>
                                    </m:r>
                                  </m:sup>
                                </m:sSup>
                              </m:e>
                            </m:d>
                          </m:e>
                        </m:d>
                      </m:e>
                    </m:func>
                  </m:oMath>
                </a14:m>
                <a:r>
                  <a:rPr lang="de-DE" kern="0" dirty="0"/>
                  <a:t>, es gilt außerdem </a:t>
                </a: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=14−</m:t>
                    </m:r>
                    <m:r>
                      <a:rPr lang="de-DE" i="1" kern="0" smtClean="0">
                        <a:latin typeface="Cambria Math" panose="02040503050406030204" pitchFamily="18" charset="0"/>
                      </a:rPr>
                      <m:t>𝑝𝑂𝐻</m:t>
                    </m:r>
                  </m:oMath>
                </a14:m>
                <a:r>
                  <a:rPr lang="de-DE" kern="0" dirty="0"/>
                  <a:t> (im basischen keine Protonen!)</a:t>
                </a:r>
              </a:p>
              <a:p>
                <a:r>
                  <a:rPr lang="de-DE" kern="0" dirty="0"/>
                  <a:t>Der Rechenweg ist unterschiedlich für </a:t>
                </a:r>
                <a:r>
                  <a:rPr lang="de-DE" b="1" kern="0" dirty="0"/>
                  <a:t>starke </a:t>
                </a:r>
                <a:r>
                  <a:rPr lang="de-DE" kern="0" dirty="0"/>
                  <a:t>und </a:t>
                </a:r>
                <a:r>
                  <a:rPr lang="de-DE" b="1" kern="0" dirty="0"/>
                  <a:t>schwache Säuren / Basen</a:t>
                </a:r>
                <a:r>
                  <a:rPr lang="de-DE" kern="0" dirty="0"/>
                  <a:t>, die Stärke kann am pK – Wert abgelesen werden</a:t>
                </a:r>
              </a:p>
              <a:p>
                <a:r>
                  <a:rPr lang="de-DE" kern="0" dirty="0"/>
                  <a:t>Die Definition von K</a:t>
                </a:r>
                <a:r>
                  <a:rPr lang="de-DE" kern="0" baseline="-25000" dirty="0"/>
                  <a:t>S</a:t>
                </a:r>
                <a:r>
                  <a:rPr lang="de-DE" kern="0" dirty="0"/>
                  <a:t> ist </a:t>
                </a:r>
                <a14:m>
                  <m:oMath xmlns:m="http://schemas.openxmlformats.org/officeDocument/2006/math">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𝑆</m:t>
                        </m:r>
                      </m:sub>
                    </m:sSub>
                    <m:r>
                      <a:rPr lang="de-DE" i="1" kern="0">
                        <a:latin typeface="Cambria Math" panose="02040503050406030204" pitchFamily="18" charset="0"/>
                      </a:rPr>
                      <m:t>=</m:t>
                    </m:r>
                    <m:f>
                      <m:fPr>
                        <m:ctrlPr>
                          <a:rPr lang="de-DE" i="1" kern="0">
                            <a:latin typeface="Cambria Math" panose="02040503050406030204" pitchFamily="18" charset="0"/>
                          </a:rPr>
                        </m:ctrlPr>
                      </m:fPr>
                      <m:num>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r>
                          <a:rPr lang="de-DE" i="1" kern="0">
                            <a:latin typeface="Cambria Math" panose="02040503050406030204" pitchFamily="18" charset="0"/>
                            <a:ea typeface="Cambria Math" panose="02040503050406030204" pitchFamily="18" charset="0"/>
                          </a:rPr>
                          <m:t>∙[</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𝐻</m:t>
                            </m:r>
                          </m:e>
                          <m:sub>
                            <m:r>
                              <a:rPr lang="de-DE" i="1" kern="0">
                                <a:latin typeface="Cambria Math" panose="02040503050406030204" pitchFamily="18" charset="0"/>
                                <a:ea typeface="Cambria Math" panose="02040503050406030204" pitchFamily="18" charset="0"/>
                              </a:rPr>
                              <m:t>3</m:t>
                            </m:r>
                          </m:sub>
                        </m:sSub>
                        <m:sSup>
                          <m:sSupPr>
                            <m:ctrlPr>
                              <a:rPr lang="de-DE" i="1" kern="0">
                                <a:latin typeface="Cambria Math" panose="02040503050406030204" pitchFamily="18" charset="0"/>
                                <a:ea typeface="Cambria Math" panose="02040503050406030204" pitchFamily="18" charset="0"/>
                              </a:rPr>
                            </m:ctrlPr>
                          </m:sSupPr>
                          <m:e>
                            <m:r>
                              <a:rPr lang="de-DE" i="1" kern="0">
                                <a:latin typeface="Cambria Math" panose="02040503050406030204" pitchFamily="18" charset="0"/>
                                <a:ea typeface="Cambria Math" panose="02040503050406030204" pitchFamily="18" charset="0"/>
                              </a:rPr>
                              <m:t>𝑂</m:t>
                            </m:r>
                          </m:e>
                          <m:sup>
                            <m:r>
                              <a:rPr lang="de-DE" i="1" kern="0">
                                <a:latin typeface="Cambria Math" panose="02040503050406030204" pitchFamily="18" charset="0"/>
                                <a:ea typeface="Cambria Math" panose="02040503050406030204" pitchFamily="18" charset="0"/>
                              </a:rPr>
                              <m:t>+</m:t>
                            </m:r>
                          </m:sup>
                        </m:sSup>
                        <m:r>
                          <a:rPr lang="de-DE" i="1" kern="0">
                            <a:latin typeface="Cambria Math" panose="02040503050406030204" pitchFamily="18" charset="0"/>
                            <a:ea typeface="Cambria Math" panose="02040503050406030204" pitchFamily="18" charset="0"/>
                          </a:rPr>
                          <m:t>]</m:t>
                        </m:r>
                      </m:num>
                      <m:den>
                        <m:d>
                          <m:dPr>
                            <m:begChr m:val="["/>
                            <m:endChr m:val="]"/>
                            <m:ctrlPr>
                              <a:rPr lang="de-DE" i="1" kern="0">
                                <a:latin typeface="Cambria Math" panose="02040503050406030204" pitchFamily="18" charset="0"/>
                              </a:rPr>
                            </m:ctrlPr>
                          </m:dPr>
                          <m:e>
                            <m:r>
                              <a:rPr lang="de-DE" i="1" kern="0">
                                <a:latin typeface="Cambria Math" panose="02040503050406030204" pitchFamily="18" charset="0"/>
                              </a:rPr>
                              <m:t>𝐻𝐴</m:t>
                            </m:r>
                          </m:e>
                        </m:d>
                      </m:den>
                    </m:f>
                  </m:oMath>
                </a14:m>
                <a:r>
                  <a:rPr lang="de-DE" kern="0" dirty="0"/>
                  <a:t>. Es gilt für </a:t>
                </a:r>
                <a:r>
                  <a:rPr lang="de-DE" kern="0" dirty="0" err="1"/>
                  <a:t>einprotonige</a:t>
                </a:r>
                <a:r>
                  <a:rPr lang="de-DE" kern="0" dirty="0"/>
                  <a:t> Säuren: </a:t>
                </a:r>
                <a14:m>
                  <m:oMath xmlns:m="http://schemas.openxmlformats.org/officeDocument/2006/math">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r>
                      <a:rPr lang="de-DE" i="1" kern="0">
                        <a:latin typeface="Cambria Math" panose="02040503050406030204" pitchFamily="18" charset="0"/>
                      </a:rPr>
                      <m:t>=</m:t>
                    </m:r>
                    <m:r>
                      <a:rPr lang="de-DE" i="1" kern="0">
                        <a:latin typeface="Cambria Math" panose="02040503050406030204" pitchFamily="18" charset="0"/>
                        <a:ea typeface="Cambria Math" panose="02040503050406030204" pitchFamily="18" charset="0"/>
                      </a:rPr>
                      <m:t>[</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𝐻</m:t>
                        </m:r>
                      </m:e>
                      <m:sub>
                        <m:r>
                          <a:rPr lang="de-DE" i="1" kern="0">
                            <a:latin typeface="Cambria Math" panose="02040503050406030204" pitchFamily="18" charset="0"/>
                            <a:ea typeface="Cambria Math" panose="02040503050406030204" pitchFamily="18" charset="0"/>
                          </a:rPr>
                          <m:t>3</m:t>
                        </m:r>
                      </m:sub>
                    </m:sSub>
                    <m:sSup>
                      <m:sSupPr>
                        <m:ctrlPr>
                          <a:rPr lang="de-DE" i="1" kern="0">
                            <a:latin typeface="Cambria Math" panose="02040503050406030204" pitchFamily="18" charset="0"/>
                            <a:ea typeface="Cambria Math" panose="02040503050406030204" pitchFamily="18" charset="0"/>
                          </a:rPr>
                        </m:ctrlPr>
                      </m:sSupPr>
                      <m:e>
                        <m:r>
                          <a:rPr lang="de-DE" i="1" kern="0">
                            <a:latin typeface="Cambria Math" panose="02040503050406030204" pitchFamily="18" charset="0"/>
                            <a:ea typeface="Cambria Math" panose="02040503050406030204" pitchFamily="18" charset="0"/>
                          </a:rPr>
                          <m:t>𝑂</m:t>
                        </m:r>
                      </m:e>
                      <m:sup>
                        <m:r>
                          <a:rPr lang="de-DE" i="1" kern="0">
                            <a:latin typeface="Cambria Math" panose="02040503050406030204" pitchFamily="18" charset="0"/>
                            <a:ea typeface="Cambria Math" panose="02040503050406030204" pitchFamily="18" charset="0"/>
                          </a:rPr>
                          <m:t>+</m:t>
                        </m:r>
                      </m:sup>
                    </m:sSup>
                    <m:r>
                      <a:rPr lang="de-DE" i="1" kern="0">
                        <a:latin typeface="Cambria Math" panose="02040503050406030204" pitchFamily="18" charset="0"/>
                        <a:ea typeface="Cambria Math" panose="02040503050406030204" pitchFamily="18" charset="0"/>
                      </a:rPr>
                      <m:t>]</m:t>
                    </m:r>
                  </m:oMath>
                </a14:m>
                <a:r>
                  <a:rPr lang="de-DE" kern="0" dirty="0"/>
                  <a:t>, daher </a:t>
                </a:r>
                <a14:m>
                  <m:oMath xmlns:m="http://schemas.openxmlformats.org/officeDocument/2006/math">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a:latin typeface="Cambria Math" panose="02040503050406030204" pitchFamily="18" charset="0"/>
                          </a:rPr>
                          <m:t>𝑆</m:t>
                        </m:r>
                      </m:sub>
                    </m:sSub>
                    <m:r>
                      <a:rPr lang="de-DE" i="1" kern="0">
                        <a:latin typeface="Cambria Math" panose="02040503050406030204" pitchFamily="18" charset="0"/>
                      </a:rPr>
                      <m:t>=</m:t>
                    </m:r>
                    <m:f>
                      <m:fPr>
                        <m:ctrlPr>
                          <a:rPr lang="de-DE" i="1" kern="0">
                            <a:latin typeface="Cambria Math" panose="02040503050406030204" pitchFamily="18" charset="0"/>
                          </a:rPr>
                        </m:ctrlPr>
                      </m:fPr>
                      <m:num>
                        <m:sSup>
                          <m:sSupPr>
                            <m:ctrlPr>
                              <a:rPr lang="de-DE" i="1" kern="0">
                                <a:latin typeface="Cambria Math" panose="02040503050406030204" pitchFamily="18" charset="0"/>
                              </a:rPr>
                            </m:ctrlPr>
                          </m:sSupPr>
                          <m:e>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e>
                            </m:d>
                          </m:e>
                          <m:sup>
                            <m:r>
                              <a:rPr lang="de-DE" i="1" kern="0">
                                <a:latin typeface="Cambria Math" panose="02040503050406030204" pitchFamily="18" charset="0"/>
                              </a:rPr>
                              <m:t>2</m:t>
                            </m:r>
                          </m:sup>
                        </m:sSup>
                      </m:num>
                      <m:den>
                        <m:d>
                          <m:dPr>
                            <m:begChr m:val="["/>
                            <m:endChr m:val="]"/>
                            <m:ctrlPr>
                              <a:rPr lang="de-DE" i="1" kern="0">
                                <a:latin typeface="Cambria Math" panose="02040503050406030204" pitchFamily="18" charset="0"/>
                              </a:rPr>
                            </m:ctrlPr>
                          </m:dPr>
                          <m:e>
                            <m:r>
                              <a:rPr lang="de-DE" i="1" kern="0">
                                <a:latin typeface="Cambria Math" panose="02040503050406030204" pitchFamily="18" charset="0"/>
                              </a:rPr>
                              <m:t>𝐻𝐴</m:t>
                            </m:r>
                          </m:e>
                        </m:d>
                      </m:den>
                    </m:f>
                  </m:oMath>
                </a14:m>
                <a:endParaRPr lang="de-DE" kern="0" dirty="0"/>
              </a:p>
              <a:p>
                <a:pPr marL="0" indent="0">
                  <a:buNone/>
                </a:pPr>
                <a:endParaRPr lang="de-DE" kern="0" dirty="0"/>
              </a:p>
              <a:p>
                <a:r>
                  <a:rPr lang="de-DE" b="1" kern="0" dirty="0"/>
                  <a:t>Starke Säuren: </a:t>
                </a: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m:t>
                    </m:r>
                    <m:func>
                      <m:funcPr>
                        <m:ctrlPr>
                          <a:rPr lang="de-DE" i="1" kern="0" smtClean="0">
                            <a:latin typeface="Cambria Math" panose="02040503050406030204" pitchFamily="18" charset="0"/>
                          </a:rPr>
                        </m:ctrlPr>
                      </m:funcPr>
                      <m:fName>
                        <m:r>
                          <m:rPr>
                            <m:sty m:val="p"/>
                          </m:rPr>
                          <a:rPr lang="de-DE" kern="0" smtClean="0">
                            <a:latin typeface="Cambria Math" panose="02040503050406030204" pitchFamily="18" charset="0"/>
                          </a:rPr>
                          <m:t>lg</m:t>
                        </m:r>
                      </m:fName>
                      <m:e>
                        <m:d>
                          <m:dPr>
                            <m:ctrlPr>
                              <a:rPr lang="de-DE" i="1" kern="0" smtClean="0">
                                <a:latin typeface="Cambria Math" panose="02040503050406030204" pitchFamily="18" charset="0"/>
                              </a:rPr>
                            </m:ctrlPr>
                          </m:dPr>
                          <m:e>
                            <m:d>
                              <m:dPr>
                                <m:begChr m:val="["/>
                                <m:endChr m:val="]"/>
                                <m:ctrlPr>
                                  <a:rPr lang="de-DE" i="1" kern="0" smtClean="0">
                                    <a:latin typeface="Cambria Math" panose="02040503050406030204" pitchFamily="18" charset="0"/>
                                  </a:rPr>
                                </m:ctrlPr>
                              </m:dPr>
                              <m:e>
                                <m:r>
                                  <a:rPr lang="de-DE" b="0" i="1" kern="0" smtClean="0">
                                    <a:latin typeface="Cambria Math" panose="02040503050406030204" pitchFamily="18" charset="0"/>
                                  </a:rPr>
                                  <m:t>𝐻𝐴</m:t>
                                </m:r>
                              </m:e>
                            </m:d>
                          </m:e>
                        </m:d>
                        <m:r>
                          <a:rPr lang="de-DE" i="1" kern="0" smtClean="0">
                            <a:latin typeface="Cambria Math" panose="02040503050406030204" pitchFamily="18" charset="0"/>
                          </a:rPr>
                          <m:t>→ </m:t>
                        </m:r>
                      </m:e>
                    </m:func>
                  </m:oMath>
                </a14:m>
                <a:r>
                  <a:rPr lang="de-DE" kern="0" dirty="0"/>
                  <a:t>da vollständig dissoziiert</a:t>
                </a:r>
              </a:p>
              <a:p>
                <a:r>
                  <a:rPr lang="de-DE" b="1" kern="0" dirty="0"/>
                  <a:t>Starke Basen:</a:t>
                </a:r>
                <a:r>
                  <a:rPr lang="de-DE" kern="0" dirty="0"/>
                  <a:t> </a:t>
                </a:r>
                <a14:m>
                  <m:oMath xmlns:m="http://schemas.openxmlformats.org/officeDocument/2006/math">
                    <m:r>
                      <a:rPr lang="de-DE" i="1" kern="0" smtClean="0">
                        <a:latin typeface="Cambria Math" panose="02040503050406030204" pitchFamily="18" charset="0"/>
                      </a:rPr>
                      <m:t>𝑝𝑂𝐻</m:t>
                    </m:r>
                    <m:r>
                      <a:rPr lang="de-DE" i="1" kern="0" smtClean="0">
                        <a:latin typeface="Cambria Math" panose="02040503050406030204" pitchFamily="18" charset="0"/>
                      </a:rPr>
                      <m:t>=−</m:t>
                    </m:r>
                    <m:func>
                      <m:funcPr>
                        <m:ctrlPr>
                          <a:rPr lang="de-DE" i="1" kern="0" smtClean="0">
                            <a:latin typeface="Cambria Math" panose="02040503050406030204" pitchFamily="18" charset="0"/>
                          </a:rPr>
                        </m:ctrlPr>
                      </m:funcPr>
                      <m:fName>
                        <m:r>
                          <m:rPr>
                            <m:sty m:val="p"/>
                          </m:rPr>
                          <a:rPr lang="de-DE" kern="0" smtClean="0">
                            <a:latin typeface="Cambria Math" panose="02040503050406030204" pitchFamily="18" charset="0"/>
                          </a:rPr>
                          <m:t>lg</m:t>
                        </m:r>
                      </m:fName>
                      <m:e>
                        <m:d>
                          <m:dPr>
                            <m:ctrlPr>
                              <a:rPr lang="de-DE" i="1" kern="0" smtClean="0">
                                <a:latin typeface="Cambria Math" panose="02040503050406030204" pitchFamily="18" charset="0"/>
                              </a:rPr>
                            </m:ctrlPr>
                          </m:dPr>
                          <m:e>
                            <m:d>
                              <m:dPr>
                                <m:begChr m:val="["/>
                                <m:endChr m:val="]"/>
                                <m:ctrlPr>
                                  <a:rPr lang="de-DE" i="1" kern="0" smtClean="0">
                                    <a:latin typeface="Cambria Math" panose="02040503050406030204" pitchFamily="18" charset="0"/>
                                  </a:rPr>
                                </m:ctrlPr>
                              </m:dPr>
                              <m:e>
                                <m:r>
                                  <a:rPr lang="de-DE" i="1" kern="0" smtClean="0">
                                    <a:latin typeface="Cambria Math" panose="02040503050406030204" pitchFamily="18" charset="0"/>
                                  </a:rPr>
                                  <m:t>𝐵</m:t>
                                </m:r>
                              </m:e>
                            </m:d>
                          </m:e>
                        </m:d>
                      </m:e>
                    </m:func>
                    <m:r>
                      <a:rPr lang="de-DE" i="1" kern="0" smtClean="0">
                        <a:latin typeface="Cambria Math" panose="02040503050406030204" pitchFamily="18" charset="0"/>
                      </a:rPr>
                      <m:t>→</m:t>
                    </m:r>
                  </m:oMath>
                </a14:m>
                <a:r>
                  <a:rPr lang="de-DE" kern="0" dirty="0"/>
                  <a:t> auch vollständig dissoziiert</a:t>
                </a:r>
              </a:p>
              <a:p>
                <a:r>
                  <a:rPr lang="de-DE" b="1" kern="0" dirty="0"/>
                  <a:t>Umformungen: </a:t>
                </a:r>
                <a14:m>
                  <m:oMath xmlns:m="http://schemas.openxmlformats.org/officeDocument/2006/math">
                    <m:r>
                      <a:rPr lang="de-DE" b="0" i="1" kern="0" smtClean="0">
                        <a:latin typeface="Cambria Math" panose="02040503050406030204" pitchFamily="18" charset="0"/>
                      </a:rPr>
                      <m:t>[</m:t>
                    </m:r>
                    <m:sSup>
                      <m:sSupPr>
                        <m:ctrlPr>
                          <a:rPr lang="de-DE" i="1" kern="0" smtClean="0">
                            <a:latin typeface="Cambria Math" panose="02040503050406030204" pitchFamily="18" charset="0"/>
                          </a:rPr>
                        </m:ctrlPr>
                      </m:sSupPr>
                      <m:e>
                        <m:r>
                          <a:rPr lang="de-DE" b="0" i="1" kern="0" smtClean="0">
                            <a:latin typeface="Cambria Math" panose="02040503050406030204" pitchFamily="18" charset="0"/>
                          </a:rPr>
                          <m:t>𝐻</m:t>
                        </m:r>
                      </m:e>
                      <m:sup>
                        <m:r>
                          <a:rPr lang="de-DE" b="0" i="1" kern="0" smtClean="0">
                            <a:latin typeface="Cambria Math" panose="02040503050406030204" pitchFamily="18" charset="0"/>
                          </a:rPr>
                          <m:t>+</m:t>
                        </m:r>
                      </m:sup>
                    </m:sSup>
                    <m:r>
                      <a:rPr lang="de-DE" b="0" i="1" kern="0" smtClean="0">
                        <a:latin typeface="Cambria Math" panose="02040503050406030204" pitchFamily="18" charset="0"/>
                      </a:rPr>
                      <m:t>]=1</m:t>
                    </m:r>
                    <m:sSup>
                      <m:sSupPr>
                        <m:ctrlPr>
                          <a:rPr lang="de-DE" i="1" kern="0" smtClean="0">
                            <a:latin typeface="Cambria Math" panose="02040503050406030204" pitchFamily="18" charset="0"/>
                          </a:rPr>
                        </m:ctrlPr>
                      </m:sSupPr>
                      <m:e>
                        <m:r>
                          <a:rPr lang="de-DE" b="0" i="1" kern="0" smtClean="0">
                            <a:latin typeface="Cambria Math" panose="02040503050406030204" pitchFamily="18" charset="0"/>
                          </a:rPr>
                          <m:t>0</m:t>
                        </m:r>
                      </m:e>
                      <m:sup>
                        <m:r>
                          <a:rPr lang="de-DE" b="0" i="1" kern="0" smtClean="0">
                            <a:latin typeface="Cambria Math" panose="02040503050406030204" pitchFamily="18" charset="0"/>
                          </a:rPr>
                          <m:t>−</m:t>
                        </m:r>
                        <m:r>
                          <a:rPr lang="de-DE" b="0" i="1" kern="0" smtClean="0">
                            <a:latin typeface="Cambria Math" panose="02040503050406030204" pitchFamily="18" charset="0"/>
                          </a:rPr>
                          <m:t>𝑝𝐻</m:t>
                        </m:r>
                      </m:sup>
                    </m:sSup>
                  </m:oMath>
                </a14:m>
                <a:endParaRPr lang="de-DE" kern="0" dirty="0"/>
              </a:p>
              <a:p>
                <a:r>
                  <a:rPr lang="de-DE" b="1" kern="0" dirty="0"/>
                  <a:t>Schwache Säuren:</a:t>
                </a:r>
                <a:r>
                  <a:rPr lang="de-DE" kern="0" dirty="0"/>
                  <a:t> </a:t>
                </a: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r>
                          <a:rPr lang="de-DE" i="1" kern="0" smtClean="0">
                            <a:latin typeface="Cambria Math" panose="02040503050406030204" pitchFamily="18" charset="0"/>
                          </a:rPr>
                          <m:t>1</m:t>
                        </m:r>
                      </m:num>
                      <m:den>
                        <m:r>
                          <a:rPr lang="de-DE" i="1" kern="0" smtClean="0">
                            <a:latin typeface="Cambria Math" panose="02040503050406030204" pitchFamily="18" charset="0"/>
                          </a:rPr>
                          <m:t>2</m:t>
                        </m:r>
                      </m:den>
                    </m:f>
                    <m:r>
                      <a:rPr lang="de-DE" i="1" kern="0" smtClean="0">
                        <a:latin typeface="Cambria Math" panose="02040503050406030204" pitchFamily="18" charset="0"/>
                      </a:rPr>
                      <m:t>(</m:t>
                    </m:r>
                    <m:r>
                      <a:rPr lang="de-DE" i="1" kern="0" smtClean="0">
                        <a:latin typeface="Cambria Math" panose="02040503050406030204" pitchFamily="18" charset="0"/>
                      </a:rPr>
                      <m:t>𝑝</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𝑆</m:t>
                        </m:r>
                      </m:sub>
                    </m:sSub>
                    <m:r>
                      <a:rPr lang="de-DE" i="1" kern="0" smtClean="0">
                        <a:latin typeface="Cambria Math" panose="02040503050406030204" pitchFamily="18" charset="0"/>
                      </a:rPr>
                      <m:t>−</m:t>
                    </m:r>
                    <m:func>
                      <m:funcPr>
                        <m:ctrlPr>
                          <a:rPr lang="de-DE" i="1" kern="0" smtClean="0">
                            <a:latin typeface="Cambria Math" panose="02040503050406030204" pitchFamily="18" charset="0"/>
                          </a:rPr>
                        </m:ctrlPr>
                      </m:funcPr>
                      <m:fName>
                        <m:r>
                          <m:rPr>
                            <m:sty m:val="p"/>
                          </m:rPr>
                          <a:rPr lang="de-DE" kern="0" smtClean="0">
                            <a:latin typeface="Cambria Math" panose="02040503050406030204" pitchFamily="18" charset="0"/>
                          </a:rPr>
                          <m:t>lg</m:t>
                        </m:r>
                      </m:fName>
                      <m:e>
                        <m:d>
                          <m:dPr>
                            <m:ctrlPr>
                              <a:rPr lang="de-DE" i="1" kern="0" smtClean="0">
                                <a:latin typeface="Cambria Math" panose="02040503050406030204" pitchFamily="18" charset="0"/>
                              </a:rPr>
                            </m:ctrlPr>
                          </m:dPr>
                          <m:e>
                            <m:d>
                              <m:dPr>
                                <m:begChr m:val="["/>
                                <m:endChr m:val="]"/>
                                <m:ctrlPr>
                                  <a:rPr lang="de-DE" i="1" kern="0" smtClean="0">
                                    <a:latin typeface="Cambria Math" panose="02040503050406030204" pitchFamily="18" charset="0"/>
                                  </a:rPr>
                                </m:ctrlPr>
                              </m:dPr>
                              <m:e>
                                <m:r>
                                  <a:rPr lang="de-DE" i="1" kern="0" smtClean="0">
                                    <a:latin typeface="Cambria Math" panose="02040503050406030204" pitchFamily="18" charset="0"/>
                                  </a:rPr>
                                  <m:t>𝐻</m:t>
                                </m:r>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𝐴</m:t>
                                    </m:r>
                                  </m:e>
                                  <m:sup>
                                    <m:r>
                                      <a:rPr lang="de-DE" i="1" kern="0" smtClean="0">
                                        <a:latin typeface="Cambria Math" panose="02040503050406030204" pitchFamily="18" charset="0"/>
                                      </a:rPr>
                                      <m:t>+</m:t>
                                    </m:r>
                                  </m:sup>
                                </m:sSup>
                              </m:e>
                            </m:d>
                          </m:e>
                        </m:d>
                      </m:e>
                    </m:func>
                    <m:r>
                      <a:rPr lang="de-DE" i="1" kern="0" smtClean="0">
                        <a:latin typeface="Cambria Math" panose="02040503050406030204" pitchFamily="18" charset="0"/>
                      </a:rPr>
                      <m:t>→</m:t>
                    </m:r>
                  </m:oMath>
                </a14:m>
                <a:r>
                  <a:rPr lang="de-DE" b="1" kern="0" dirty="0"/>
                  <a:t> </a:t>
                </a:r>
                <a:r>
                  <a:rPr lang="de-DE" kern="0" dirty="0"/>
                  <a:t>keine vollständige </a:t>
                </a:r>
                <a:r>
                  <a:rPr lang="de-DE" kern="0" dirty="0" err="1"/>
                  <a:t>Dissotiation</a:t>
                </a:r>
                <a:r>
                  <a:rPr lang="de-DE" kern="0" dirty="0"/>
                  <a:t>,</a:t>
                </a:r>
                <a:r>
                  <a:rPr lang="de-DE" b="1" kern="0" dirty="0"/>
                  <a:t> </a:t>
                </a:r>
                <a:r>
                  <a:rPr lang="de-DE" kern="0" dirty="0"/>
                  <a:t>der pK</a:t>
                </a:r>
                <a:r>
                  <a:rPr lang="de-DE" kern="0" baseline="-25000" dirty="0"/>
                  <a:t>S</a:t>
                </a:r>
                <a:r>
                  <a:rPr lang="de-DE" kern="0" dirty="0"/>
                  <a:t> gibt die Lage des GGW zwischen </a:t>
                </a:r>
                <a:r>
                  <a:rPr lang="de-DE" kern="0" dirty="0" err="1"/>
                  <a:t>protoniert</a:t>
                </a:r>
                <a:r>
                  <a:rPr lang="de-DE" kern="0" dirty="0"/>
                  <a:t> / </a:t>
                </a:r>
                <a:r>
                  <a:rPr lang="de-DE" kern="0" dirty="0" err="1"/>
                  <a:t>deprotoniert</a:t>
                </a:r>
                <a:endParaRPr lang="de-DE" kern="0" dirty="0"/>
              </a:p>
              <a:p>
                <a:r>
                  <a:rPr lang="de-DE" b="1" kern="0" dirty="0"/>
                  <a:t>Schwache Basen:</a:t>
                </a:r>
                <a:r>
                  <a:rPr lang="de-DE" kern="0" dirty="0"/>
                  <a:t> </a:t>
                </a:r>
                <a14:m>
                  <m:oMath xmlns:m="http://schemas.openxmlformats.org/officeDocument/2006/math">
                    <m:r>
                      <a:rPr lang="de-DE" i="1" kern="0">
                        <a:latin typeface="Cambria Math" panose="02040503050406030204" pitchFamily="18" charset="0"/>
                      </a:rPr>
                      <m:t>𝑝</m:t>
                    </m:r>
                    <m:r>
                      <a:rPr lang="de-DE" i="1" kern="0" smtClean="0">
                        <a:latin typeface="Cambria Math" panose="02040503050406030204" pitchFamily="18" charset="0"/>
                      </a:rPr>
                      <m:t>𝑂𝐻</m:t>
                    </m:r>
                    <m:r>
                      <a:rPr lang="de-DE" i="1" kern="0">
                        <a:latin typeface="Cambria Math" panose="02040503050406030204" pitchFamily="18" charset="0"/>
                      </a:rPr>
                      <m:t>=</m:t>
                    </m:r>
                    <m:f>
                      <m:fPr>
                        <m:ctrlPr>
                          <a:rPr lang="de-DE" i="1" kern="0">
                            <a:latin typeface="Cambria Math" panose="02040503050406030204" pitchFamily="18" charset="0"/>
                          </a:rPr>
                        </m:ctrlPr>
                      </m:fPr>
                      <m:num>
                        <m:r>
                          <a:rPr lang="de-DE" i="1" kern="0">
                            <a:latin typeface="Cambria Math" panose="02040503050406030204" pitchFamily="18" charset="0"/>
                          </a:rPr>
                          <m:t>1</m:t>
                        </m:r>
                      </m:num>
                      <m:den>
                        <m:r>
                          <a:rPr lang="de-DE" i="1" kern="0">
                            <a:latin typeface="Cambria Math" panose="02040503050406030204" pitchFamily="18" charset="0"/>
                          </a:rPr>
                          <m:t>2</m:t>
                        </m:r>
                      </m:den>
                    </m:f>
                    <m:r>
                      <a:rPr lang="de-DE" i="1" kern="0">
                        <a:latin typeface="Cambria Math" panose="02040503050406030204" pitchFamily="18" charset="0"/>
                      </a:rPr>
                      <m:t>(</m:t>
                    </m:r>
                    <m:r>
                      <a:rPr lang="de-DE" i="1" kern="0">
                        <a:latin typeface="Cambria Math" panose="02040503050406030204" pitchFamily="18" charset="0"/>
                      </a:rPr>
                      <m:t>𝑝</m:t>
                    </m:r>
                    <m:sSub>
                      <m:sSubPr>
                        <m:ctrlPr>
                          <a:rPr lang="de-DE" i="1" kern="0">
                            <a:latin typeface="Cambria Math" panose="02040503050406030204" pitchFamily="18" charset="0"/>
                          </a:rPr>
                        </m:ctrlPr>
                      </m:sSubPr>
                      <m:e>
                        <m:r>
                          <a:rPr lang="de-DE" i="1" kern="0">
                            <a:latin typeface="Cambria Math" panose="02040503050406030204" pitchFamily="18" charset="0"/>
                          </a:rPr>
                          <m:t>𝐾</m:t>
                        </m:r>
                      </m:e>
                      <m:sub>
                        <m:r>
                          <a:rPr lang="de-DE" i="1" kern="0" smtClean="0">
                            <a:latin typeface="Cambria Math" panose="02040503050406030204" pitchFamily="18" charset="0"/>
                          </a:rPr>
                          <m:t>𝐵</m:t>
                        </m:r>
                      </m:sub>
                    </m:sSub>
                    <m:r>
                      <a:rPr lang="de-DE" i="1" kern="0">
                        <a:latin typeface="Cambria Math" panose="02040503050406030204" pitchFamily="18" charset="0"/>
                      </a:rPr>
                      <m:t>−</m:t>
                    </m:r>
                    <m:func>
                      <m:funcPr>
                        <m:ctrlPr>
                          <a:rPr lang="de-DE" i="1" kern="0">
                            <a:latin typeface="Cambria Math" panose="02040503050406030204" pitchFamily="18" charset="0"/>
                          </a:rPr>
                        </m:ctrlPr>
                      </m:funcPr>
                      <m:fName>
                        <m:r>
                          <m:rPr>
                            <m:sty m:val="p"/>
                          </m:rPr>
                          <a:rPr lang="de-DE" kern="0">
                            <a:latin typeface="Cambria Math" panose="02040503050406030204" pitchFamily="18" charset="0"/>
                          </a:rPr>
                          <m:t>lg</m:t>
                        </m:r>
                      </m:fName>
                      <m:e>
                        <m:d>
                          <m:dPr>
                            <m:ctrlPr>
                              <a:rPr lang="de-DE" i="1" kern="0">
                                <a:latin typeface="Cambria Math" panose="02040503050406030204" pitchFamily="18" charset="0"/>
                              </a:rPr>
                            </m:ctrlPr>
                          </m:dPr>
                          <m:e>
                            <m:d>
                              <m:dPr>
                                <m:begChr m:val="["/>
                                <m:endChr m:val="]"/>
                                <m:ctrlPr>
                                  <a:rPr lang="de-DE" i="1" kern="0">
                                    <a:latin typeface="Cambria Math" panose="02040503050406030204" pitchFamily="18" charset="0"/>
                                  </a:rPr>
                                </m:ctrlPr>
                              </m:dPr>
                              <m:e>
                                <m:r>
                                  <a:rPr lang="de-DE" i="1" kern="0" smtClean="0">
                                    <a:latin typeface="Cambria Math" panose="02040503050406030204" pitchFamily="18" charset="0"/>
                                  </a:rPr>
                                  <m:t>𝐵</m:t>
                                </m:r>
                              </m:e>
                            </m:d>
                          </m:e>
                        </m:d>
                      </m:e>
                    </m:func>
                    <m:r>
                      <a:rPr lang="de-DE" i="1" kern="0">
                        <a:latin typeface="Cambria Math" panose="02040503050406030204" pitchFamily="18" charset="0"/>
                      </a:rPr>
                      <m:t>→</m:t>
                    </m:r>
                  </m:oMath>
                </a14:m>
                <a:r>
                  <a:rPr lang="de-DE" kern="0" dirty="0"/>
                  <a:t> auch keine vollständige </a:t>
                </a:r>
                <a:r>
                  <a:rPr lang="de-DE" kern="0" dirty="0" err="1"/>
                  <a:t>Dissotiation</a:t>
                </a:r>
                <a:endParaRPr lang="de-DE" kern="0" dirty="0"/>
              </a:p>
              <a:p>
                <a:r>
                  <a:rPr lang="de-DE" b="1" kern="0" dirty="0"/>
                  <a:t>Puffer:</a:t>
                </a:r>
                <a:r>
                  <a:rPr lang="de-DE" kern="0" dirty="0"/>
                  <a:t> für Säuren </a:t>
                </a: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m:t>
                    </m:r>
                    <m:r>
                      <a:rPr lang="de-DE" i="1" kern="0" smtClean="0">
                        <a:latin typeface="Cambria Math" panose="02040503050406030204" pitchFamily="18" charset="0"/>
                      </a:rPr>
                      <m:t>𝑝</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𝑆</m:t>
                        </m:r>
                      </m:sub>
                    </m:sSub>
                    <m:r>
                      <a:rPr lang="de-DE" i="1" kern="0" smtClean="0">
                        <a:latin typeface="Cambria Math" panose="02040503050406030204" pitchFamily="18" charset="0"/>
                      </a:rPr>
                      <m:t>+</m:t>
                    </m:r>
                    <m:func>
                      <m:funcPr>
                        <m:ctrlPr>
                          <a:rPr lang="de-DE" i="1" kern="0" smtClean="0">
                            <a:latin typeface="Cambria Math" panose="02040503050406030204" pitchFamily="18" charset="0"/>
                          </a:rPr>
                        </m:ctrlPr>
                      </m:funcPr>
                      <m:fName>
                        <m:r>
                          <m:rPr>
                            <m:sty m:val="p"/>
                          </m:rPr>
                          <a:rPr lang="de-DE" kern="0" smtClean="0">
                            <a:latin typeface="Cambria Math" panose="02040503050406030204" pitchFamily="18" charset="0"/>
                          </a:rPr>
                          <m:t>lg</m:t>
                        </m:r>
                      </m:fName>
                      <m:e>
                        <m:d>
                          <m:dPr>
                            <m:ctrlPr>
                              <a:rPr lang="de-DE" i="1" kern="0" smtClean="0">
                                <a:latin typeface="Cambria Math" panose="02040503050406030204" pitchFamily="18" charset="0"/>
                              </a:rPr>
                            </m:ctrlPr>
                          </m:dPr>
                          <m:e>
                            <m:f>
                              <m:fPr>
                                <m:ctrlPr>
                                  <a:rPr lang="de-DE" i="1" kern="0" smtClean="0">
                                    <a:latin typeface="Cambria Math" panose="02040503050406030204" pitchFamily="18" charset="0"/>
                                  </a:rPr>
                                </m:ctrlPr>
                              </m:fPr>
                              <m:num>
                                <m:d>
                                  <m:dPr>
                                    <m:begChr m:val="["/>
                                    <m:endChr m:val="]"/>
                                    <m:ctrlPr>
                                      <a:rPr lang="de-DE" i="1" kern="0" smtClean="0">
                                        <a:latin typeface="Cambria Math" panose="02040503050406030204" pitchFamily="18" charset="0"/>
                                      </a:rPr>
                                    </m:ctrlPr>
                                  </m:dPr>
                                  <m:e>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𝐴</m:t>
                                        </m:r>
                                      </m:e>
                                      <m:sup>
                                        <m:r>
                                          <a:rPr lang="de-DE" i="1" kern="0" smtClean="0">
                                            <a:latin typeface="Cambria Math" panose="02040503050406030204" pitchFamily="18" charset="0"/>
                                          </a:rPr>
                                          <m:t>−</m:t>
                                        </m:r>
                                      </m:sup>
                                    </m:sSup>
                                  </m:e>
                                </m:d>
                              </m:num>
                              <m:den>
                                <m:d>
                                  <m:dPr>
                                    <m:begChr m:val="["/>
                                    <m:endChr m:val="]"/>
                                    <m:ctrlPr>
                                      <a:rPr lang="de-DE" i="1" kern="0" smtClean="0">
                                        <a:latin typeface="Cambria Math" panose="02040503050406030204" pitchFamily="18" charset="0"/>
                                      </a:rPr>
                                    </m:ctrlPr>
                                  </m:dPr>
                                  <m:e>
                                    <m:r>
                                      <a:rPr lang="de-DE" i="1" kern="0" smtClean="0">
                                        <a:latin typeface="Cambria Math" panose="02040503050406030204" pitchFamily="18" charset="0"/>
                                      </a:rPr>
                                      <m:t>𝐻𝐴</m:t>
                                    </m:r>
                                  </m:e>
                                </m:d>
                              </m:den>
                            </m:f>
                          </m:e>
                        </m:d>
                      </m:e>
                    </m:func>
                    <m:r>
                      <a:rPr lang="de-DE" i="1" kern="0" smtClean="0">
                        <a:latin typeface="Cambria Math" panose="02040503050406030204" pitchFamily="18" charset="0"/>
                      </a:rPr>
                      <m:t> </m:t>
                    </m:r>
                  </m:oMath>
                </a14:m>
                <a:r>
                  <a:rPr lang="de-DE" kern="0" dirty="0"/>
                  <a:t>, für Basen </a:t>
                </a:r>
                <a14:m>
                  <m:oMath xmlns:m="http://schemas.openxmlformats.org/officeDocument/2006/math">
                    <m:r>
                      <a:rPr lang="de-DE" i="1" kern="0" smtClean="0">
                        <a:latin typeface="Cambria Math" panose="02040503050406030204" pitchFamily="18" charset="0"/>
                      </a:rPr>
                      <m:t>𝑝𝐻</m:t>
                    </m:r>
                    <m:r>
                      <a:rPr lang="de-DE" i="1" kern="0" smtClean="0">
                        <a:latin typeface="Cambria Math" panose="02040503050406030204" pitchFamily="18" charset="0"/>
                      </a:rPr>
                      <m:t>=</m:t>
                    </m:r>
                    <m:r>
                      <a:rPr lang="de-DE" i="1" kern="0" smtClean="0">
                        <a:latin typeface="Cambria Math" panose="02040503050406030204" pitchFamily="18" charset="0"/>
                      </a:rPr>
                      <m:t>𝑝</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𝐵</m:t>
                        </m:r>
                      </m:sub>
                    </m:sSub>
                    <m:r>
                      <a:rPr lang="de-DE" i="1" kern="0" smtClean="0">
                        <a:latin typeface="Cambria Math" panose="02040503050406030204" pitchFamily="18" charset="0"/>
                      </a:rPr>
                      <m:t>+</m:t>
                    </m:r>
                    <m:r>
                      <m:rPr>
                        <m:sty m:val="p"/>
                      </m:rPr>
                      <a:rPr lang="de-DE" kern="0" smtClean="0">
                        <a:latin typeface="Cambria Math" panose="02040503050406030204" pitchFamily="18" charset="0"/>
                      </a:rPr>
                      <m:t>lg</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r>
                          <a:rPr lang="de-DE" i="1" kern="0" smtClean="0">
                            <a:latin typeface="Cambria Math" panose="02040503050406030204" pitchFamily="18" charset="0"/>
                          </a:rPr>
                          <m:t>[</m:t>
                        </m:r>
                        <m:r>
                          <a:rPr lang="de-DE" i="1" kern="0" smtClean="0">
                            <a:latin typeface="Cambria Math" panose="02040503050406030204" pitchFamily="18" charset="0"/>
                          </a:rPr>
                          <m:t>𝐵</m:t>
                        </m:r>
                        <m:r>
                          <a:rPr lang="de-DE" i="1" kern="0" smtClean="0">
                            <a:latin typeface="Cambria Math" panose="02040503050406030204" pitchFamily="18" charset="0"/>
                          </a:rPr>
                          <m:t>]</m:t>
                        </m:r>
                      </m:num>
                      <m:den>
                        <m:r>
                          <a:rPr lang="de-DE" i="1" kern="0" smtClean="0">
                            <a:latin typeface="Cambria Math" panose="02040503050406030204" pitchFamily="18" charset="0"/>
                          </a:rPr>
                          <m:t>[</m:t>
                        </m:r>
                        <m:r>
                          <a:rPr lang="de-DE" i="1" kern="0" smtClean="0">
                            <a:latin typeface="Cambria Math" panose="02040503050406030204" pitchFamily="18" charset="0"/>
                          </a:rPr>
                          <m:t>𝐵</m:t>
                        </m:r>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𝐻</m:t>
                            </m:r>
                          </m:e>
                          <m:sup>
                            <m:r>
                              <a:rPr lang="de-DE" i="1" kern="0" smtClean="0">
                                <a:latin typeface="Cambria Math" panose="02040503050406030204" pitchFamily="18" charset="0"/>
                              </a:rPr>
                              <m:t>+</m:t>
                            </m:r>
                          </m:sup>
                        </m:sSup>
                        <m:r>
                          <a:rPr lang="de-DE" i="1" kern="0" smtClean="0">
                            <a:latin typeface="Cambria Math" panose="02040503050406030204" pitchFamily="18" charset="0"/>
                          </a:rPr>
                          <m:t>]</m:t>
                        </m:r>
                      </m:den>
                    </m:f>
                    <m:r>
                      <a:rPr lang="de-DE" i="1" kern="0" smtClean="0">
                        <a:latin typeface="Cambria Math" panose="02040503050406030204" pitchFamily="18" charset="0"/>
                      </a:rPr>
                      <m:t>)</m:t>
                    </m:r>
                  </m:oMath>
                </a14:m>
                <a:endParaRPr lang="de-DE" b="1" kern="0" dirty="0"/>
              </a:p>
              <a:p>
                <a:r>
                  <a:rPr lang="de-DE" b="1" kern="0" dirty="0"/>
                  <a:t>Umformungen: </a:t>
                </a:r>
                <a14:m>
                  <m:oMath xmlns:m="http://schemas.openxmlformats.org/officeDocument/2006/math">
                    <m:f>
                      <m:fPr>
                        <m:ctrlPr>
                          <a:rPr lang="de-DE" i="1" kern="0" smtClean="0">
                            <a:latin typeface="Cambria Math" panose="02040503050406030204" pitchFamily="18" charset="0"/>
                          </a:rPr>
                        </m:ctrlPr>
                      </m:fPr>
                      <m:num>
                        <m:r>
                          <a:rPr lang="de-DE" b="0" i="1" kern="0" smtClean="0">
                            <a:latin typeface="Cambria Math" panose="02040503050406030204" pitchFamily="18" charset="0"/>
                          </a:rPr>
                          <m:t>[</m:t>
                        </m:r>
                        <m:sSup>
                          <m:sSupPr>
                            <m:ctrlPr>
                              <a:rPr lang="de-DE" i="1" kern="0" smtClean="0">
                                <a:latin typeface="Cambria Math" panose="02040503050406030204" pitchFamily="18" charset="0"/>
                              </a:rPr>
                            </m:ctrlPr>
                          </m:sSupPr>
                          <m:e>
                            <m:r>
                              <a:rPr lang="de-DE" b="0" i="1" kern="0" smtClean="0">
                                <a:latin typeface="Cambria Math" panose="02040503050406030204" pitchFamily="18" charset="0"/>
                              </a:rPr>
                              <m:t>𝐴</m:t>
                            </m:r>
                          </m:e>
                          <m:sup>
                            <m:r>
                              <a:rPr lang="de-DE" b="0" i="1" kern="0" smtClean="0">
                                <a:latin typeface="Cambria Math" panose="02040503050406030204" pitchFamily="18" charset="0"/>
                              </a:rPr>
                              <m:t>−</m:t>
                            </m:r>
                          </m:sup>
                        </m:sSup>
                        <m:r>
                          <a:rPr lang="de-DE" b="0" i="1" kern="0" smtClean="0">
                            <a:latin typeface="Cambria Math" panose="02040503050406030204" pitchFamily="18" charset="0"/>
                          </a:rPr>
                          <m:t>]</m:t>
                        </m:r>
                      </m:num>
                      <m:den>
                        <m:r>
                          <a:rPr lang="de-DE" b="0" i="1" kern="0" smtClean="0">
                            <a:latin typeface="Cambria Math" panose="02040503050406030204" pitchFamily="18" charset="0"/>
                          </a:rPr>
                          <m:t>[</m:t>
                        </m:r>
                        <m:r>
                          <a:rPr lang="de-DE" b="0" i="1" kern="0" smtClean="0">
                            <a:latin typeface="Cambria Math" panose="02040503050406030204" pitchFamily="18" charset="0"/>
                          </a:rPr>
                          <m:t>𝐻𝐴</m:t>
                        </m:r>
                        <m:r>
                          <a:rPr lang="de-DE" b="0" i="1" kern="0" smtClean="0">
                            <a:latin typeface="Cambria Math" panose="02040503050406030204" pitchFamily="18" charset="0"/>
                          </a:rPr>
                          <m:t>]</m:t>
                        </m:r>
                      </m:den>
                    </m:f>
                    <m:r>
                      <a:rPr lang="de-DE" b="0" i="1" kern="0" smtClean="0">
                        <a:latin typeface="Cambria Math" panose="02040503050406030204" pitchFamily="18" charset="0"/>
                      </a:rPr>
                      <m:t>=1</m:t>
                    </m:r>
                    <m:sSup>
                      <m:sSupPr>
                        <m:ctrlPr>
                          <a:rPr lang="de-DE" i="1" kern="0" smtClean="0">
                            <a:latin typeface="Cambria Math" panose="02040503050406030204" pitchFamily="18" charset="0"/>
                          </a:rPr>
                        </m:ctrlPr>
                      </m:sSupPr>
                      <m:e>
                        <m:r>
                          <a:rPr lang="de-DE" b="0" i="1" kern="0" smtClean="0">
                            <a:latin typeface="Cambria Math" panose="02040503050406030204" pitchFamily="18" charset="0"/>
                          </a:rPr>
                          <m:t>0</m:t>
                        </m:r>
                      </m:e>
                      <m:sup>
                        <m:r>
                          <a:rPr lang="de-DE" b="0" i="1" kern="0" smtClean="0">
                            <a:latin typeface="Cambria Math" panose="02040503050406030204" pitchFamily="18" charset="0"/>
                          </a:rPr>
                          <m:t>𝑝𝐻</m:t>
                        </m:r>
                        <m:r>
                          <a:rPr lang="de-DE" b="0" i="1" kern="0" smtClean="0">
                            <a:latin typeface="Cambria Math" panose="02040503050406030204" pitchFamily="18" charset="0"/>
                          </a:rPr>
                          <m:t>−</m:t>
                        </m:r>
                        <m:r>
                          <a:rPr lang="de-DE" b="0" i="1" kern="0" smtClean="0">
                            <a:latin typeface="Cambria Math" panose="02040503050406030204" pitchFamily="18" charset="0"/>
                          </a:rPr>
                          <m:t>𝑝</m:t>
                        </m:r>
                        <m:sSub>
                          <m:sSubPr>
                            <m:ctrlPr>
                              <a:rPr lang="de-DE" i="1" kern="0" smtClean="0">
                                <a:latin typeface="Cambria Math" panose="02040503050406030204" pitchFamily="18" charset="0"/>
                              </a:rPr>
                            </m:ctrlPr>
                          </m:sSubPr>
                          <m:e>
                            <m:r>
                              <a:rPr lang="de-DE" b="0" i="1" kern="0" smtClean="0">
                                <a:latin typeface="Cambria Math" panose="02040503050406030204" pitchFamily="18" charset="0"/>
                              </a:rPr>
                              <m:t>𝐾</m:t>
                            </m:r>
                          </m:e>
                          <m:sub>
                            <m:r>
                              <a:rPr lang="de-DE" b="0" i="1" kern="0" smtClean="0">
                                <a:latin typeface="Cambria Math" panose="02040503050406030204" pitchFamily="18" charset="0"/>
                              </a:rPr>
                              <m:t>𝑆</m:t>
                            </m:r>
                          </m:sub>
                        </m:sSub>
                      </m:sup>
                    </m:sSup>
                  </m:oMath>
                </a14:m>
                <a:r>
                  <a:rPr lang="de-DE" kern="0" dirty="0"/>
                  <a:t>, </a:t>
                </a:r>
                <a14:m>
                  <m:oMath xmlns:m="http://schemas.openxmlformats.org/officeDocument/2006/math">
                    <m:f>
                      <m:fPr>
                        <m:ctrlPr>
                          <a:rPr lang="de-DE" b="0" i="1" kern="0" smtClean="0">
                            <a:latin typeface="Cambria Math" panose="02040503050406030204" pitchFamily="18" charset="0"/>
                          </a:rPr>
                        </m:ctrlPr>
                      </m:fPr>
                      <m:num>
                        <m:r>
                          <a:rPr lang="de-DE" b="0" i="1" kern="0" smtClean="0">
                            <a:latin typeface="Cambria Math" panose="02040503050406030204" pitchFamily="18" charset="0"/>
                          </a:rPr>
                          <m:t>[</m:t>
                        </m:r>
                        <m:r>
                          <a:rPr lang="de-DE" b="0" i="1" kern="0" smtClean="0">
                            <a:latin typeface="Cambria Math" panose="02040503050406030204" pitchFamily="18" charset="0"/>
                          </a:rPr>
                          <m:t>𝐻</m:t>
                        </m:r>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𝐵</m:t>
                            </m:r>
                          </m:e>
                          <m:sup>
                            <m:r>
                              <a:rPr lang="de-DE" b="0" i="1" kern="0" smtClean="0">
                                <a:latin typeface="Cambria Math" panose="02040503050406030204" pitchFamily="18" charset="0"/>
                              </a:rPr>
                              <m:t>+</m:t>
                            </m:r>
                          </m:sup>
                        </m:sSup>
                        <m:r>
                          <a:rPr lang="de-DE" b="0" i="1" kern="0" smtClean="0">
                            <a:latin typeface="Cambria Math" panose="02040503050406030204" pitchFamily="18" charset="0"/>
                          </a:rPr>
                          <m:t>]</m:t>
                        </m:r>
                      </m:num>
                      <m:den>
                        <m:r>
                          <a:rPr lang="de-DE" b="0" i="1" kern="0" smtClean="0">
                            <a:latin typeface="Cambria Math" panose="02040503050406030204" pitchFamily="18" charset="0"/>
                          </a:rPr>
                          <m:t>[</m:t>
                        </m:r>
                        <m:r>
                          <a:rPr lang="de-DE" b="0" i="1" kern="0" smtClean="0">
                            <a:latin typeface="Cambria Math" panose="02040503050406030204" pitchFamily="18" charset="0"/>
                          </a:rPr>
                          <m:t>𝐵</m:t>
                        </m:r>
                        <m:r>
                          <a:rPr lang="de-DE" b="0" i="1" kern="0" smtClean="0">
                            <a:latin typeface="Cambria Math" panose="02040503050406030204" pitchFamily="18" charset="0"/>
                          </a:rPr>
                          <m:t>]</m:t>
                        </m:r>
                      </m:den>
                    </m:f>
                    <m:r>
                      <a:rPr lang="de-DE" b="0" i="1" kern="0" smtClean="0">
                        <a:latin typeface="Cambria Math" panose="02040503050406030204" pitchFamily="18" charset="0"/>
                      </a:rPr>
                      <m:t>=</m:t>
                    </m:r>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10</m:t>
                        </m:r>
                      </m:e>
                      <m:sup>
                        <m:r>
                          <a:rPr lang="de-DE" b="0" i="1" kern="0" smtClean="0">
                            <a:latin typeface="Cambria Math" panose="02040503050406030204" pitchFamily="18" charset="0"/>
                          </a:rPr>
                          <m:t>𝑝</m:t>
                        </m:r>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𝐾</m:t>
                            </m:r>
                          </m:e>
                          <m:sub>
                            <m:r>
                              <a:rPr lang="de-DE" b="0" i="1" kern="0" smtClean="0">
                                <a:latin typeface="Cambria Math" panose="02040503050406030204" pitchFamily="18" charset="0"/>
                              </a:rPr>
                              <m:t>𝐵</m:t>
                            </m:r>
                          </m:sub>
                        </m:sSub>
                        <m:r>
                          <a:rPr lang="de-DE" b="0" i="1" kern="0" smtClean="0">
                            <a:latin typeface="Cambria Math" panose="02040503050406030204" pitchFamily="18" charset="0"/>
                          </a:rPr>
                          <m:t>−</m:t>
                        </m:r>
                        <m:r>
                          <a:rPr lang="de-DE" b="0" i="1" kern="0" smtClean="0">
                            <a:latin typeface="Cambria Math" panose="02040503050406030204" pitchFamily="18" charset="0"/>
                          </a:rPr>
                          <m:t>𝑝𝐻</m:t>
                        </m:r>
                      </m:sup>
                    </m:sSup>
                  </m:oMath>
                </a14:m>
                <a:endParaRPr lang="de-DE" kern="0" dirty="0"/>
              </a:p>
              <a:p>
                <a:endParaRPr lang="de-DE" b="1" kern="0" dirty="0"/>
              </a:p>
              <a:p>
                <a:r>
                  <a:rPr lang="de-DE" kern="0" dirty="0"/>
                  <a:t>Der </a:t>
                </a:r>
                <a:r>
                  <a:rPr lang="de-DE" b="1" kern="0" dirty="0" err="1"/>
                  <a:t>Dissotiationsgrad</a:t>
                </a:r>
                <a:r>
                  <a:rPr lang="de-DE" b="1" kern="0" dirty="0"/>
                  <a:t> </a:t>
                </a:r>
                <a14:m>
                  <m:oMath xmlns:m="http://schemas.openxmlformats.org/officeDocument/2006/math">
                    <m:r>
                      <a:rPr lang="de-DE" b="1" i="1" kern="0" smtClean="0">
                        <a:latin typeface="Cambria Math" panose="02040503050406030204" pitchFamily="18" charset="0"/>
                      </a:rPr>
                      <m:t>𝜶</m:t>
                    </m:r>
                  </m:oMath>
                </a14:m>
                <a:r>
                  <a:rPr lang="de-DE" b="1" kern="0" dirty="0"/>
                  <a:t> </a:t>
                </a:r>
                <a:r>
                  <a:rPr lang="de-DE" kern="0" dirty="0"/>
                  <a:t>gibt den Anteil der Säure, die </a:t>
                </a:r>
                <a:r>
                  <a:rPr lang="de-DE" b="1" kern="0" dirty="0" err="1"/>
                  <a:t>deprotoniert</a:t>
                </a:r>
                <a:r>
                  <a:rPr lang="de-DE" kern="0" dirty="0"/>
                  <a:t> vorliegt</a:t>
                </a:r>
              </a:p>
              <a:p>
                <a:r>
                  <a:rPr lang="de-DE" kern="0" dirty="0"/>
                  <a:t>Für </a:t>
                </a:r>
                <a:r>
                  <a:rPr lang="de-DE" b="1" kern="0" dirty="0"/>
                  <a:t>sehr starke Säuren </a:t>
                </a:r>
                <a:r>
                  <a:rPr lang="de-DE" kern="0" dirty="0"/>
                  <a:t>ist er definitionsgemäß </a:t>
                </a:r>
                <a:r>
                  <a:rPr lang="de-DE" b="1" kern="0" dirty="0"/>
                  <a:t>100%</a:t>
                </a:r>
              </a:p>
              <a:p>
                <a:r>
                  <a:rPr lang="de-DE" kern="0" dirty="0"/>
                  <a:t>Mathematisch beschrieben wird er als </a:t>
                </a:r>
                <a14:m>
                  <m:oMath xmlns:m="http://schemas.openxmlformats.org/officeDocument/2006/math">
                    <m:r>
                      <a:rPr lang="de-DE" i="1" kern="0" smtClean="0">
                        <a:latin typeface="Cambria Math" panose="02040503050406030204" pitchFamily="18" charset="0"/>
                      </a:rPr>
                      <m:t>𝛼</m:t>
                    </m:r>
                    <m:r>
                      <a:rPr lang="de-DE" b="0" i="1" kern="0" smtClean="0">
                        <a:latin typeface="Cambria Math" panose="02040503050406030204" pitchFamily="18" charset="0"/>
                      </a:rPr>
                      <m:t>=</m:t>
                    </m:r>
                    <m:f>
                      <m:fPr>
                        <m:ctrlPr>
                          <a:rPr lang="de-DE" i="1" kern="0" smtClean="0">
                            <a:latin typeface="Cambria Math" panose="02040503050406030204" pitchFamily="18" charset="0"/>
                          </a:rPr>
                        </m:ctrlPr>
                      </m:fPr>
                      <m:num>
                        <m:r>
                          <a:rPr lang="de-DE" i="1" kern="0" smtClean="0">
                            <a:latin typeface="Cambria Math" panose="02040503050406030204" pitchFamily="18" charset="0"/>
                          </a:rPr>
                          <m:t>[</m:t>
                        </m:r>
                        <m:sSup>
                          <m:sSupPr>
                            <m:ctrlPr>
                              <a:rPr lang="de-DE" i="1" kern="0" smtClean="0">
                                <a:latin typeface="Cambria Math" panose="02040503050406030204" pitchFamily="18" charset="0"/>
                              </a:rPr>
                            </m:ctrlPr>
                          </m:sSupPr>
                          <m:e>
                            <m:r>
                              <a:rPr lang="de-DE" i="1" kern="0" smtClean="0">
                                <a:latin typeface="Cambria Math" panose="02040503050406030204" pitchFamily="18" charset="0"/>
                              </a:rPr>
                              <m:t>𝐴</m:t>
                            </m:r>
                          </m:e>
                          <m:sup>
                            <m:r>
                              <a:rPr lang="de-DE" i="1" kern="0" smtClean="0">
                                <a:latin typeface="Cambria Math" panose="02040503050406030204" pitchFamily="18" charset="0"/>
                              </a:rPr>
                              <m:t>−</m:t>
                            </m:r>
                          </m:sup>
                        </m:sSup>
                        <m:r>
                          <a:rPr lang="de-DE" i="1" kern="0" smtClean="0">
                            <a:latin typeface="Cambria Math" panose="02040503050406030204" pitchFamily="18" charset="0"/>
                          </a:rPr>
                          <m:t>]</m:t>
                        </m:r>
                      </m:num>
                      <m:den>
                        <m:sSub>
                          <m:sSubPr>
                            <m:ctrlPr>
                              <a:rPr lang="de-DE" i="1" kern="0" smtClean="0">
                                <a:latin typeface="Cambria Math" panose="02040503050406030204" pitchFamily="18" charset="0"/>
                              </a:rPr>
                            </m:ctrlPr>
                          </m:sSubPr>
                          <m:e>
                            <m:d>
                              <m:dPr>
                                <m:begChr m:val="["/>
                                <m:endChr m:val="]"/>
                                <m:ctrlPr>
                                  <a:rPr lang="de-DE" i="1" kern="0" smtClean="0">
                                    <a:latin typeface="Cambria Math" panose="02040503050406030204" pitchFamily="18" charset="0"/>
                                  </a:rPr>
                                </m:ctrlPr>
                              </m:dPr>
                              <m:e>
                                <m:r>
                                  <a:rPr lang="de-DE" i="1" kern="0" smtClean="0">
                                    <a:latin typeface="Cambria Math" panose="02040503050406030204" pitchFamily="18" charset="0"/>
                                  </a:rPr>
                                  <m:t>𝐻𝐴</m:t>
                                </m:r>
                              </m:e>
                            </m:d>
                          </m:e>
                          <m:sub>
                            <m:r>
                              <a:rPr lang="de-DE" i="1" kern="0" smtClean="0">
                                <a:latin typeface="Cambria Math" panose="02040503050406030204" pitchFamily="18" charset="0"/>
                              </a:rPr>
                              <m:t>0</m:t>
                            </m:r>
                          </m:sub>
                        </m:sSub>
                      </m:den>
                    </m:f>
                  </m:oMath>
                </a14:m>
                <a:endParaRPr lang="de-DE" kern="0" dirty="0"/>
              </a:p>
              <a:p>
                <a:r>
                  <a:rPr lang="de-DE" kern="0" dirty="0"/>
                  <a:t>Bei </a:t>
                </a:r>
                <a:r>
                  <a:rPr lang="de-DE" b="1" kern="0" dirty="0"/>
                  <a:t>schwachen Säuren</a:t>
                </a:r>
                <a:r>
                  <a:rPr lang="de-DE" kern="0" dirty="0"/>
                  <a:t> können wir näherungsweise annehmen: </a:t>
                </a:r>
                <a14:m>
                  <m:oMath xmlns:m="http://schemas.openxmlformats.org/officeDocument/2006/math">
                    <m:sSub>
                      <m:sSubPr>
                        <m:ctrlPr>
                          <a:rPr lang="de-DE" i="1" kern="0" smtClean="0">
                            <a:latin typeface="Cambria Math" panose="02040503050406030204" pitchFamily="18" charset="0"/>
                          </a:rPr>
                        </m:ctrlPr>
                      </m:sSubPr>
                      <m:e>
                        <m:d>
                          <m:dPr>
                            <m:begChr m:val="["/>
                            <m:endChr m:val="]"/>
                            <m:ctrlPr>
                              <a:rPr lang="de-DE" i="1" kern="0" smtClean="0">
                                <a:latin typeface="Cambria Math" panose="02040503050406030204" pitchFamily="18" charset="0"/>
                              </a:rPr>
                            </m:ctrlPr>
                          </m:dPr>
                          <m:e>
                            <m:r>
                              <a:rPr lang="de-DE" i="1" kern="0" smtClean="0">
                                <a:latin typeface="Cambria Math" panose="02040503050406030204" pitchFamily="18" charset="0"/>
                              </a:rPr>
                              <m:t>𝐻𝐴</m:t>
                            </m:r>
                          </m:e>
                        </m:d>
                      </m:e>
                      <m:sub>
                        <m:r>
                          <a:rPr lang="de-DE" i="1" kern="0" smtClean="0">
                            <a:latin typeface="Cambria Math" panose="02040503050406030204" pitchFamily="18" charset="0"/>
                          </a:rPr>
                          <m:t>0</m:t>
                        </m:r>
                      </m:sub>
                    </m:sSub>
                    <m:r>
                      <a:rPr lang="de-DE" i="1" kern="0" smtClean="0">
                        <a:latin typeface="Cambria Math" panose="02040503050406030204" pitchFamily="18" charset="0"/>
                      </a:rPr>
                      <m:t>=[</m:t>
                    </m:r>
                    <m:r>
                      <a:rPr lang="de-DE" i="1" kern="0" smtClean="0">
                        <a:latin typeface="Cambria Math" panose="02040503050406030204" pitchFamily="18" charset="0"/>
                      </a:rPr>
                      <m:t>𝐻𝐴</m:t>
                    </m:r>
                    <m:r>
                      <a:rPr lang="de-DE" i="1" kern="0" smtClean="0">
                        <a:latin typeface="Cambria Math" panose="02040503050406030204" pitchFamily="18" charset="0"/>
                      </a:rPr>
                      <m:t>]</m:t>
                    </m:r>
                  </m:oMath>
                </a14:m>
                <a:endParaRPr lang="de-DE" kern="0" dirty="0"/>
              </a:p>
              <a:p>
                <a:r>
                  <a:rPr lang="de-DE" kern="0" dirty="0"/>
                  <a:t>Da </a:t>
                </a:r>
                <a14:m>
                  <m:oMath xmlns:m="http://schemas.openxmlformats.org/officeDocument/2006/math">
                    <m:r>
                      <a:rPr lang="de-DE" i="1" kern="0">
                        <a:latin typeface="Cambria Math" panose="02040503050406030204" pitchFamily="18" charset="0"/>
                      </a:rPr>
                      <m:t>𝛼</m:t>
                    </m:r>
                  </m:oMath>
                </a14:m>
                <a:r>
                  <a:rPr lang="de-DE" kern="0" dirty="0"/>
                  <a:t> ein </a:t>
                </a:r>
                <a:r>
                  <a:rPr lang="de-DE" b="1" kern="0" dirty="0"/>
                  <a:t>Verhältnis </a:t>
                </a:r>
                <a:r>
                  <a:rPr lang="de-DE" kern="0" dirty="0"/>
                  <a:t>ist, können wir [HA] willkürlich =1 setzen. Es ergibt sich </a:t>
                </a:r>
                <a14:m>
                  <m:oMath xmlns:m="http://schemas.openxmlformats.org/officeDocument/2006/math">
                    <m:r>
                      <a:rPr lang="de-DE" i="1" kern="0" smtClean="0">
                        <a:latin typeface="Cambria Math" panose="02040503050406030204" pitchFamily="18" charset="0"/>
                      </a:rPr>
                      <m:t>𝛼</m:t>
                    </m:r>
                    <m:r>
                      <a:rPr lang="de-DE" i="1" kern="0" smtClean="0">
                        <a:latin typeface="Cambria Math" panose="02040503050406030204" pitchFamily="18" charset="0"/>
                      </a:rPr>
                      <m:t>=</m:t>
                    </m:r>
                    <m:rad>
                      <m:radPr>
                        <m:degHide m:val="on"/>
                        <m:ctrlPr>
                          <a:rPr lang="de-DE" i="1" kern="0" smtClean="0">
                            <a:latin typeface="Cambria Math" panose="02040503050406030204" pitchFamily="18" charset="0"/>
                          </a:rPr>
                        </m:ctrlPr>
                      </m:radPr>
                      <m:deg/>
                      <m:e>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𝐾</m:t>
                            </m:r>
                          </m:e>
                          <m:sub>
                            <m:r>
                              <a:rPr lang="de-DE" i="1" kern="0" smtClean="0">
                                <a:latin typeface="Cambria Math" panose="02040503050406030204" pitchFamily="18" charset="0"/>
                              </a:rPr>
                              <m:t>𝑆</m:t>
                            </m:r>
                          </m:sub>
                        </m:sSub>
                      </m:e>
                    </m:rad>
                  </m:oMath>
                </a14:m>
                <a:endParaRPr lang="de-DE" b="1" kern="0" dirty="0"/>
              </a:p>
              <a:p>
                <a:pPr marL="0" indent="0">
                  <a:buNone/>
                </a:pPr>
                <a:endParaRPr lang="de-DE" dirty="0"/>
              </a:p>
            </p:txBody>
          </p:sp>
        </mc:Choice>
        <mc:Fallback xmlns="">
          <p:sp>
            <p:nvSpPr>
              <p:cNvPr id="6" name="Inhaltsplatzhalter 5">
                <a:extLst>
                  <a:ext uri="{FF2B5EF4-FFF2-40B4-BE49-F238E27FC236}">
                    <a16:creationId xmlns:a16="http://schemas.microsoft.com/office/drawing/2014/main" id="{F621699C-0599-5516-B5BC-E1E08C7F5E8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b="-8981"/>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1DE5C7B3-CBCC-33A6-87A6-818E609EFD4A}"/>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B0366393-737C-6641-8B37-D63D428A241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841B9E25-7AA4-E798-CFEA-1035DAD38605}"/>
              </a:ext>
            </a:extLst>
          </p:cNvPr>
          <p:cNvSpPr>
            <a:spLocks noGrp="1"/>
          </p:cNvSpPr>
          <p:nvPr>
            <p:ph type="sldNum" sz="quarter" idx="16"/>
          </p:nvPr>
        </p:nvSpPr>
        <p:spPr/>
        <p:txBody>
          <a:bodyPr/>
          <a:lstStyle/>
          <a:p>
            <a:fld id="{7E0F9666-C122-4D3D-AFA2-14CC8F7A0F09}" type="slidenum">
              <a:rPr lang="de-DE" altLang="de-DE" smtClean="0"/>
              <a:pPr/>
              <a:t>75</a:t>
            </a:fld>
            <a:endParaRPr lang="de-DE" altLang="de-DE"/>
          </a:p>
        </p:txBody>
      </p:sp>
    </p:spTree>
    <p:extLst>
      <p:ext uri="{BB962C8B-B14F-4D97-AF65-F5344CB8AC3E}">
        <p14:creationId xmlns:p14="http://schemas.microsoft.com/office/powerpoint/2010/main" val="1078578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D9D3A61-AA77-E820-062E-8E62C362858A}"/>
              </a:ext>
            </a:extLst>
          </p:cNvPr>
          <p:cNvSpPr>
            <a:spLocks noGrp="1"/>
          </p:cNvSpPr>
          <p:nvPr>
            <p:ph type="title"/>
          </p:nvPr>
        </p:nvSpPr>
        <p:spPr/>
        <p:txBody>
          <a:bodyPr/>
          <a:lstStyle/>
          <a:p>
            <a:r>
              <a:rPr lang="de-DE" kern="0" dirty="0"/>
              <a:t>Verhalten in Wasser</a:t>
            </a:r>
            <a:endParaRPr lang="de-DE" dirty="0"/>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3FE1240E-6D84-47FC-DE27-2F0A7D27B950}"/>
                  </a:ext>
                </a:extLst>
              </p:cNvPr>
              <p:cNvSpPr>
                <a:spLocks noGrp="1"/>
              </p:cNvSpPr>
              <p:nvPr>
                <p:ph type="body" sz="quarter" idx="13"/>
              </p:nvPr>
            </p:nvSpPr>
            <p:spPr/>
            <p:txBody>
              <a:bodyPr/>
              <a:lstStyle/>
              <a:p>
                <a:r>
                  <a:rPr lang="de-DE" kern="0" dirty="0"/>
                  <a:t>Das </a:t>
                </a:r>
                <a:r>
                  <a:rPr lang="de-DE" b="1" kern="0" dirty="0"/>
                  <a:t>Verhalten in Wasser</a:t>
                </a:r>
                <a:r>
                  <a:rPr lang="de-DE" kern="0" dirty="0"/>
                  <a:t> von Salzen wird in </a:t>
                </a:r>
                <a:r>
                  <a:rPr lang="de-DE" b="1" kern="0" dirty="0" err="1"/>
                  <a:t>Protolysegleichungen</a:t>
                </a:r>
                <a:r>
                  <a:rPr lang="de-DE" kern="0" dirty="0"/>
                  <a:t> dargestellt.</a:t>
                </a:r>
              </a:p>
              <a:p>
                <a:r>
                  <a:rPr lang="de-DE" kern="0" dirty="0"/>
                  <a:t>Es wird beurteilt, ob die Ionen des Salzes </a:t>
                </a:r>
                <a:r>
                  <a:rPr lang="de-DE" b="1" kern="0" dirty="0"/>
                  <a:t>schwache oder starke konjugierte Säuren und Basen</a:t>
                </a:r>
                <a:r>
                  <a:rPr lang="de-DE" kern="0" dirty="0"/>
                  <a:t> sind</a:t>
                </a:r>
              </a:p>
              <a:p>
                <a:pPr marL="0" indent="0">
                  <a:buNone/>
                </a:pPr>
                <a:r>
                  <a:rPr lang="de-DE" b="1" kern="0" dirty="0"/>
                  <a:t>Konjugierte Säuren oder Basen von starken Basen bzw. Säuren</a:t>
                </a:r>
                <a:endParaRPr lang="de-DE" kern="0" dirty="0"/>
              </a:p>
              <a:p>
                <a:r>
                  <a:rPr lang="de-DE" kern="0" dirty="0"/>
                  <a:t>In Wasser passiert </a:t>
                </a:r>
                <a:r>
                  <a:rPr lang="de-DE" b="1" kern="0" dirty="0"/>
                  <a:t>keine Protolyse</a:t>
                </a:r>
                <a:r>
                  <a:rPr lang="de-DE" kern="0" dirty="0"/>
                  <a:t>, da das GGW stark auf Seiten der dissoziierten Form liegt</a:t>
                </a:r>
              </a:p>
              <a:p>
                <a:pPr marL="0" indent="0" algn="ctr">
                  <a:buNone/>
                </a:pPr>
                <a:r>
                  <a:rPr lang="de-DE" kern="0" dirty="0"/>
                  <a:t>Starke Säure: HCl + H</a:t>
                </a:r>
                <a:r>
                  <a:rPr lang="de-DE" kern="0" baseline="-25000" dirty="0"/>
                  <a:t>2</a:t>
                </a:r>
                <a:r>
                  <a:rPr lang="de-DE" kern="0" dirty="0"/>
                  <a:t>O </a:t>
                </a:r>
                <a14:m>
                  <m:oMath xmlns:m="http://schemas.openxmlformats.org/officeDocument/2006/math">
                    <m:r>
                      <a:rPr lang="de-DE" i="1" kern="0" smtClean="0">
                        <a:latin typeface="Cambria Math" panose="02040503050406030204" pitchFamily="18" charset="0"/>
                        <a:ea typeface="Cambria Math" panose="02040503050406030204" pitchFamily="18" charset="0"/>
                      </a:rPr>
                      <m:t>⇀</m:t>
                    </m:r>
                  </m:oMath>
                </a14:m>
                <a:r>
                  <a:rPr lang="de-DE" kern="0" dirty="0"/>
                  <a:t> Cl</a:t>
                </a:r>
                <a14:m>
                  <m:oMath xmlns:m="http://schemas.openxmlformats.org/officeDocument/2006/math">
                    <m:sSup>
                      <m:sSupPr>
                        <m:ctrlPr>
                          <a:rPr lang="de-DE" i="1" kern="0" dirty="0" smtClean="0">
                            <a:latin typeface="Cambria Math" panose="02040503050406030204" pitchFamily="18" charset="0"/>
                          </a:rPr>
                        </m:ctrlPr>
                      </m:sSupPr>
                      <m:e>
                        <m:r>
                          <a:rPr lang="de-DE" i="1" kern="0" dirty="0" smtClean="0">
                            <a:latin typeface="Cambria Math" panose="02040503050406030204" pitchFamily="18" charset="0"/>
                          </a:rPr>
                          <m:t> </m:t>
                        </m:r>
                      </m:e>
                      <m:sup>
                        <m:r>
                          <a:rPr lang="de-DE" i="1" kern="0" dirty="0" smtClean="0">
                            <a:latin typeface="Cambria Math" panose="02040503050406030204" pitchFamily="18" charset="0"/>
                          </a:rPr>
                          <m:t>−</m:t>
                        </m:r>
                      </m:sup>
                    </m:sSup>
                  </m:oMath>
                </a14:m>
                <a:r>
                  <a:rPr lang="de-DE" kern="0" dirty="0"/>
                  <a:t> + H</a:t>
                </a:r>
                <a:r>
                  <a:rPr lang="de-DE" kern="0" baseline="-25000" dirty="0"/>
                  <a:t>3</a:t>
                </a:r>
                <a:r>
                  <a:rPr lang="de-DE" kern="0" dirty="0"/>
                  <a:t>O</a:t>
                </a:r>
                <a:r>
                  <a:rPr lang="de-DE" kern="0" baseline="30000" dirty="0"/>
                  <a:t>+</a:t>
                </a:r>
                <a:r>
                  <a:rPr lang="de-DE" kern="0" dirty="0"/>
                  <a:t> </a:t>
                </a:r>
                <a:r>
                  <a:rPr lang="de-DE" kern="0" dirty="0">
                    <a:sym typeface="Wingdings" pitchFamily="2" charset="2"/>
                  </a:rPr>
                  <a:t> </a:t>
                </a:r>
                <a:r>
                  <a:rPr lang="de-DE" kern="0" dirty="0"/>
                  <a:t>vollständige </a:t>
                </a:r>
                <a:r>
                  <a:rPr lang="de-DE" kern="0" dirty="0" err="1"/>
                  <a:t>Dissotiation</a:t>
                </a:r>
                <a:endParaRPr lang="de-DE" kern="0" dirty="0"/>
              </a:p>
              <a:p>
                <a:pPr marL="0" indent="0" algn="ctr">
                  <a:buNone/>
                </a:pPr>
                <a:r>
                  <a:rPr lang="de-DE" kern="0" dirty="0"/>
                  <a:t>Konjugierte Base einer starken Säure: Cl</a:t>
                </a:r>
                <a14:m>
                  <m:oMath xmlns:m="http://schemas.openxmlformats.org/officeDocument/2006/math">
                    <m:sSup>
                      <m:sSupPr>
                        <m:ctrlPr>
                          <a:rPr lang="de-DE" i="1" kern="0" dirty="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oMath>
                </a14:m>
                <a:r>
                  <a:rPr lang="de-DE" kern="0" dirty="0"/>
                  <a:t> + H</a:t>
                </a:r>
                <a:r>
                  <a:rPr lang="de-DE" kern="0" baseline="-25000" dirty="0"/>
                  <a:t>2</a:t>
                </a:r>
                <a:r>
                  <a:rPr lang="de-DE" kern="0" dirty="0"/>
                  <a:t>O ↛ HCl + OH</a:t>
                </a:r>
                <a14:m>
                  <m:oMath xmlns:m="http://schemas.openxmlformats.org/officeDocument/2006/math">
                    <m:sSup>
                      <m:sSupPr>
                        <m:ctrlPr>
                          <a:rPr lang="de-DE" i="1" kern="0" dirty="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oMath>
                </a14:m>
                <a:r>
                  <a:rPr lang="de-DE" kern="0" dirty="0"/>
                  <a:t> </a:t>
                </a:r>
                <a:r>
                  <a:rPr lang="de-DE" kern="0" dirty="0">
                    <a:sym typeface="Wingdings" pitchFamily="2" charset="2"/>
                  </a:rPr>
                  <a:t> keine </a:t>
                </a:r>
                <a:r>
                  <a:rPr lang="de-DE" kern="0" dirty="0" err="1">
                    <a:sym typeface="Wingdings" pitchFamily="2" charset="2"/>
                  </a:rPr>
                  <a:t>Protonierung</a:t>
                </a:r>
                <a:r>
                  <a:rPr lang="de-DE" kern="0" dirty="0">
                    <a:sym typeface="Wingdings" pitchFamily="2" charset="2"/>
                  </a:rPr>
                  <a:t> des Chlorids</a:t>
                </a:r>
              </a:p>
              <a:p>
                <a:pPr marL="0" indent="0" algn="ctr">
                  <a:buNone/>
                </a:pPr>
                <a:r>
                  <a:rPr lang="de-DE" kern="0" dirty="0"/>
                  <a:t>Starke Base: </a:t>
                </a:r>
                <a:r>
                  <a:rPr lang="de-DE" kern="0" dirty="0" err="1"/>
                  <a:t>NaOH</a:t>
                </a:r>
                <a:r>
                  <a:rPr lang="de-DE" kern="0" dirty="0"/>
                  <a:t> + H</a:t>
                </a:r>
                <a:r>
                  <a:rPr lang="de-DE" kern="0" baseline="-25000" dirty="0"/>
                  <a:t>2</a:t>
                </a:r>
                <a:r>
                  <a:rPr lang="de-DE" kern="0" dirty="0"/>
                  <a:t>O </a:t>
                </a:r>
                <a14:m>
                  <m:oMath xmlns:m="http://schemas.openxmlformats.org/officeDocument/2006/math">
                    <m:r>
                      <a:rPr lang="de-DE" i="1" kern="0">
                        <a:latin typeface="Cambria Math" panose="02040503050406030204" pitchFamily="18" charset="0"/>
                        <a:ea typeface="Cambria Math" panose="02040503050406030204" pitchFamily="18" charset="0"/>
                      </a:rPr>
                      <m:t>⇀</m:t>
                    </m:r>
                  </m:oMath>
                </a14:m>
                <a:r>
                  <a:rPr lang="de-DE" kern="0" dirty="0"/>
                  <a:t> Na</a:t>
                </a:r>
                <a:r>
                  <a:rPr lang="de-DE" kern="0" baseline="30000" dirty="0"/>
                  <a:t>+</a:t>
                </a:r>
                <a:r>
                  <a:rPr lang="de-DE" kern="0" dirty="0"/>
                  <a:t> + OH</a:t>
                </a:r>
                <a14:m>
                  <m:oMath xmlns:m="http://schemas.openxmlformats.org/officeDocument/2006/math">
                    <m:sSup>
                      <m:sSupPr>
                        <m:ctrlPr>
                          <a:rPr lang="de-DE" i="1" kern="0" dirty="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r>
                      <a:rPr lang="de-DE" i="1" kern="0" dirty="0">
                        <a:latin typeface="Cambria Math" panose="02040503050406030204" pitchFamily="18" charset="0"/>
                      </a:rPr>
                      <m:t> </m:t>
                    </m:r>
                  </m:oMath>
                </a14:m>
                <a:r>
                  <a:rPr lang="de-DE" kern="0" dirty="0">
                    <a:sym typeface="Wingdings" pitchFamily="2" charset="2"/>
                  </a:rPr>
                  <a:t> </a:t>
                </a:r>
                <a:r>
                  <a:rPr lang="de-DE" kern="0" dirty="0"/>
                  <a:t>vollständige </a:t>
                </a:r>
                <a:r>
                  <a:rPr lang="de-DE" kern="0" dirty="0" err="1"/>
                  <a:t>Dissotiation</a:t>
                </a:r>
                <a:endParaRPr lang="de-DE" kern="0" dirty="0"/>
              </a:p>
              <a:p>
                <a:pPr marL="0" indent="0" algn="ctr">
                  <a:buNone/>
                </a:pPr>
                <a:r>
                  <a:rPr lang="de-DE" kern="0" dirty="0"/>
                  <a:t>Konjugierte Säure einer starken Base: Na</a:t>
                </a:r>
                <a:r>
                  <a:rPr lang="de-DE" kern="0" baseline="30000" dirty="0"/>
                  <a:t>+</a:t>
                </a:r>
                <a:r>
                  <a:rPr lang="de-DE" kern="0" dirty="0"/>
                  <a:t> + H</a:t>
                </a:r>
                <a:r>
                  <a:rPr lang="de-DE" kern="0" baseline="-25000" dirty="0"/>
                  <a:t>2</a:t>
                </a:r>
                <a:r>
                  <a:rPr lang="de-DE" kern="0" dirty="0"/>
                  <a:t>O ↛ </a:t>
                </a:r>
                <a:r>
                  <a:rPr lang="de-DE" kern="0" dirty="0" err="1"/>
                  <a:t>NaOH</a:t>
                </a:r>
                <a:r>
                  <a:rPr lang="de-DE" kern="0" dirty="0"/>
                  <a:t> + H</a:t>
                </a:r>
                <a:r>
                  <a:rPr lang="de-DE" kern="0" baseline="30000" dirty="0"/>
                  <a:t>+</a:t>
                </a:r>
                <a:r>
                  <a:rPr lang="de-DE" kern="0" dirty="0">
                    <a:sym typeface="Wingdings" pitchFamily="2" charset="2"/>
                  </a:rPr>
                  <a:t> keine </a:t>
                </a:r>
                <a:r>
                  <a:rPr lang="de-DE" kern="0" dirty="0" err="1">
                    <a:sym typeface="Wingdings" pitchFamily="2" charset="2"/>
                  </a:rPr>
                  <a:t>Hydroxylierung</a:t>
                </a:r>
                <a:r>
                  <a:rPr lang="de-DE" kern="0" dirty="0">
                    <a:sym typeface="Wingdings" pitchFamily="2" charset="2"/>
                  </a:rPr>
                  <a:t> des Natriums</a:t>
                </a:r>
              </a:p>
              <a:p>
                <a:pPr marL="0" indent="0" algn="ctr">
                  <a:buNone/>
                </a:pPr>
                <a:endParaRPr lang="de-DE" kern="0" dirty="0">
                  <a:sym typeface="Wingdings" pitchFamily="2" charset="2"/>
                </a:endParaRPr>
              </a:p>
              <a:p>
                <a:pPr marL="0" indent="0">
                  <a:buNone/>
                </a:pPr>
                <a:r>
                  <a:rPr lang="de-DE" b="1" kern="0" dirty="0"/>
                  <a:t>Konjugierte Säuren oder Basen von schwachen Basen bzw. Säuren</a:t>
                </a:r>
                <a:endParaRPr lang="de-DE" kern="0" dirty="0"/>
              </a:p>
              <a:p>
                <a:r>
                  <a:rPr lang="de-DE" kern="0" dirty="0"/>
                  <a:t>In Wasser tritt eine </a:t>
                </a:r>
                <a:r>
                  <a:rPr lang="de-DE" b="1" kern="0" dirty="0"/>
                  <a:t>Protolyse </a:t>
                </a:r>
                <a:r>
                  <a:rPr lang="de-DE" kern="0" dirty="0"/>
                  <a:t>auf, da sich ein GGW einstellt</a:t>
                </a:r>
              </a:p>
              <a:p>
                <a:pPr marL="0" indent="0" algn="ctr">
                  <a:buNone/>
                </a:pPr>
                <a:r>
                  <a:rPr lang="de-DE" kern="0" dirty="0"/>
                  <a:t>Schwache Säure: CH</a:t>
                </a:r>
                <a:r>
                  <a:rPr lang="de-DE" kern="0" baseline="-25000" dirty="0"/>
                  <a:t>3</a:t>
                </a:r>
                <a:r>
                  <a:rPr lang="de-DE" kern="0" dirty="0"/>
                  <a:t>COOH + H</a:t>
                </a:r>
                <a:r>
                  <a:rPr lang="de-DE" kern="0" baseline="-25000" dirty="0"/>
                  <a:t>2</a:t>
                </a:r>
                <a:r>
                  <a:rPr lang="de-DE" kern="0" dirty="0"/>
                  <a:t>O </a:t>
                </a:r>
                <a14:m>
                  <m:oMath xmlns:m="http://schemas.openxmlformats.org/officeDocument/2006/math">
                    <m:r>
                      <a:rPr lang="de-DE" i="1" kern="0" smtClean="0">
                        <a:latin typeface="Cambria Math" panose="02040503050406030204" pitchFamily="18" charset="0"/>
                        <a:ea typeface="Cambria Math" panose="02040503050406030204" pitchFamily="18" charset="0"/>
                      </a:rPr>
                      <m:t>⇌</m:t>
                    </m:r>
                  </m:oMath>
                </a14:m>
                <a:r>
                  <a:rPr lang="de-DE" kern="0" dirty="0"/>
                  <a:t> CH</a:t>
                </a:r>
                <a:r>
                  <a:rPr lang="de-DE" kern="0" baseline="-25000" dirty="0"/>
                  <a:t>3</a:t>
                </a:r>
                <a:r>
                  <a:rPr lang="de-DE" kern="0" dirty="0"/>
                  <a:t>COO</a:t>
                </a:r>
                <a14:m>
                  <m:oMath xmlns:m="http://schemas.openxmlformats.org/officeDocument/2006/math">
                    <m:sSup>
                      <m:sSupPr>
                        <m:ctrlPr>
                          <a:rPr lang="de-DE" i="1" kern="0" dirty="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r>
                      <a:rPr lang="de-DE" i="1" kern="0" dirty="0">
                        <a:latin typeface="Cambria Math" panose="02040503050406030204" pitchFamily="18" charset="0"/>
                      </a:rPr>
                      <m:t> </m:t>
                    </m:r>
                  </m:oMath>
                </a14:m>
                <a:r>
                  <a:rPr lang="de-DE" kern="0" dirty="0"/>
                  <a:t>+ H</a:t>
                </a:r>
                <a:r>
                  <a:rPr lang="de-DE" kern="0" baseline="-25000" dirty="0"/>
                  <a:t>3</a:t>
                </a:r>
                <a:r>
                  <a:rPr lang="de-DE" kern="0" dirty="0"/>
                  <a:t>O</a:t>
                </a:r>
                <a:r>
                  <a:rPr lang="de-DE" kern="0" baseline="30000" dirty="0"/>
                  <a:t>+</a:t>
                </a:r>
                <a:r>
                  <a:rPr lang="de-DE" kern="0" dirty="0"/>
                  <a:t> </a:t>
                </a:r>
                <a:r>
                  <a:rPr lang="de-DE" kern="0" dirty="0">
                    <a:sym typeface="Wingdings" pitchFamily="2" charset="2"/>
                  </a:rPr>
                  <a:t> Gleichgewicht stellt sich ein, saure Lösung</a:t>
                </a:r>
                <a:endParaRPr lang="de-DE" kern="0" dirty="0"/>
              </a:p>
              <a:p>
                <a:pPr marL="0" indent="0" algn="ctr">
                  <a:buNone/>
                </a:pPr>
                <a:r>
                  <a:rPr lang="de-DE" kern="0" dirty="0"/>
                  <a:t>Konjugierte Base einer schwachen Säure: CH</a:t>
                </a:r>
                <a:r>
                  <a:rPr lang="de-DE" kern="0" baseline="-25000" dirty="0"/>
                  <a:t>3</a:t>
                </a:r>
                <a:r>
                  <a:rPr lang="de-DE" kern="0" dirty="0"/>
                  <a:t>COO</a:t>
                </a:r>
                <a14:m>
                  <m:oMath xmlns:m="http://schemas.openxmlformats.org/officeDocument/2006/math">
                    <m:sSup>
                      <m:sSupPr>
                        <m:ctrlPr>
                          <a:rPr lang="de-DE" i="1" kern="0" dirty="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r>
                      <a:rPr lang="de-DE" i="1" kern="0" dirty="0">
                        <a:latin typeface="Cambria Math" panose="02040503050406030204" pitchFamily="18" charset="0"/>
                      </a:rPr>
                      <m:t> </m:t>
                    </m:r>
                  </m:oMath>
                </a14:m>
                <a:r>
                  <a:rPr lang="de-DE" kern="0" dirty="0"/>
                  <a:t>+ H</a:t>
                </a:r>
                <a:r>
                  <a:rPr lang="de-DE" kern="0" baseline="-25000" dirty="0"/>
                  <a:t>2</a:t>
                </a:r>
                <a:r>
                  <a:rPr lang="de-DE" kern="0" dirty="0"/>
                  <a:t>O</a:t>
                </a:r>
                <a:r>
                  <a:rPr lang="de-DE" kern="0" dirty="0">
                    <a:ea typeface="Cambria Math" panose="02040503050406030204" pitchFamily="18" charset="0"/>
                  </a:rPr>
                  <a:t> </a:t>
                </a:r>
                <a14:m>
                  <m:oMath xmlns:m="http://schemas.openxmlformats.org/officeDocument/2006/math">
                    <m:r>
                      <a:rPr lang="de-DE" i="1" kern="0">
                        <a:latin typeface="Cambria Math" panose="02040503050406030204" pitchFamily="18" charset="0"/>
                        <a:ea typeface="Cambria Math" panose="02040503050406030204" pitchFamily="18" charset="0"/>
                      </a:rPr>
                      <m:t>⇌</m:t>
                    </m:r>
                  </m:oMath>
                </a14:m>
                <a:r>
                  <a:rPr lang="de-DE" kern="0" dirty="0"/>
                  <a:t> CH</a:t>
                </a:r>
                <a:r>
                  <a:rPr lang="de-DE" kern="0" baseline="-25000" dirty="0"/>
                  <a:t>3</a:t>
                </a:r>
                <a:r>
                  <a:rPr lang="de-DE" kern="0" dirty="0"/>
                  <a:t>COOH + OH</a:t>
                </a:r>
                <a14:m>
                  <m:oMath xmlns:m="http://schemas.openxmlformats.org/officeDocument/2006/math">
                    <m:sSup>
                      <m:sSupPr>
                        <m:ctrlPr>
                          <a:rPr lang="de-DE" i="1" kern="0" dirty="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r>
                      <a:rPr lang="de-DE" i="1" kern="0" dirty="0">
                        <a:latin typeface="Cambria Math" panose="02040503050406030204" pitchFamily="18" charset="0"/>
                      </a:rPr>
                      <m:t> </m:t>
                    </m:r>
                  </m:oMath>
                </a14:m>
                <a:r>
                  <a:rPr lang="de-DE" kern="0" dirty="0">
                    <a:sym typeface="Wingdings" pitchFamily="2" charset="2"/>
                  </a:rPr>
                  <a:t> GGW, basische Lösung</a:t>
                </a:r>
              </a:p>
              <a:p>
                <a:pPr marL="0" indent="0" algn="ctr">
                  <a:buNone/>
                </a:pPr>
                <a:r>
                  <a:rPr lang="de-DE" kern="0" dirty="0"/>
                  <a:t>„Schwache“ Base: NH</a:t>
                </a:r>
                <a:r>
                  <a:rPr lang="de-DE" kern="0" baseline="-25000" dirty="0"/>
                  <a:t>3</a:t>
                </a:r>
                <a:r>
                  <a:rPr lang="de-DE" kern="0" dirty="0"/>
                  <a:t> + H</a:t>
                </a:r>
                <a:r>
                  <a:rPr lang="de-DE" kern="0" baseline="-25000" dirty="0"/>
                  <a:t>2</a:t>
                </a:r>
                <a:r>
                  <a:rPr lang="de-DE" kern="0" dirty="0"/>
                  <a:t>O </a:t>
                </a:r>
                <a14:m>
                  <m:oMath xmlns:m="http://schemas.openxmlformats.org/officeDocument/2006/math">
                    <m:r>
                      <a:rPr lang="de-DE" i="1" kern="0">
                        <a:latin typeface="Cambria Math" panose="02040503050406030204" pitchFamily="18" charset="0"/>
                        <a:ea typeface="Cambria Math" panose="02040503050406030204" pitchFamily="18" charset="0"/>
                      </a:rPr>
                      <m:t>⇌</m:t>
                    </m:r>
                  </m:oMath>
                </a14:m>
                <a:r>
                  <a:rPr lang="de-DE" kern="0" dirty="0"/>
                  <a:t> NH</a:t>
                </a:r>
                <a:r>
                  <a:rPr lang="de-DE" kern="0" baseline="-25000" dirty="0"/>
                  <a:t>4</a:t>
                </a:r>
                <a:r>
                  <a:rPr lang="de-DE" kern="0" baseline="30000" dirty="0"/>
                  <a:t>+</a:t>
                </a:r>
                <a:r>
                  <a:rPr lang="de-DE" kern="0" dirty="0"/>
                  <a:t> + OH</a:t>
                </a:r>
                <a14:m>
                  <m:oMath xmlns:m="http://schemas.openxmlformats.org/officeDocument/2006/math">
                    <m:sSup>
                      <m:sSupPr>
                        <m:ctrlPr>
                          <a:rPr lang="de-DE" i="1" kern="0" dirty="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oMath>
                </a14:m>
                <a:r>
                  <a:rPr lang="de-DE" kern="0" dirty="0"/>
                  <a:t> </a:t>
                </a:r>
                <a:r>
                  <a:rPr lang="de-DE" kern="0" dirty="0">
                    <a:sym typeface="Wingdings" pitchFamily="2" charset="2"/>
                  </a:rPr>
                  <a:t> Gleichgewicht stellt sich ein, basische Lösung</a:t>
                </a:r>
                <a:endParaRPr lang="de-DE" kern="0" dirty="0"/>
              </a:p>
              <a:p>
                <a:pPr marL="0" indent="0" algn="ctr">
                  <a:buNone/>
                </a:pPr>
                <a:r>
                  <a:rPr lang="de-DE" kern="0" dirty="0"/>
                  <a:t>Konjugierte Säure einer schwachen Base: NH</a:t>
                </a:r>
                <a:r>
                  <a:rPr lang="de-DE" kern="0" baseline="-25000" dirty="0"/>
                  <a:t>4</a:t>
                </a:r>
                <a:r>
                  <a:rPr lang="de-DE" kern="0" baseline="30000" dirty="0"/>
                  <a:t>+</a:t>
                </a:r>
                <a:r>
                  <a:rPr lang="de-DE" kern="0" dirty="0"/>
                  <a:t> + H</a:t>
                </a:r>
                <a:r>
                  <a:rPr lang="de-DE" kern="0" baseline="-25000" dirty="0"/>
                  <a:t>2</a:t>
                </a:r>
                <a:r>
                  <a:rPr lang="de-DE" kern="0" dirty="0"/>
                  <a:t>O</a:t>
                </a:r>
                <a:r>
                  <a:rPr lang="de-DE" kern="0" dirty="0">
                    <a:ea typeface="Cambria Math" panose="02040503050406030204" pitchFamily="18" charset="0"/>
                  </a:rPr>
                  <a:t> </a:t>
                </a:r>
                <a14:m>
                  <m:oMath xmlns:m="http://schemas.openxmlformats.org/officeDocument/2006/math">
                    <m:r>
                      <a:rPr lang="de-DE" i="1" kern="0">
                        <a:latin typeface="Cambria Math" panose="02040503050406030204" pitchFamily="18" charset="0"/>
                        <a:ea typeface="Cambria Math" panose="02040503050406030204" pitchFamily="18" charset="0"/>
                      </a:rPr>
                      <m:t>⇌</m:t>
                    </m:r>
                  </m:oMath>
                </a14:m>
                <a:r>
                  <a:rPr lang="de-DE" kern="0" dirty="0"/>
                  <a:t> NH</a:t>
                </a:r>
                <a:r>
                  <a:rPr lang="de-DE" kern="0" baseline="-25000" dirty="0"/>
                  <a:t>3</a:t>
                </a:r>
                <a:r>
                  <a:rPr lang="de-DE" kern="0" dirty="0"/>
                  <a:t> + H</a:t>
                </a:r>
                <a:r>
                  <a:rPr lang="de-DE" kern="0" baseline="-25000" dirty="0"/>
                  <a:t>3</a:t>
                </a:r>
                <a:r>
                  <a:rPr lang="de-DE" kern="0" dirty="0"/>
                  <a:t>O</a:t>
                </a:r>
                <a:r>
                  <a:rPr lang="de-DE" kern="0" baseline="30000" dirty="0"/>
                  <a:t>+ </a:t>
                </a:r>
                <a:r>
                  <a:rPr lang="de-DE" kern="0" dirty="0">
                    <a:sym typeface="Wingdings" pitchFamily="2" charset="2"/>
                  </a:rPr>
                  <a:t> GGW, saure Lösung</a:t>
                </a:r>
              </a:p>
              <a:p>
                <a:pPr marL="0" indent="0" algn="ctr">
                  <a:buNone/>
                </a:pPr>
                <a:endParaRPr lang="de-DE" sz="400" kern="0" dirty="0">
                  <a:sym typeface="Wingdings" pitchFamily="2" charset="2"/>
                </a:endParaRPr>
              </a:p>
              <a:p>
                <a:pPr marL="0" indent="0">
                  <a:buNone/>
                </a:pPr>
                <a:r>
                  <a:rPr lang="de-DE" b="1" kern="0" dirty="0">
                    <a:sym typeface="Wingdings" pitchFamily="2" charset="2"/>
                  </a:rPr>
                  <a:t>Mehrprotonige Säuren</a:t>
                </a:r>
              </a:p>
              <a:p>
                <a:r>
                  <a:rPr lang="de-DE" b="1" kern="0" dirty="0" err="1">
                    <a:sym typeface="Wingdings" pitchFamily="2" charset="2"/>
                  </a:rPr>
                  <a:t>Dihydrogenphosphate</a:t>
                </a:r>
                <a:r>
                  <a:rPr lang="de-DE" b="1" kern="0" dirty="0">
                    <a:sym typeface="Wingdings" pitchFamily="2" charset="2"/>
                  </a:rPr>
                  <a:t> </a:t>
                </a:r>
                <a:r>
                  <a:rPr lang="de-DE" kern="0" dirty="0">
                    <a:sym typeface="Wingdings" pitchFamily="2" charset="2"/>
                  </a:rPr>
                  <a:t>und </a:t>
                </a:r>
                <a:r>
                  <a:rPr lang="de-DE" b="1" kern="0" dirty="0">
                    <a:sym typeface="Wingdings" pitchFamily="2" charset="2"/>
                  </a:rPr>
                  <a:t>Hydrogensulfate</a:t>
                </a:r>
                <a:r>
                  <a:rPr lang="de-DE" kern="0" dirty="0">
                    <a:sym typeface="Wingdings" pitchFamily="2" charset="2"/>
                  </a:rPr>
                  <a:t> wirken in Wasser als </a:t>
                </a:r>
                <a:r>
                  <a:rPr lang="de-DE" b="1" kern="0" dirty="0">
                    <a:sym typeface="Wingdings" pitchFamily="2" charset="2"/>
                  </a:rPr>
                  <a:t>Säuren!</a:t>
                </a:r>
              </a:p>
              <a:p>
                <a:r>
                  <a:rPr lang="de-DE" b="1" kern="0" dirty="0">
                    <a:sym typeface="Wingdings" pitchFamily="2" charset="2"/>
                  </a:rPr>
                  <a:t>Hydrogenphosphate </a:t>
                </a:r>
                <a:r>
                  <a:rPr lang="de-DE" kern="0" dirty="0">
                    <a:sym typeface="Wingdings" pitchFamily="2" charset="2"/>
                  </a:rPr>
                  <a:t>und</a:t>
                </a:r>
                <a:r>
                  <a:rPr lang="de-DE" b="1" kern="0" dirty="0">
                    <a:sym typeface="Wingdings" pitchFamily="2" charset="2"/>
                  </a:rPr>
                  <a:t> Phosphate </a:t>
                </a:r>
                <a:r>
                  <a:rPr lang="de-DE" kern="0" dirty="0">
                    <a:sym typeface="Wingdings" pitchFamily="2" charset="2"/>
                  </a:rPr>
                  <a:t>wirken basisch</a:t>
                </a:r>
              </a:p>
              <a:p>
                <a:r>
                  <a:rPr lang="de-DE" b="1" kern="0" dirty="0">
                    <a:sym typeface="Wingdings" pitchFamily="2" charset="2"/>
                  </a:rPr>
                  <a:t>Hydrogensulfat</a:t>
                </a:r>
                <a:r>
                  <a:rPr lang="de-DE" kern="0" dirty="0">
                    <a:sym typeface="Wingdings" pitchFamily="2" charset="2"/>
                  </a:rPr>
                  <a:t> (HSO</a:t>
                </a:r>
                <a:r>
                  <a:rPr lang="de-DE" kern="0" baseline="-25000" dirty="0">
                    <a:sym typeface="Wingdings" pitchFamily="2" charset="2"/>
                  </a:rPr>
                  <a:t>4</a:t>
                </a:r>
                <a14:m>
                  <m:oMath xmlns:m="http://schemas.openxmlformats.org/officeDocument/2006/math">
                    <m:sSup>
                      <m:sSupPr>
                        <m:ctrlPr>
                          <a:rPr lang="de-DE" i="1" kern="0" smtClean="0">
                            <a:latin typeface="Cambria Math" panose="02040503050406030204" pitchFamily="18" charset="0"/>
                            <a:sym typeface="Wingdings" pitchFamily="2" charset="2"/>
                          </a:rPr>
                        </m:ctrlPr>
                      </m:sSupPr>
                      <m:e>
                        <m:r>
                          <a:rPr lang="de-DE" i="1" kern="0" smtClean="0">
                            <a:latin typeface="Cambria Math" panose="02040503050406030204" pitchFamily="18" charset="0"/>
                            <a:sym typeface="Wingdings" pitchFamily="2" charset="2"/>
                          </a:rPr>
                          <m:t> </m:t>
                        </m:r>
                      </m:e>
                      <m:sup>
                        <m:r>
                          <a:rPr lang="de-DE" i="1" kern="0" smtClean="0">
                            <a:latin typeface="Cambria Math" panose="02040503050406030204" pitchFamily="18" charset="0"/>
                            <a:sym typeface="Wingdings" pitchFamily="2" charset="2"/>
                          </a:rPr>
                          <m:t>−</m:t>
                        </m:r>
                      </m:sup>
                    </m:sSup>
                  </m:oMath>
                </a14:m>
                <a:r>
                  <a:rPr lang="de-DE" kern="0" dirty="0">
                    <a:sym typeface="Wingdings" pitchFamily="2" charset="2"/>
                  </a:rPr>
                  <a:t>) kann </a:t>
                </a:r>
                <a:r>
                  <a:rPr lang="de-DE" b="1" kern="0" dirty="0">
                    <a:sym typeface="Wingdings" pitchFamily="2" charset="2"/>
                  </a:rPr>
                  <a:t>nicht </a:t>
                </a:r>
                <a:r>
                  <a:rPr lang="de-DE" kern="0" dirty="0">
                    <a:sym typeface="Wingdings" pitchFamily="2" charset="2"/>
                  </a:rPr>
                  <a:t>zur Schwefelsäure protoniert werden (auch nicht unter Einsatz einer sehr starken Säure)</a:t>
                </a:r>
              </a:p>
              <a:p>
                <a:r>
                  <a:rPr lang="de-DE" b="1" kern="0" dirty="0">
                    <a:sym typeface="Wingdings" pitchFamily="2" charset="2"/>
                  </a:rPr>
                  <a:t>Hydrogencarbonate </a:t>
                </a:r>
                <a:r>
                  <a:rPr lang="de-DE" kern="0" dirty="0">
                    <a:sym typeface="Wingdings" pitchFamily="2" charset="2"/>
                  </a:rPr>
                  <a:t>sind eher basisch, Kohlensäure schwach sauer</a:t>
                </a:r>
              </a:p>
              <a:p>
                <a:endParaRPr lang="de-DE" dirty="0"/>
              </a:p>
            </p:txBody>
          </p:sp>
        </mc:Choice>
        <mc:Fallback xmlns="">
          <p:sp>
            <p:nvSpPr>
              <p:cNvPr id="6" name="Inhaltsplatzhalter 5">
                <a:extLst>
                  <a:ext uri="{FF2B5EF4-FFF2-40B4-BE49-F238E27FC236}">
                    <a16:creationId xmlns:a16="http://schemas.microsoft.com/office/drawing/2014/main" id="{3FE1240E-6D84-47FC-DE27-2F0A7D27B95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b="-121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7B4CF33B-C7A5-70EE-9019-094BAA3B8812}"/>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FBA39CE8-AC6D-693F-4174-28FF572BC8F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54C10BCA-F143-40F2-906F-2F7C2D59303C}"/>
              </a:ext>
            </a:extLst>
          </p:cNvPr>
          <p:cNvSpPr>
            <a:spLocks noGrp="1"/>
          </p:cNvSpPr>
          <p:nvPr>
            <p:ph type="sldNum" sz="quarter" idx="16"/>
          </p:nvPr>
        </p:nvSpPr>
        <p:spPr/>
        <p:txBody>
          <a:bodyPr/>
          <a:lstStyle/>
          <a:p>
            <a:fld id="{7E0F9666-C122-4D3D-AFA2-14CC8F7A0F09}" type="slidenum">
              <a:rPr lang="de-DE" altLang="de-DE" smtClean="0"/>
              <a:pPr/>
              <a:t>76</a:t>
            </a:fld>
            <a:endParaRPr lang="de-DE" altLang="de-DE"/>
          </a:p>
        </p:txBody>
      </p:sp>
    </p:spTree>
    <p:extLst>
      <p:ext uri="{BB962C8B-B14F-4D97-AF65-F5344CB8AC3E}">
        <p14:creationId xmlns:p14="http://schemas.microsoft.com/office/powerpoint/2010/main" val="801822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E8EC079-2D5F-7659-CE14-87CB29814507}"/>
              </a:ext>
            </a:extLst>
          </p:cNvPr>
          <p:cNvSpPr>
            <a:spLocks noGrp="1"/>
          </p:cNvSpPr>
          <p:nvPr>
            <p:ph type="title"/>
          </p:nvPr>
        </p:nvSpPr>
        <p:spPr/>
        <p:txBody>
          <a:bodyPr/>
          <a:lstStyle/>
          <a:p>
            <a:r>
              <a:rPr lang="de-DE" dirty="0"/>
              <a:t>Titrationen</a:t>
            </a:r>
          </a:p>
        </p:txBody>
      </p:sp>
      <mc:AlternateContent xmlns:mc="http://schemas.openxmlformats.org/markup-compatibility/2006">
        <mc:Choice xmlns:a14="http://schemas.microsoft.com/office/drawing/2010/main" Requires="a14">
          <p:sp>
            <p:nvSpPr>
              <p:cNvPr id="5" name="Inhaltsplatzhalter 4">
                <a:extLst>
                  <a:ext uri="{FF2B5EF4-FFF2-40B4-BE49-F238E27FC236}">
                    <a16:creationId xmlns:a16="http://schemas.microsoft.com/office/drawing/2014/main" id="{010A66F8-3013-1574-11C1-AF1D0AEAFDBE}"/>
                  </a:ext>
                </a:extLst>
              </p:cNvPr>
              <p:cNvSpPr>
                <a:spLocks noGrp="1"/>
              </p:cNvSpPr>
              <p:nvPr>
                <p:ph type="body" sz="quarter" idx="13"/>
              </p:nvPr>
            </p:nvSpPr>
            <p:spPr/>
            <p:txBody>
              <a:bodyPr/>
              <a:lstStyle/>
              <a:p>
                <a:r>
                  <a:rPr lang="de-DE" b="1" kern="0" dirty="0"/>
                  <a:t>Titrationen</a:t>
                </a:r>
                <a:r>
                  <a:rPr lang="de-DE" kern="0" dirty="0"/>
                  <a:t> sind Maßanalysen mit dem Zweck, den </a:t>
                </a:r>
                <a:r>
                  <a:rPr lang="de-DE" b="1" kern="0" dirty="0"/>
                  <a:t>Gehalt</a:t>
                </a:r>
                <a:r>
                  <a:rPr lang="de-DE" kern="0" dirty="0"/>
                  <a:t> einer Substanz in einer Probe, also deren prozentualen Massenanteil, zu bestimmen.</a:t>
                </a:r>
              </a:p>
              <a:p>
                <a:r>
                  <a:rPr lang="de-DE" kern="0" dirty="0"/>
                  <a:t>Grundlage der Methode ist es, eine stöchiometrisch eindeutige, beobachtbare Reaktion bekannter Stöchiometrie ablaufen zu lassen. Das können Säure – Base – Reaktionen, Redoxreaktionen, Komplexbildungen und Fällungen sein.</a:t>
                </a:r>
              </a:p>
              <a:p>
                <a:r>
                  <a:rPr lang="de-DE" kern="0" dirty="0"/>
                  <a:t>Ein Analyt (</a:t>
                </a:r>
                <a:r>
                  <a:rPr lang="de-DE" b="1" kern="0" dirty="0" err="1"/>
                  <a:t>Titrand</a:t>
                </a:r>
                <a:r>
                  <a:rPr lang="de-DE" kern="0" dirty="0"/>
                  <a:t>) wird mit einer geeigneten Maßlösung (</a:t>
                </a:r>
                <a:r>
                  <a:rPr lang="de-DE" b="1" kern="0" dirty="0" err="1"/>
                  <a:t>Titrator</a:t>
                </a:r>
                <a:r>
                  <a:rPr lang="de-DE" kern="0" dirty="0"/>
                  <a:t>) versetzt, mit der er eine Reaktion eingeht.</a:t>
                </a:r>
              </a:p>
              <a:p>
                <a:r>
                  <a:rPr lang="de-DE" kern="0" dirty="0"/>
                  <a:t>Diese Reaktion muss beobachtbar, stöchiometrisch eindeutig, einheitlich / reproduzierbar und quantitativ ablaufen.</a:t>
                </a:r>
              </a:p>
              <a:p>
                <a:r>
                  <a:rPr lang="de-DE" kern="0" dirty="0"/>
                  <a:t>Das zugegebene </a:t>
                </a:r>
                <a:r>
                  <a:rPr lang="de-DE" b="1" kern="0" dirty="0"/>
                  <a:t>Volumen der Maßlösung </a:t>
                </a:r>
                <a:r>
                  <a:rPr lang="de-DE" kern="0" dirty="0"/>
                  <a:t>wird zum Beispiel mit einer </a:t>
                </a:r>
                <a:r>
                  <a:rPr lang="de-DE" b="1" kern="0" dirty="0"/>
                  <a:t>Bürette</a:t>
                </a:r>
                <a:r>
                  <a:rPr lang="de-DE" kern="0" dirty="0"/>
                  <a:t> beobachtet. Es wird so viel Maßlösung zugesetzt, bis der Analyt gerade vollständig reagiert hat; das ist der </a:t>
                </a:r>
                <a:r>
                  <a:rPr lang="de-DE" b="1" kern="0" dirty="0"/>
                  <a:t>Äquivalenzpunkt</a:t>
                </a:r>
                <a:r>
                  <a:rPr lang="de-DE" kern="0" dirty="0"/>
                  <a:t>.</a:t>
                </a:r>
              </a:p>
              <a:p>
                <a:r>
                  <a:rPr lang="de-DE" kern="0" dirty="0"/>
                  <a:t>Der zeitliche Verlauf einer Titration kann also am Maßlösungsverbrauch (in </a:t>
                </a:r>
                <a:r>
                  <a:rPr lang="de-DE" kern="0" dirty="0" err="1"/>
                  <a:t>mL</a:t>
                </a:r>
                <a:r>
                  <a:rPr lang="de-DE" kern="0" dirty="0"/>
                  <a:t>) beobachtet werden.</a:t>
                </a:r>
                <a:br>
                  <a:rPr lang="de-DE" kern="0" dirty="0"/>
                </a:br>
                <a:r>
                  <a:rPr lang="de-DE" kern="0" dirty="0"/>
                  <a:t>Außerdem gibt es den Titrationsgrad 𝜏,  der definiert ist als </a:t>
                </a:r>
                <a14:m>
                  <m:oMath xmlns:m="http://schemas.openxmlformats.org/officeDocument/2006/math">
                    <m:r>
                      <a:rPr lang="de-DE" b="0" i="1" kern="0" smtClean="0">
                        <a:latin typeface="Cambria Math" panose="02040503050406030204" pitchFamily="18" charset="0"/>
                      </a:rPr>
                      <m:t>𝜏</m:t>
                    </m:r>
                    <m:r>
                      <a:rPr lang="de-DE" b="0" i="1" kern="0" smtClean="0">
                        <a:latin typeface="Cambria Math" panose="02040503050406030204" pitchFamily="18" charset="0"/>
                      </a:rPr>
                      <m:t>=</m:t>
                    </m:r>
                    <m:f>
                      <m:fPr>
                        <m:ctrlPr>
                          <a:rPr lang="de-DE" b="0" i="1" kern="0" smtClean="0">
                            <a:latin typeface="Cambria Math" panose="02040503050406030204" pitchFamily="18" charset="0"/>
                          </a:rPr>
                        </m:ctrlPr>
                      </m:fPr>
                      <m:num>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𝑉</m:t>
                            </m:r>
                          </m:e>
                          <m:sub>
                            <m:r>
                              <a:rPr lang="de-DE" b="0" i="1" kern="0" smtClean="0">
                                <a:latin typeface="Cambria Math" panose="02040503050406030204" pitchFamily="18" charset="0"/>
                              </a:rPr>
                              <m:t>𝑀𝐿</m:t>
                            </m:r>
                          </m:sub>
                        </m:sSub>
                      </m:num>
                      <m:den>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𝑉</m:t>
                            </m:r>
                          </m:e>
                          <m:sub>
                            <m:r>
                              <a:rPr lang="de-DE" b="0" i="1" kern="0" smtClean="0">
                                <a:latin typeface="Cambria Math" panose="02040503050406030204" pitchFamily="18" charset="0"/>
                              </a:rPr>
                              <m:t>Ä</m:t>
                            </m:r>
                            <m:r>
                              <a:rPr lang="de-DE" b="0" i="1" kern="0" smtClean="0">
                                <a:latin typeface="Cambria Math" panose="02040503050406030204" pitchFamily="18" charset="0"/>
                              </a:rPr>
                              <m:t>𝑃</m:t>
                            </m:r>
                          </m:sub>
                        </m:sSub>
                      </m:den>
                    </m:f>
                  </m:oMath>
                </a14:m>
                <a:r>
                  <a:rPr lang="de-DE" kern="0" dirty="0"/>
                  <a:t>. Am ÄP ist </a:t>
                </a:r>
                <a14:m>
                  <m:oMath xmlns:m="http://schemas.openxmlformats.org/officeDocument/2006/math">
                    <m:r>
                      <a:rPr lang="de-DE" b="0" i="1" kern="0" smtClean="0">
                        <a:latin typeface="Cambria Math" panose="02040503050406030204" pitchFamily="18" charset="0"/>
                      </a:rPr>
                      <m:t>𝜏</m:t>
                    </m:r>
                    <m:r>
                      <a:rPr lang="de-DE" b="0" i="1" kern="0" smtClean="0">
                        <a:latin typeface="Cambria Math" panose="02040503050406030204" pitchFamily="18" charset="0"/>
                      </a:rPr>
                      <m:t>=1</m:t>
                    </m:r>
                  </m:oMath>
                </a14:m>
                <a:r>
                  <a:rPr lang="de-DE" kern="0" dirty="0"/>
                  <a:t>.</a:t>
                </a:r>
              </a:p>
              <a:p>
                <a:r>
                  <a:rPr lang="de-DE" kern="0" dirty="0"/>
                  <a:t>Der Äquivalenzpunkt, also das Ende der Reaktion (= Endpunkt) wird durch einen Farbindikator</a:t>
                </a:r>
                <a:br>
                  <a:rPr lang="de-DE" kern="0" dirty="0"/>
                </a:br>
                <a:r>
                  <a:rPr lang="de-DE" kern="0" dirty="0"/>
                  <a:t>oder eine elektrochemische Methode beobachtet.</a:t>
                </a:r>
              </a:p>
              <a:p>
                <a:endParaRPr lang="de-DE" kern="0" dirty="0"/>
              </a:p>
            </p:txBody>
          </p:sp>
        </mc:Choice>
        <mc:Fallback>
          <p:sp>
            <p:nvSpPr>
              <p:cNvPr id="5" name="Inhaltsplatzhalter 4">
                <a:extLst>
                  <a:ext uri="{FF2B5EF4-FFF2-40B4-BE49-F238E27FC236}">
                    <a16:creationId xmlns:a16="http://schemas.microsoft.com/office/drawing/2014/main" id="{010A66F8-3013-1574-11C1-AF1D0AEAFDB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1BF97EE5-F040-5B18-28ED-57AB2F20AF9B}"/>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71A87B2A-B926-02D1-3C39-754A1B05022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6E5982D9-54F1-9420-46EB-981EB0C81FA6}"/>
              </a:ext>
            </a:extLst>
          </p:cNvPr>
          <p:cNvSpPr>
            <a:spLocks noGrp="1"/>
          </p:cNvSpPr>
          <p:nvPr>
            <p:ph type="sldNum" sz="quarter" idx="16"/>
          </p:nvPr>
        </p:nvSpPr>
        <p:spPr/>
        <p:txBody>
          <a:bodyPr/>
          <a:lstStyle/>
          <a:p>
            <a:fld id="{7E0F9666-C122-4D3D-AFA2-14CC8F7A0F09}" type="slidenum">
              <a:rPr lang="de-DE" altLang="de-DE" smtClean="0"/>
              <a:pPr/>
              <a:t>77</a:t>
            </a:fld>
            <a:endParaRPr lang="de-DE" altLang="de-DE"/>
          </a:p>
        </p:txBody>
      </p:sp>
      <p:pic>
        <p:nvPicPr>
          <p:cNvPr id="7" name="Grafik 6">
            <a:extLst>
              <a:ext uri="{FF2B5EF4-FFF2-40B4-BE49-F238E27FC236}">
                <a16:creationId xmlns:a16="http://schemas.microsoft.com/office/drawing/2014/main" id="{BD7F3A82-C9C3-CCC7-0485-57307497E226}"/>
              </a:ext>
            </a:extLst>
          </p:cNvPr>
          <p:cNvPicPr>
            <a:picLocks noChangeAspect="1"/>
          </p:cNvPicPr>
          <p:nvPr/>
        </p:nvPicPr>
        <p:blipFill>
          <a:blip r:embed="rId3"/>
          <a:stretch>
            <a:fillRect/>
          </a:stretch>
        </p:blipFill>
        <p:spPr>
          <a:xfrm>
            <a:off x="8447282" y="2201903"/>
            <a:ext cx="3143582" cy="4448564"/>
          </a:xfrm>
          <a:prstGeom prst="rect">
            <a:avLst/>
          </a:prstGeom>
        </p:spPr>
      </p:pic>
      <p:sp>
        <p:nvSpPr>
          <p:cNvPr id="9" name="Textfeld 8">
            <a:extLst>
              <a:ext uri="{FF2B5EF4-FFF2-40B4-BE49-F238E27FC236}">
                <a16:creationId xmlns:a16="http://schemas.microsoft.com/office/drawing/2014/main" id="{B88E2D63-195E-3F97-8D79-36D5EBFA8256}"/>
              </a:ext>
            </a:extLst>
          </p:cNvPr>
          <p:cNvSpPr txBox="1"/>
          <p:nvPr/>
        </p:nvSpPr>
        <p:spPr>
          <a:xfrm rot="16200000">
            <a:off x="10370023" y="5137836"/>
            <a:ext cx="2448272"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Eigene Abbildung</a:t>
            </a:r>
          </a:p>
        </p:txBody>
      </p:sp>
    </p:spTree>
    <p:extLst>
      <p:ext uri="{BB962C8B-B14F-4D97-AF65-F5344CB8AC3E}">
        <p14:creationId xmlns:p14="http://schemas.microsoft.com/office/powerpoint/2010/main" val="27308745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E8EC079-2D5F-7659-CE14-87CB29814507}"/>
              </a:ext>
            </a:extLst>
          </p:cNvPr>
          <p:cNvSpPr>
            <a:spLocks noGrp="1"/>
          </p:cNvSpPr>
          <p:nvPr>
            <p:ph type="title"/>
          </p:nvPr>
        </p:nvSpPr>
        <p:spPr/>
        <p:txBody>
          <a:bodyPr/>
          <a:lstStyle/>
          <a:p>
            <a:r>
              <a:rPr lang="de-DE" dirty="0"/>
              <a:t>Titrationen</a:t>
            </a:r>
          </a:p>
        </p:txBody>
      </p:sp>
      <p:sp>
        <p:nvSpPr>
          <p:cNvPr id="8" name="Datumsplatzhalter 7">
            <a:extLst>
              <a:ext uri="{FF2B5EF4-FFF2-40B4-BE49-F238E27FC236}">
                <a16:creationId xmlns:a16="http://schemas.microsoft.com/office/drawing/2014/main" id="{1BF97EE5-F040-5B18-28ED-57AB2F20AF9B}"/>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71A87B2A-B926-02D1-3C39-754A1B05022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6E5982D9-54F1-9420-46EB-981EB0C81FA6}"/>
              </a:ext>
            </a:extLst>
          </p:cNvPr>
          <p:cNvSpPr>
            <a:spLocks noGrp="1"/>
          </p:cNvSpPr>
          <p:nvPr>
            <p:ph type="sldNum" sz="quarter" idx="16"/>
          </p:nvPr>
        </p:nvSpPr>
        <p:spPr/>
        <p:txBody>
          <a:bodyPr/>
          <a:lstStyle/>
          <a:p>
            <a:fld id="{7E0F9666-C122-4D3D-AFA2-14CC8F7A0F09}" type="slidenum">
              <a:rPr lang="de-DE" altLang="de-DE" smtClean="0"/>
              <a:pPr/>
              <a:t>78</a:t>
            </a:fld>
            <a:endParaRPr lang="de-DE" altLang="de-DE"/>
          </a:p>
        </p:txBody>
      </p:sp>
      <mc:AlternateContent xmlns:mc="http://schemas.openxmlformats.org/markup-compatibility/2006">
        <mc:Choice xmlns:a14="http://schemas.microsoft.com/office/drawing/2010/main" Requires="a14">
          <p:graphicFrame>
            <p:nvGraphicFramePr>
              <p:cNvPr id="6" name="Tabelle 6">
                <a:extLst>
                  <a:ext uri="{FF2B5EF4-FFF2-40B4-BE49-F238E27FC236}">
                    <a16:creationId xmlns:a16="http://schemas.microsoft.com/office/drawing/2014/main" id="{7723571D-4D3E-A51E-8CC5-FD9BD06548DA}"/>
                  </a:ext>
                </a:extLst>
              </p:cNvPr>
              <p:cNvGraphicFramePr>
                <a:graphicFrameLocks noGrp="1"/>
              </p:cNvGraphicFramePr>
              <p:nvPr>
                <p:extLst>
                  <p:ext uri="{D42A27DB-BD31-4B8C-83A1-F6EECF244321}">
                    <p14:modId xmlns:p14="http://schemas.microsoft.com/office/powerpoint/2010/main" val="2517859198"/>
                  </p:ext>
                </p:extLst>
              </p:nvPr>
            </p:nvGraphicFramePr>
            <p:xfrm>
              <a:off x="425450" y="762004"/>
              <a:ext cx="11341100" cy="5630886"/>
            </p:xfrm>
            <a:graphic>
              <a:graphicData uri="http://schemas.openxmlformats.org/drawingml/2006/table">
                <a:tbl>
                  <a:tblPr firstRow="1" bandRow="1">
                    <a:tableStyleId>{073A0DAA-6AF3-43AB-8588-CEC1D06C72B9}</a:tableStyleId>
                  </a:tblPr>
                  <a:tblGrid>
                    <a:gridCol w="2835275">
                      <a:extLst>
                        <a:ext uri="{9D8B030D-6E8A-4147-A177-3AD203B41FA5}">
                          <a16:colId xmlns:a16="http://schemas.microsoft.com/office/drawing/2014/main" val="694850134"/>
                        </a:ext>
                      </a:extLst>
                    </a:gridCol>
                    <a:gridCol w="2835275">
                      <a:extLst>
                        <a:ext uri="{9D8B030D-6E8A-4147-A177-3AD203B41FA5}">
                          <a16:colId xmlns:a16="http://schemas.microsoft.com/office/drawing/2014/main" val="2574895713"/>
                        </a:ext>
                      </a:extLst>
                    </a:gridCol>
                    <a:gridCol w="2835275">
                      <a:extLst>
                        <a:ext uri="{9D8B030D-6E8A-4147-A177-3AD203B41FA5}">
                          <a16:colId xmlns:a16="http://schemas.microsoft.com/office/drawing/2014/main" val="3253324388"/>
                        </a:ext>
                      </a:extLst>
                    </a:gridCol>
                    <a:gridCol w="2835275">
                      <a:extLst>
                        <a:ext uri="{9D8B030D-6E8A-4147-A177-3AD203B41FA5}">
                          <a16:colId xmlns:a16="http://schemas.microsoft.com/office/drawing/2014/main" val="1782087861"/>
                        </a:ext>
                      </a:extLst>
                    </a:gridCol>
                  </a:tblGrid>
                  <a:tr h="406399">
                    <a:tc>
                      <a:txBody>
                        <a:bodyPr/>
                        <a:lstStyle/>
                        <a:p>
                          <a:pPr algn="ctr"/>
                          <a:r>
                            <a:rPr lang="de-DE" dirty="0">
                              <a:latin typeface="Avenir Next LT Pro" panose="020B0504020202020204" pitchFamily="34" charset="77"/>
                            </a:rPr>
                            <a:t>Säure – Base - Titration</a:t>
                          </a:r>
                        </a:p>
                      </a:txBody>
                      <a:tcPr anchor="ctr"/>
                    </a:tc>
                    <a:tc>
                      <a:txBody>
                        <a:bodyPr/>
                        <a:lstStyle/>
                        <a:p>
                          <a:pPr algn="ctr"/>
                          <a:r>
                            <a:rPr lang="de-DE" dirty="0" err="1">
                              <a:latin typeface="Avenir Next LT Pro" panose="020B0504020202020204" pitchFamily="34" charset="77"/>
                            </a:rPr>
                            <a:t>Redoxtitration</a:t>
                          </a:r>
                          <a:endParaRPr lang="de-DE" dirty="0">
                            <a:latin typeface="Avenir Next LT Pro" panose="020B0504020202020204" pitchFamily="34" charset="77"/>
                          </a:endParaRPr>
                        </a:p>
                      </a:txBody>
                      <a:tcPr anchor="ctr"/>
                    </a:tc>
                    <a:tc>
                      <a:txBody>
                        <a:bodyPr/>
                        <a:lstStyle/>
                        <a:p>
                          <a:pPr algn="ctr"/>
                          <a:r>
                            <a:rPr lang="de-DE" dirty="0">
                              <a:latin typeface="Avenir Next LT Pro" panose="020B0504020202020204" pitchFamily="34" charset="77"/>
                            </a:rPr>
                            <a:t>Komplexbildungstitration</a:t>
                          </a:r>
                        </a:p>
                      </a:txBody>
                      <a:tcPr anchor="ctr"/>
                    </a:tc>
                    <a:tc>
                      <a:txBody>
                        <a:bodyPr/>
                        <a:lstStyle/>
                        <a:p>
                          <a:pPr algn="ctr"/>
                          <a:r>
                            <a:rPr lang="de-DE" dirty="0">
                              <a:latin typeface="Avenir Next LT Pro" panose="020B0504020202020204" pitchFamily="34" charset="77"/>
                            </a:rPr>
                            <a:t>Fällungstitration</a:t>
                          </a:r>
                        </a:p>
                      </a:txBody>
                      <a:tcPr anchor="ctr"/>
                    </a:tc>
                    <a:extLst>
                      <a:ext uri="{0D108BD9-81ED-4DB2-BD59-A6C34878D82A}">
                        <a16:rowId xmlns:a16="http://schemas.microsoft.com/office/drawing/2014/main" val="3822322853"/>
                      </a:ext>
                    </a:extLst>
                  </a:tr>
                  <a:tr h="5224487">
                    <a:tc>
                      <a:txBody>
                        <a:bodyPr/>
                        <a:lstStyle/>
                        <a:p>
                          <a:pPr algn="ctr"/>
                          <a:r>
                            <a:rPr lang="de-DE" dirty="0">
                              <a:solidFill>
                                <a:schemeClr val="tx2"/>
                              </a:solidFill>
                              <a:latin typeface="Avenir Next LT Pro" panose="020B0504020202020204" pitchFamily="34" charset="77"/>
                            </a:rPr>
                            <a:t>Protonen werden mit Hydroxidionen neutralisiert (oder umgekehrt). Man zählt, wie viel Hydroxid dazugegeben werden musste, um die Protonen zu neutralisieren</a:t>
                          </a:r>
                        </a:p>
                        <a:p>
                          <a:pPr algn="ctr"/>
                          <a:endParaRPr lang="de-DE" dirty="0">
                            <a:solidFill>
                              <a:schemeClr val="tx2"/>
                            </a:solidFill>
                            <a:latin typeface="Avenir Next LT Pro" panose="020B0504020202020204" pitchFamily="34" charset="77"/>
                          </a:endParaRPr>
                        </a:p>
                      </a:txBody>
                      <a:tcPr anchor="b"/>
                    </a:tc>
                    <a:tc>
                      <a:txBody>
                        <a:bodyPr/>
                        <a:lstStyle/>
                        <a:p>
                          <a:pPr algn="ctr"/>
                          <a:r>
                            <a:rPr lang="de-DE" dirty="0">
                              <a:solidFill>
                                <a:schemeClr val="tx2"/>
                              </a:solidFill>
                              <a:latin typeface="Avenir Next LT Pro" panose="020B0504020202020204" pitchFamily="34" charset="77"/>
                            </a:rPr>
                            <a:t>Der Analyt geht mit der Maßlösung eine Redoxreaktion ein. Man beobachtet, wie viel Maßlösung man braucht, um den Analyten genau vollständig reagieren zu lassen</a:t>
                          </a:r>
                        </a:p>
                        <a:p>
                          <a:pPr algn="ctr"/>
                          <a:endParaRPr lang="de-DE" dirty="0">
                            <a:solidFill>
                              <a:schemeClr val="tx2"/>
                            </a:solidFill>
                            <a:latin typeface="Avenir Next LT Pro" panose="020B0504020202020204" pitchFamily="34" charset="77"/>
                          </a:endParaRPr>
                        </a:p>
                      </a:txBody>
                      <a:tcPr anchor="b"/>
                    </a:tc>
                    <a:tc>
                      <a:txBody>
                        <a:bodyPr/>
                        <a:lstStyle/>
                        <a:p>
                          <a:pPr algn="ctr"/>
                          <a:r>
                            <a:rPr lang="de-DE" dirty="0">
                              <a:solidFill>
                                <a:schemeClr val="tx2"/>
                              </a:solidFill>
                              <a:latin typeface="Avenir Next LT Pro" panose="020B0504020202020204" pitchFamily="34" charset="77"/>
                            </a:rPr>
                            <a:t>Der Analyt bildet mit der Maßlösung einen Komplex (ML = Ligand). Man zählt, wie viele Liganden man braucht.</a:t>
                          </a:r>
                        </a:p>
                        <a:p>
                          <a:pPr algn="ctr"/>
                          <a:endParaRPr lang="de-DE" dirty="0">
                            <a:solidFill>
                              <a:schemeClr val="tx2"/>
                            </a:solidFill>
                            <a:latin typeface="Avenir Next LT Pro" panose="020B0504020202020204" pitchFamily="34" charset="77"/>
                          </a:endParaRPr>
                        </a:p>
                      </a:txBody>
                      <a:tcPr anchor="b"/>
                    </a:tc>
                    <a:tc>
                      <a:txBody>
                        <a:bodyPr/>
                        <a:lstStyle/>
                        <a:p>
                          <a:pPr algn="ctr"/>
                          <a:r>
                            <a:rPr lang="de-DE" dirty="0">
                              <a:solidFill>
                                <a:schemeClr val="tx2"/>
                              </a:solidFill>
                              <a:latin typeface="Avenir Next LT Pro" panose="020B0504020202020204" pitchFamily="34" charset="77"/>
                            </a:rPr>
                            <a:t>Analyt und Maßlösung bilden ein unlösliches Salz (</a:t>
                          </a:r>
                          <a14:m>
                            <m:oMath xmlns:m="http://schemas.openxmlformats.org/officeDocument/2006/math">
                              <m:r>
                                <a:rPr lang="de-DE" b="0" i="1" smtClean="0">
                                  <a:solidFill>
                                    <a:schemeClr val="tx2"/>
                                  </a:solidFill>
                                  <a:latin typeface="Cambria Math" panose="02040503050406030204" pitchFamily="18" charset="0"/>
                                </a:rPr>
                                <m:t>→</m:t>
                              </m:r>
                            </m:oMath>
                          </a14:m>
                          <a:r>
                            <a:rPr lang="de-DE" dirty="0">
                              <a:solidFill>
                                <a:schemeClr val="tx2"/>
                              </a:solidFill>
                              <a:latin typeface="Avenir Next LT Pro" panose="020B0504020202020204" pitchFamily="34" charset="77"/>
                            </a:rPr>
                            <a:t> Bodensatz). Man beobachtet, wie viel Maßlösung man braucht, um den Analyten vollständig auszufällen.</a:t>
                          </a:r>
                        </a:p>
                        <a:p>
                          <a:pPr algn="ctr"/>
                          <a:endParaRPr lang="de-DE" dirty="0">
                            <a:solidFill>
                              <a:schemeClr val="tx2"/>
                            </a:solidFill>
                            <a:latin typeface="Avenir Next LT Pro" panose="020B0504020202020204" pitchFamily="34" charset="77"/>
                          </a:endParaRPr>
                        </a:p>
                      </a:txBody>
                      <a:tcPr anchor="b"/>
                    </a:tc>
                    <a:extLst>
                      <a:ext uri="{0D108BD9-81ED-4DB2-BD59-A6C34878D82A}">
                        <a16:rowId xmlns:a16="http://schemas.microsoft.com/office/drawing/2014/main" val="30388870"/>
                      </a:ext>
                    </a:extLst>
                  </a:tr>
                </a:tbl>
              </a:graphicData>
            </a:graphic>
          </p:graphicFrame>
        </mc:Choice>
        <mc:Fallback>
          <p:graphicFrame>
            <p:nvGraphicFramePr>
              <p:cNvPr id="6" name="Tabelle 6">
                <a:extLst>
                  <a:ext uri="{FF2B5EF4-FFF2-40B4-BE49-F238E27FC236}">
                    <a16:creationId xmlns:a16="http://schemas.microsoft.com/office/drawing/2014/main" id="{7723571D-4D3E-A51E-8CC5-FD9BD06548DA}"/>
                  </a:ext>
                </a:extLst>
              </p:cNvPr>
              <p:cNvGraphicFramePr>
                <a:graphicFrameLocks noGrp="1"/>
              </p:cNvGraphicFramePr>
              <p:nvPr>
                <p:extLst>
                  <p:ext uri="{D42A27DB-BD31-4B8C-83A1-F6EECF244321}">
                    <p14:modId xmlns:p14="http://schemas.microsoft.com/office/powerpoint/2010/main" val="2517859198"/>
                  </p:ext>
                </p:extLst>
              </p:nvPr>
            </p:nvGraphicFramePr>
            <p:xfrm>
              <a:off x="425450" y="762004"/>
              <a:ext cx="11341100" cy="5630886"/>
            </p:xfrm>
            <a:graphic>
              <a:graphicData uri="http://schemas.openxmlformats.org/drawingml/2006/table">
                <a:tbl>
                  <a:tblPr firstRow="1" bandRow="1">
                    <a:tableStyleId>{073A0DAA-6AF3-43AB-8588-CEC1D06C72B9}</a:tableStyleId>
                  </a:tblPr>
                  <a:tblGrid>
                    <a:gridCol w="2835275">
                      <a:extLst>
                        <a:ext uri="{9D8B030D-6E8A-4147-A177-3AD203B41FA5}">
                          <a16:colId xmlns:a16="http://schemas.microsoft.com/office/drawing/2014/main" val="694850134"/>
                        </a:ext>
                      </a:extLst>
                    </a:gridCol>
                    <a:gridCol w="2835275">
                      <a:extLst>
                        <a:ext uri="{9D8B030D-6E8A-4147-A177-3AD203B41FA5}">
                          <a16:colId xmlns:a16="http://schemas.microsoft.com/office/drawing/2014/main" val="2574895713"/>
                        </a:ext>
                      </a:extLst>
                    </a:gridCol>
                    <a:gridCol w="2835275">
                      <a:extLst>
                        <a:ext uri="{9D8B030D-6E8A-4147-A177-3AD203B41FA5}">
                          <a16:colId xmlns:a16="http://schemas.microsoft.com/office/drawing/2014/main" val="3253324388"/>
                        </a:ext>
                      </a:extLst>
                    </a:gridCol>
                    <a:gridCol w="2835275">
                      <a:extLst>
                        <a:ext uri="{9D8B030D-6E8A-4147-A177-3AD203B41FA5}">
                          <a16:colId xmlns:a16="http://schemas.microsoft.com/office/drawing/2014/main" val="1782087861"/>
                        </a:ext>
                      </a:extLst>
                    </a:gridCol>
                  </a:tblGrid>
                  <a:tr h="406399">
                    <a:tc>
                      <a:txBody>
                        <a:bodyPr/>
                        <a:lstStyle/>
                        <a:p>
                          <a:pPr algn="ctr"/>
                          <a:r>
                            <a:rPr lang="de-DE" dirty="0">
                              <a:latin typeface="Avenir Next LT Pro" panose="020B0504020202020204" pitchFamily="34" charset="77"/>
                            </a:rPr>
                            <a:t>Säure – Base - Titration</a:t>
                          </a:r>
                        </a:p>
                      </a:txBody>
                      <a:tcPr anchor="ctr"/>
                    </a:tc>
                    <a:tc>
                      <a:txBody>
                        <a:bodyPr/>
                        <a:lstStyle/>
                        <a:p>
                          <a:pPr algn="ctr"/>
                          <a:r>
                            <a:rPr lang="de-DE" dirty="0" err="1">
                              <a:latin typeface="Avenir Next LT Pro" panose="020B0504020202020204" pitchFamily="34" charset="77"/>
                            </a:rPr>
                            <a:t>Redoxtitration</a:t>
                          </a:r>
                          <a:endParaRPr lang="de-DE" dirty="0">
                            <a:latin typeface="Avenir Next LT Pro" panose="020B0504020202020204" pitchFamily="34" charset="77"/>
                          </a:endParaRPr>
                        </a:p>
                      </a:txBody>
                      <a:tcPr anchor="ctr"/>
                    </a:tc>
                    <a:tc>
                      <a:txBody>
                        <a:bodyPr/>
                        <a:lstStyle/>
                        <a:p>
                          <a:pPr algn="ctr"/>
                          <a:r>
                            <a:rPr lang="de-DE" dirty="0">
                              <a:latin typeface="Avenir Next LT Pro" panose="020B0504020202020204" pitchFamily="34" charset="77"/>
                            </a:rPr>
                            <a:t>Komplexbildungstitration</a:t>
                          </a:r>
                        </a:p>
                      </a:txBody>
                      <a:tcPr anchor="ctr"/>
                    </a:tc>
                    <a:tc>
                      <a:txBody>
                        <a:bodyPr/>
                        <a:lstStyle/>
                        <a:p>
                          <a:pPr algn="ctr"/>
                          <a:r>
                            <a:rPr lang="de-DE" dirty="0">
                              <a:latin typeface="Avenir Next LT Pro" panose="020B0504020202020204" pitchFamily="34" charset="77"/>
                            </a:rPr>
                            <a:t>Fällungstitration</a:t>
                          </a:r>
                        </a:p>
                      </a:txBody>
                      <a:tcPr anchor="ctr"/>
                    </a:tc>
                    <a:extLst>
                      <a:ext uri="{0D108BD9-81ED-4DB2-BD59-A6C34878D82A}">
                        <a16:rowId xmlns:a16="http://schemas.microsoft.com/office/drawing/2014/main" val="3822322853"/>
                      </a:ext>
                    </a:extLst>
                  </a:tr>
                  <a:tr h="5224487">
                    <a:tc>
                      <a:txBody>
                        <a:bodyPr/>
                        <a:lstStyle/>
                        <a:p>
                          <a:pPr algn="ctr"/>
                          <a:r>
                            <a:rPr lang="de-DE" dirty="0">
                              <a:solidFill>
                                <a:schemeClr val="tx2"/>
                              </a:solidFill>
                              <a:latin typeface="Avenir Next LT Pro" panose="020B0504020202020204" pitchFamily="34" charset="77"/>
                            </a:rPr>
                            <a:t>Protonen werden mit Hydroxidionen neutralisiert (oder umgekehrt). Man zählt, wie viel Hydroxid dazugegeben werden musste, um die Protonen zu neutralisieren</a:t>
                          </a:r>
                        </a:p>
                        <a:p>
                          <a:pPr algn="ctr"/>
                          <a:endParaRPr lang="de-DE" dirty="0">
                            <a:solidFill>
                              <a:schemeClr val="tx2"/>
                            </a:solidFill>
                            <a:latin typeface="Avenir Next LT Pro" panose="020B0504020202020204" pitchFamily="34" charset="77"/>
                          </a:endParaRPr>
                        </a:p>
                      </a:txBody>
                      <a:tcPr anchor="b"/>
                    </a:tc>
                    <a:tc>
                      <a:txBody>
                        <a:bodyPr/>
                        <a:lstStyle/>
                        <a:p>
                          <a:pPr algn="ctr"/>
                          <a:r>
                            <a:rPr lang="de-DE" dirty="0">
                              <a:solidFill>
                                <a:schemeClr val="tx2"/>
                              </a:solidFill>
                              <a:latin typeface="Avenir Next LT Pro" panose="020B0504020202020204" pitchFamily="34" charset="77"/>
                            </a:rPr>
                            <a:t>Der Analyt geht mit der Maßlösung eine Redoxreaktion ein. Man beobachtet, wie viel Maßlösung man braucht, um den Analyten genau vollständig reagieren zu lassen</a:t>
                          </a:r>
                        </a:p>
                        <a:p>
                          <a:pPr algn="ctr"/>
                          <a:endParaRPr lang="de-DE" dirty="0">
                            <a:solidFill>
                              <a:schemeClr val="tx2"/>
                            </a:solidFill>
                            <a:latin typeface="Avenir Next LT Pro" panose="020B0504020202020204" pitchFamily="34" charset="77"/>
                          </a:endParaRPr>
                        </a:p>
                      </a:txBody>
                      <a:tcPr anchor="b"/>
                    </a:tc>
                    <a:tc>
                      <a:txBody>
                        <a:bodyPr/>
                        <a:lstStyle/>
                        <a:p>
                          <a:pPr algn="ctr"/>
                          <a:r>
                            <a:rPr lang="de-DE" dirty="0">
                              <a:solidFill>
                                <a:schemeClr val="tx2"/>
                              </a:solidFill>
                              <a:latin typeface="Avenir Next LT Pro" panose="020B0504020202020204" pitchFamily="34" charset="77"/>
                            </a:rPr>
                            <a:t>Der Analyt bildet mit der Maßlösung einen Komplex (ML = Ligand). Man zählt, wie viele Liganden man braucht.</a:t>
                          </a:r>
                        </a:p>
                        <a:p>
                          <a:pPr algn="ctr"/>
                          <a:endParaRPr lang="de-DE" dirty="0">
                            <a:solidFill>
                              <a:schemeClr val="tx2"/>
                            </a:solidFill>
                            <a:latin typeface="Avenir Next LT Pro" panose="020B0504020202020204" pitchFamily="34" charset="77"/>
                          </a:endParaRPr>
                        </a:p>
                      </a:txBody>
                      <a:tcPr anchor="b"/>
                    </a:tc>
                    <a:tc>
                      <a:txBody>
                        <a:bodyPr/>
                        <a:lstStyle/>
                        <a:p>
                          <a:endParaRPr lang="de-DE"/>
                        </a:p>
                      </a:txBody>
                      <a:tcPr anchor="b">
                        <a:blipFill>
                          <a:blip r:embed="rId2"/>
                          <a:stretch>
                            <a:fillRect l="-301345" t="-8010" r="-897" b="-243"/>
                          </a:stretch>
                        </a:blipFill>
                      </a:tcPr>
                    </a:tc>
                    <a:extLst>
                      <a:ext uri="{0D108BD9-81ED-4DB2-BD59-A6C34878D82A}">
                        <a16:rowId xmlns:a16="http://schemas.microsoft.com/office/drawing/2014/main" val="30388870"/>
                      </a:ext>
                    </a:extLst>
                  </a:tr>
                </a:tbl>
              </a:graphicData>
            </a:graphic>
          </p:graphicFrame>
        </mc:Fallback>
      </mc:AlternateContent>
      <p:pic>
        <p:nvPicPr>
          <p:cNvPr id="7" name="Grafik 6">
            <a:extLst>
              <a:ext uri="{FF2B5EF4-FFF2-40B4-BE49-F238E27FC236}">
                <a16:creationId xmlns:a16="http://schemas.microsoft.com/office/drawing/2014/main" id="{6339F75D-D394-515F-D1D9-DD11ACC2DC04}"/>
              </a:ext>
            </a:extLst>
          </p:cNvPr>
          <p:cNvPicPr>
            <a:picLocks noChangeAspect="1"/>
          </p:cNvPicPr>
          <p:nvPr/>
        </p:nvPicPr>
        <p:blipFill>
          <a:blip r:embed="rId3"/>
          <a:stretch>
            <a:fillRect/>
          </a:stretch>
        </p:blipFill>
        <p:spPr>
          <a:xfrm>
            <a:off x="946150" y="1382183"/>
            <a:ext cx="1866900" cy="3416300"/>
          </a:xfrm>
          <a:prstGeom prst="rect">
            <a:avLst/>
          </a:prstGeom>
        </p:spPr>
      </p:pic>
      <p:pic>
        <p:nvPicPr>
          <p:cNvPr id="10" name="Grafik 9" descr="Ein Bild, das Screenshot, Text, Grafiken, Schrift enthält.&#10;&#10;Automatisch generierte Beschreibung">
            <a:extLst>
              <a:ext uri="{FF2B5EF4-FFF2-40B4-BE49-F238E27FC236}">
                <a16:creationId xmlns:a16="http://schemas.microsoft.com/office/drawing/2014/main" id="{F6757D0F-AB8F-D742-FE11-C258BAA709F6}"/>
              </a:ext>
            </a:extLst>
          </p:cNvPr>
          <p:cNvPicPr>
            <a:picLocks noChangeAspect="1"/>
          </p:cNvPicPr>
          <p:nvPr/>
        </p:nvPicPr>
        <p:blipFill>
          <a:blip r:embed="rId4"/>
          <a:stretch>
            <a:fillRect/>
          </a:stretch>
        </p:blipFill>
        <p:spPr>
          <a:xfrm>
            <a:off x="3862917" y="1382183"/>
            <a:ext cx="1841500" cy="3302000"/>
          </a:xfrm>
          <a:prstGeom prst="rect">
            <a:avLst/>
          </a:prstGeom>
        </p:spPr>
      </p:pic>
      <p:pic>
        <p:nvPicPr>
          <p:cNvPr id="12" name="Grafik 11" descr="Ein Bild, das Screenshot, Licht enthält.&#10;&#10;Automatisch generierte Beschreibung">
            <a:extLst>
              <a:ext uri="{FF2B5EF4-FFF2-40B4-BE49-F238E27FC236}">
                <a16:creationId xmlns:a16="http://schemas.microsoft.com/office/drawing/2014/main" id="{236AAE20-32B4-A7E0-240D-AE95F35CDE70}"/>
              </a:ext>
            </a:extLst>
          </p:cNvPr>
          <p:cNvPicPr>
            <a:picLocks noChangeAspect="1"/>
          </p:cNvPicPr>
          <p:nvPr/>
        </p:nvPicPr>
        <p:blipFill>
          <a:blip r:embed="rId5"/>
          <a:stretch>
            <a:fillRect/>
          </a:stretch>
        </p:blipFill>
        <p:spPr>
          <a:xfrm>
            <a:off x="6754284" y="1375461"/>
            <a:ext cx="1701800" cy="3721100"/>
          </a:xfrm>
          <a:prstGeom prst="rect">
            <a:avLst/>
          </a:prstGeom>
        </p:spPr>
      </p:pic>
      <p:pic>
        <p:nvPicPr>
          <p:cNvPr id="14" name="Grafik 13" descr="Ein Bild, das Screenshot, Handschrift, Design enthält.&#10;&#10;Automatisch generierte Beschreibung">
            <a:extLst>
              <a:ext uri="{FF2B5EF4-FFF2-40B4-BE49-F238E27FC236}">
                <a16:creationId xmlns:a16="http://schemas.microsoft.com/office/drawing/2014/main" id="{EA300DAA-AC5D-E4DE-8932-504DDE18232F}"/>
              </a:ext>
            </a:extLst>
          </p:cNvPr>
          <p:cNvPicPr>
            <a:picLocks noChangeAspect="1"/>
          </p:cNvPicPr>
          <p:nvPr/>
        </p:nvPicPr>
        <p:blipFill>
          <a:blip r:embed="rId6"/>
          <a:stretch>
            <a:fillRect/>
          </a:stretch>
        </p:blipFill>
        <p:spPr>
          <a:xfrm>
            <a:off x="9505951" y="1375461"/>
            <a:ext cx="1709391" cy="3552139"/>
          </a:xfrm>
          <a:prstGeom prst="rect">
            <a:avLst/>
          </a:prstGeom>
        </p:spPr>
      </p:pic>
      <p:pic>
        <p:nvPicPr>
          <p:cNvPr id="15" name="Grafik 14" descr="Ein Bild, das Screenshot, Text, Grafiken, Schrift enthält.&#10;&#10;Automatisch generierte Beschreibung">
            <a:extLst>
              <a:ext uri="{FF2B5EF4-FFF2-40B4-BE49-F238E27FC236}">
                <a16:creationId xmlns:a16="http://schemas.microsoft.com/office/drawing/2014/main" id="{B63DF2A8-4A94-0AE4-7FAA-E3F48D36A021}"/>
              </a:ext>
            </a:extLst>
          </p:cNvPr>
          <p:cNvPicPr>
            <a:picLocks noChangeAspect="1"/>
          </p:cNvPicPr>
          <p:nvPr/>
        </p:nvPicPr>
        <p:blipFill rotWithShape="1">
          <a:blip r:embed="rId4"/>
          <a:srcRect l="81609" t="63077" b="27179"/>
          <a:stretch/>
        </p:blipFill>
        <p:spPr>
          <a:xfrm>
            <a:off x="8117418" y="3699934"/>
            <a:ext cx="338666" cy="321733"/>
          </a:xfrm>
          <a:prstGeom prst="rect">
            <a:avLst/>
          </a:prstGeom>
        </p:spPr>
      </p:pic>
    </p:spTree>
    <p:extLst>
      <p:ext uri="{BB962C8B-B14F-4D97-AF65-F5344CB8AC3E}">
        <p14:creationId xmlns:p14="http://schemas.microsoft.com/office/powerpoint/2010/main" val="281724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ED928-5C3C-9E4D-B46D-1A5113470CE5}"/>
              </a:ext>
            </a:extLst>
          </p:cNvPr>
          <p:cNvSpPr>
            <a:spLocks noGrp="1"/>
          </p:cNvSpPr>
          <p:nvPr>
            <p:ph type="title"/>
          </p:nvPr>
        </p:nvSpPr>
        <p:spPr/>
        <p:txBody>
          <a:bodyPr/>
          <a:lstStyle/>
          <a:p>
            <a:r>
              <a:rPr lang="de-DE" dirty="0"/>
              <a:t>Die Stoffmenge</a:t>
            </a:r>
          </a:p>
        </p:txBody>
      </p:sp>
      <mc:AlternateContent xmlns:mc="http://schemas.openxmlformats.org/markup-compatibility/2006" xmlns:a14="http://schemas.microsoft.com/office/drawing/2010/main">
        <mc:Choice Requires="a14">
          <p:sp>
            <p:nvSpPr>
              <p:cNvPr id="6" name="Inhaltsplatzhalter 5">
                <a:extLst>
                  <a:ext uri="{FF2B5EF4-FFF2-40B4-BE49-F238E27FC236}">
                    <a16:creationId xmlns:a16="http://schemas.microsoft.com/office/drawing/2014/main" id="{7C17F118-57E3-184B-A5F2-5954B7C91EF9}"/>
                  </a:ext>
                </a:extLst>
              </p:cNvPr>
              <p:cNvSpPr>
                <a:spLocks noGrp="1"/>
              </p:cNvSpPr>
              <p:nvPr>
                <p:ph type="body" sz="quarter" idx="13"/>
              </p:nvPr>
            </p:nvSpPr>
            <p:spPr/>
            <p:txBody>
              <a:bodyPr/>
              <a:lstStyle/>
              <a:p>
                <a:r>
                  <a:rPr lang="de-DE" dirty="0"/>
                  <a:t>Die </a:t>
                </a:r>
                <a:r>
                  <a:rPr lang="de-DE" b="1" dirty="0"/>
                  <a:t>Stoffmenge </a:t>
                </a:r>
                <a:r>
                  <a:rPr lang="de-DE" b="1" dirty="0" err="1"/>
                  <a:t>n</a:t>
                </a:r>
                <a:r>
                  <a:rPr lang="de-DE" dirty="0"/>
                  <a:t> gibt an, wie viele </a:t>
                </a:r>
                <a:r>
                  <a:rPr lang="de-DE" b="1" dirty="0"/>
                  <a:t>Teilchen einer Sorte</a:t>
                </a:r>
                <a:r>
                  <a:rPr lang="de-DE" dirty="0"/>
                  <a:t> vorhanden sind.</a:t>
                </a:r>
              </a:p>
              <a:p>
                <a:r>
                  <a:rPr lang="de-DE" dirty="0"/>
                  <a:t>Jeweils </a:t>
                </a:r>
                <a:r>
                  <a:rPr lang="de-DE" b="1" dirty="0"/>
                  <a:t>6 </a:t>
                </a:r>
                <a14:m>
                  <m:oMath xmlns:m="http://schemas.openxmlformats.org/officeDocument/2006/math">
                    <m:r>
                      <a:rPr lang="de-DE" b="1" i="1" smtClean="0">
                        <a:latin typeface="Cambria Math" panose="02040503050406030204" pitchFamily="18" charset="0"/>
                      </a:rPr>
                      <m:t>∙</m:t>
                    </m:r>
                  </m:oMath>
                </a14:m>
                <a:r>
                  <a:rPr lang="de-DE" dirty="0"/>
                  <a:t> </a:t>
                </a:r>
                <a:r>
                  <a:rPr lang="de-DE" b="1" dirty="0"/>
                  <a:t>10</a:t>
                </a:r>
                <a:r>
                  <a:rPr lang="de-DE" b="1" baseline="30000" dirty="0"/>
                  <a:t>23</a:t>
                </a:r>
                <a:r>
                  <a:rPr lang="de-DE" b="1" dirty="0"/>
                  <a:t> Teilchen</a:t>
                </a:r>
                <a:r>
                  <a:rPr lang="de-DE" dirty="0"/>
                  <a:t> (</a:t>
                </a:r>
                <a:r>
                  <a:rPr lang="de-DE" b="1" dirty="0"/>
                  <a:t>Avogadro – Konstante</a:t>
                </a:r>
                <a:r>
                  <a:rPr lang="de-DE" dirty="0"/>
                  <a:t>) werden als 1 </a:t>
                </a:r>
                <a:r>
                  <a:rPr lang="de-DE" b="1" dirty="0"/>
                  <a:t>Mol </a:t>
                </a:r>
                <a:r>
                  <a:rPr lang="de-DE" dirty="0"/>
                  <a:t>zusammengefasst.</a:t>
                </a:r>
              </a:p>
              <a:p>
                <a:r>
                  <a:rPr lang="de-DE" dirty="0"/>
                  <a:t>Ein Mol ist definiert als die Anzahl an Atomen in 12g </a:t>
                </a:r>
                <a:r>
                  <a:rPr lang="de-DE" baseline="30000" dirty="0"/>
                  <a:t>12</a:t>
                </a:r>
                <a:r>
                  <a:rPr lang="de-DE" dirty="0"/>
                  <a:t>C.</a:t>
                </a:r>
              </a:p>
              <a:p>
                <a:r>
                  <a:rPr lang="de-DE" dirty="0"/>
                  <a:t>Die </a:t>
                </a:r>
                <a:r>
                  <a:rPr lang="de-DE" b="1" dirty="0"/>
                  <a:t>Molare Masse M </a:t>
                </a:r>
                <a:r>
                  <a:rPr lang="de-DE" dirty="0"/>
                  <a:t>gibt die Masse in </a:t>
                </a:r>
                <a:r>
                  <a:rPr lang="de-DE" dirty="0" err="1"/>
                  <a:t>g</a:t>
                </a:r>
                <a:r>
                  <a:rPr lang="de-DE" dirty="0"/>
                  <a:t>, die ein Mol der Teilchensorte hat.</a:t>
                </a:r>
              </a:p>
              <a:p>
                <a:r>
                  <a:rPr lang="de-DE" dirty="0"/>
                  <a:t>Die Atommasse gibt sowohl die Masse eines Atoms in </a:t>
                </a:r>
                <a:r>
                  <a:rPr lang="de-DE" dirty="0" err="1"/>
                  <a:t>u</a:t>
                </a:r>
                <a:r>
                  <a:rPr lang="de-DE" dirty="0"/>
                  <a:t> als auch die Masse eines Mols der Atome in g.</a:t>
                </a:r>
              </a:p>
              <a:p>
                <a:endParaRPr lang="de-DE" dirty="0"/>
              </a:p>
              <a:p>
                <a:r>
                  <a:rPr lang="de-DE" dirty="0"/>
                  <a:t>Ändert sich die Art der </a:t>
                </a:r>
                <a:r>
                  <a:rPr lang="de-DE" b="1" dirty="0"/>
                  <a:t>betrachteten Teilchen</a:t>
                </a:r>
                <a:r>
                  <a:rPr lang="de-DE" dirty="0"/>
                  <a:t>, kann sich auch die Stoffmenge ändern; beispielsweise dissoziiert 1 Mol MgCl</a:t>
                </a:r>
                <a:r>
                  <a:rPr lang="de-DE" baseline="-25000" dirty="0"/>
                  <a:t>2</a:t>
                </a:r>
                <a:r>
                  <a:rPr lang="de-DE" dirty="0"/>
                  <a:t> in 3 Mol gelöste Teilchen, in 2 Mol </a:t>
                </a:r>
                <a:r>
                  <a:rPr lang="de-DE" dirty="0" err="1"/>
                  <a:t>Chloridionen</a:t>
                </a:r>
                <a:r>
                  <a:rPr lang="de-DE" dirty="0"/>
                  <a:t> bzw. in 1 Mol </a:t>
                </a:r>
                <a:r>
                  <a:rPr lang="de-DE" dirty="0" err="1"/>
                  <a:t>Magnesiumionen</a:t>
                </a:r>
                <a:r>
                  <a:rPr lang="de-DE" dirty="0"/>
                  <a:t>.</a:t>
                </a:r>
              </a:p>
              <a:p>
                <a:endParaRPr lang="de-DE" dirty="0"/>
              </a:p>
              <a:p>
                <a:r>
                  <a:rPr lang="de-DE" dirty="0"/>
                  <a:t>Die </a:t>
                </a:r>
                <a:r>
                  <a:rPr lang="de-DE" b="1" dirty="0"/>
                  <a:t>stöchiometrischen Faktoren</a:t>
                </a:r>
                <a:r>
                  <a:rPr lang="de-DE" dirty="0"/>
                  <a:t> in Reaktionsgleichungen können ebenfalls als </a:t>
                </a:r>
                <a:r>
                  <a:rPr lang="de-DE" b="1" dirty="0"/>
                  <a:t>Stoffmengenangaben </a:t>
                </a:r>
                <a:r>
                  <a:rPr lang="de-DE" dirty="0"/>
                  <a:t>betrachtet werden.</a:t>
                </a:r>
              </a:p>
            </p:txBody>
          </p:sp>
        </mc:Choice>
        <mc:Fallback xmlns="">
          <p:sp>
            <p:nvSpPr>
              <p:cNvPr id="6" name="Inhaltsplatzhalter 5">
                <a:extLst>
                  <a:ext uri="{FF2B5EF4-FFF2-40B4-BE49-F238E27FC236}">
                    <a16:creationId xmlns:a16="http://schemas.microsoft.com/office/drawing/2014/main" id="{7C17F118-57E3-184B-A5F2-5954B7C91EF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485" r="-336"/>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E6A182E7-1A37-202B-C1B8-759483CF3AD6}"/>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29D7A678-166A-C9D5-49EB-7A16C30B069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1A323E0D-AF77-1662-79BC-4A64F2EA87C3}"/>
              </a:ext>
            </a:extLst>
          </p:cNvPr>
          <p:cNvSpPr>
            <a:spLocks noGrp="1"/>
          </p:cNvSpPr>
          <p:nvPr>
            <p:ph type="sldNum" sz="quarter" idx="16"/>
          </p:nvPr>
        </p:nvSpPr>
        <p:spPr/>
        <p:txBody>
          <a:bodyPr/>
          <a:lstStyle/>
          <a:p>
            <a:fld id="{6FBDD224-CFE5-420E-A51B-C49F1872CE04}" type="slidenum">
              <a:rPr lang="de-DE" altLang="de-DE" smtClean="0"/>
              <a:pPr/>
              <a:t>7</a:t>
            </a:fld>
            <a:endParaRPr lang="de-DE" altLang="de-DE"/>
          </a:p>
        </p:txBody>
      </p:sp>
    </p:spTree>
    <p:extLst>
      <p:ext uri="{BB962C8B-B14F-4D97-AF65-F5344CB8AC3E}">
        <p14:creationId xmlns:p14="http://schemas.microsoft.com/office/powerpoint/2010/main" val="32631049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E8EC079-2D5F-7659-CE14-87CB29814507}"/>
              </a:ext>
            </a:extLst>
          </p:cNvPr>
          <p:cNvSpPr>
            <a:spLocks noGrp="1"/>
          </p:cNvSpPr>
          <p:nvPr>
            <p:ph type="title"/>
          </p:nvPr>
        </p:nvSpPr>
        <p:spPr/>
        <p:txBody>
          <a:bodyPr/>
          <a:lstStyle/>
          <a:p>
            <a:r>
              <a:rPr lang="de-DE" dirty="0"/>
              <a:t>Berechnung eines Titrationsergebnisses</a:t>
            </a:r>
          </a:p>
        </p:txBody>
      </p:sp>
      <mc:AlternateContent xmlns:mc="http://schemas.openxmlformats.org/markup-compatibility/2006">
        <mc:Choice xmlns:a14="http://schemas.microsoft.com/office/drawing/2010/main" Requires="a14">
          <p:sp>
            <p:nvSpPr>
              <p:cNvPr id="5" name="Inhaltsplatzhalter 4">
                <a:extLst>
                  <a:ext uri="{FF2B5EF4-FFF2-40B4-BE49-F238E27FC236}">
                    <a16:creationId xmlns:a16="http://schemas.microsoft.com/office/drawing/2014/main" id="{010A66F8-3013-1574-11C1-AF1D0AEAFDBE}"/>
                  </a:ext>
                </a:extLst>
              </p:cNvPr>
              <p:cNvSpPr>
                <a:spLocks noGrp="1"/>
              </p:cNvSpPr>
              <p:nvPr>
                <p:ph type="body" sz="quarter" idx="13"/>
              </p:nvPr>
            </p:nvSpPr>
            <p:spPr/>
            <p:txBody>
              <a:bodyPr/>
              <a:lstStyle/>
              <a:p>
                <a:r>
                  <a:rPr lang="de-DE" kern="0" dirty="0"/>
                  <a:t>Anhand des </a:t>
                </a:r>
                <a:r>
                  <a:rPr lang="de-DE" b="1" kern="0" dirty="0"/>
                  <a:t>Maßlösungsverbrauchs</a:t>
                </a:r>
                <a:r>
                  <a:rPr lang="de-DE" kern="0" dirty="0"/>
                  <a:t>, der </a:t>
                </a:r>
                <a:r>
                  <a:rPr lang="de-DE" b="1" kern="0" dirty="0"/>
                  <a:t>Konzentration</a:t>
                </a:r>
                <a:r>
                  <a:rPr lang="de-DE" kern="0" dirty="0"/>
                  <a:t> der Maßlösung, sowie </a:t>
                </a:r>
                <a:r>
                  <a:rPr lang="de-DE" b="1" kern="0" dirty="0"/>
                  <a:t>Einwaage</a:t>
                </a:r>
                <a:r>
                  <a:rPr lang="de-DE" kern="0" dirty="0"/>
                  <a:t> und </a:t>
                </a:r>
                <a:r>
                  <a:rPr lang="de-DE" b="1" kern="0" dirty="0"/>
                  <a:t>molare Masse</a:t>
                </a:r>
                <a:r>
                  <a:rPr lang="de-DE" kern="0" dirty="0"/>
                  <a:t> des Analyten kann der Gehalt eines Analyten in einem Gemisch anhand der </a:t>
                </a:r>
                <a:r>
                  <a:rPr lang="de-DE" b="1" kern="0" dirty="0"/>
                  <a:t>Titrationsgleichung </a:t>
                </a:r>
                <a:r>
                  <a:rPr lang="de-DE" kern="0" dirty="0"/>
                  <a:t>bestimmt werden.</a:t>
                </a:r>
              </a:p>
              <a:p>
                <a:r>
                  <a:rPr lang="de-DE" kern="0" dirty="0"/>
                  <a:t>Bei einer Beispielhaften Säure – Base – Reaktion läuft folgende Reaktion ab: </a:t>
                </a:r>
                <a14:m>
                  <m:oMath xmlns:m="http://schemas.openxmlformats.org/officeDocument/2006/math">
                    <m:r>
                      <a:rPr lang="de-DE" b="0" i="1" kern="0" smtClean="0">
                        <a:latin typeface="Cambria Math" panose="02040503050406030204" pitchFamily="18" charset="0"/>
                      </a:rPr>
                      <m:t>𝐻𝐴</m:t>
                    </m:r>
                    <m:r>
                      <a:rPr lang="de-DE" b="0" i="1" kern="0" smtClean="0">
                        <a:latin typeface="Cambria Math" panose="02040503050406030204" pitchFamily="18" charset="0"/>
                      </a:rPr>
                      <m:t>+</m:t>
                    </m:r>
                    <m:r>
                      <a:rPr lang="de-DE" b="0" i="1" kern="0" smtClean="0">
                        <a:latin typeface="Cambria Math" panose="02040503050406030204" pitchFamily="18" charset="0"/>
                      </a:rPr>
                      <m:t>𝑂</m:t>
                    </m:r>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𝐻</m:t>
                        </m:r>
                      </m:e>
                      <m:sup>
                        <m:r>
                          <a:rPr lang="de-DE" b="0" i="1" kern="0" smtClean="0">
                            <a:latin typeface="Cambria Math" panose="02040503050406030204" pitchFamily="18" charset="0"/>
                          </a:rPr>
                          <m:t>−</m:t>
                        </m:r>
                      </m:sup>
                    </m:sSup>
                    <m:r>
                      <a:rPr lang="de-DE" b="0" i="1" kern="0" smtClean="0">
                        <a:latin typeface="Cambria Math" panose="02040503050406030204" pitchFamily="18" charset="0"/>
                        <a:ea typeface="Cambria Math" panose="02040503050406030204" pitchFamily="18" charset="0"/>
                      </a:rPr>
                      <m:t>⇌</m:t>
                    </m:r>
                    <m:sSup>
                      <m:sSupPr>
                        <m:ctrlPr>
                          <a:rPr lang="de-DE" b="0" i="1" kern="0" smtClean="0">
                            <a:latin typeface="Cambria Math" panose="02040503050406030204" pitchFamily="18" charset="0"/>
                            <a:ea typeface="Cambria Math" panose="02040503050406030204" pitchFamily="18" charset="0"/>
                          </a:rPr>
                        </m:ctrlPr>
                      </m:sSupPr>
                      <m:e>
                        <m:r>
                          <a:rPr lang="de-DE" b="0" i="1" kern="0" smtClean="0">
                            <a:latin typeface="Cambria Math" panose="02040503050406030204" pitchFamily="18" charset="0"/>
                            <a:ea typeface="Cambria Math" panose="02040503050406030204" pitchFamily="18" charset="0"/>
                          </a:rPr>
                          <m:t>𝐴</m:t>
                        </m:r>
                      </m:e>
                      <m:sup>
                        <m:r>
                          <a:rPr lang="de-DE" b="0" i="1" kern="0" smtClean="0">
                            <a:latin typeface="Cambria Math" panose="02040503050406030204" pitchFamily="18" charset="0"/>
                            <a:ea typeface="Cambria Math" panose="02040503050406030204" pitchFamily="18" charset="0"/>
                          </a:rPr>
                          <m:t>−</m:t>
                        </m:r>
                      </m:sup>
                    </m:sSup>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𝐻</m:t>
                        </m:r>
                      </m:e>
                      <m:sub>
                        <m:r>
                          <a:rPr lang="de-DE" b="0" i="1" kern="0" smtClean="0">
                            <a:latin typeface="Cambria Math" panose="02040503050406030204" pitchFamily="18" charset="0"/>
                            <a:ea typeface="Cambria Math" panose="02040503050406030204" pitchFamily="18" charset="0"/>
                          </a:rPr>
                          <m:t>2</m:t>
                        </m:r>
                      </m:sub>
                    </m:sSub>
                    <m:r>
                      <a:rPr lang="de-DE" b="0" i="1" kern="0" smtClean="0">
                        <a:latin typeface="Cambria Math" panose="02040503050406030204" pitchFamily="18" charset="0"/>
                        <a:ea typeface="Cambria Math" panose="02040503050406030204" pitchFamily="18" charset="0"/>
                      </a:rPr>
                      <m:t>𝑂</m:t>
                    </m:r>
                  </m:oMath>
                </a14:m>
                <a:endParaRPr lang="de-DE" b="0" kern="0" dirty="0">
                  <a:ea typeface="Cambria Math" panose="02040503050406030204" pitchFamily="18" charset="0"/>
                </a:endParaRPr>
              </a:p>
              <a:p>
                <a:r>
                  <a:rPr lang="de-DE" kern="0" dirty="0"/>
                  <a:t>Der Analyt HA ist eine starke Säure. Die zugegebene Maßlösung enthält Hydroxidionen</a:t>
                </a:r>
              </a:p>
              <a:p>
                <a:endParaRPr lang="de-DE" kern="0" dirty="0"/>
              </a:p>
              <a:p>
                <a:endParaRPr lang="de-DE" kern="0" dirty="0"/>
              </a:p>
              <a:p>
                <a:endParaRPr lang="de-DE" kern="0" dirty="0"/>
              </a:p>
              <a:p>
                <a:endParaRPr lang="de-DE" kern="0" dirty="0"/>
              </a:p>
              <a:p>
                <a:endParaRPr lang="de-DE" kern="0" dirty="0"/>
              </a:p>
              <a:p>
                <a:endParaRPr lang="de-DE" kern="0" dirty="0"/>
              </a:p>
              <a:p>
                <a:endParaRPr lang="de-DE" kern="0" dirty="0"/>
              </a:p>
              <a:p>
                <a:pPr marL="0" indent="0">
                  <a:buNone/>
                </a:pPr>
                <a:endParaRPr lang="de-DE" kern="0" dirty="0"/>
              </a:p>
              <a:p>
                <a:r>
                  <a:rPr lang="de-DE" kern="0" dirty="0"/>
                  <a:t>Die Konzentration der Maßlösung gibt an, wie viel Hydroxid in einem bestimmten Volumen ist. Konzentration und Volumen der Maßlösung geben also die Stoffmenge des verbrauchten </a:t>
                </a:r>
                <a:r>
                  <a:rPr lang="de-DE" kern="0" dirty="0" err="1"/>
                  <a:t>Titrators</a:t>
                </a:r>
                <a:r>
                  <a:rPr lang="de-DE" kern="0" dirty="0"/>
                  <a:t> (= OH</a:t>
                </a:r>
                <a14:m>
                  <m:oMath xmlns:m="http://schemas.openxmlformats.org/officeDocument/2006/math">
                    <m:sSup>
                      <m:sSupPr>
                        <m:ctrlPr>
                          <a:rPr lang="de-DE" i="1" kern="0" smtClean="0">
                            <a:latin typeface="Cambria Math" panose="02040503050406030204" pitchFamily="18" charset="0"/>
                          </a:rPr>
                        </m:ctrlPr>
                      </m:sSupPr>
                      <m:e>
                        <m:r>
                          <a:rPr lang="de-DE" b="0" i="1" kern="0" smtClean="0">
                            <a:latin typeface="Cambria Math" panose="02040503050406030204" pitchFamily="18" charset="0"/>
                          </a:rPr>
                          <m:t> </m:t>
                        </m:r>
                      </m:e>
                      <m:sup>
                        <m:r>
                          <a:rPr lang="de-DE" b="0" i="1" kern="0" smtClean="0">
                            <a:latin typeface="Cambria Math" panose="02040503050406030204" pitchFamily="18" charset="0"/>
                          </a:rPr>
                          <m:t>−</m:t>
                        </m:r>
                      </m:sup>
                    </m:sSup>
                  </m:oMath>
                </a14:m>
                <a:r>
                  <a:rPr lang="de-DE" kern="0" dirty="0"/>
                  <a:t>). Das entspricht der Menge der Protonen des Analyten:</a:t>
                </a:r>
                <a:br>
                  <a:rPr lang="de-DE" kern="0" dirty="0"/>
                </a:br>
                <a14:m>
                  <m:oMath xmlns:m="http://schemas.openxmlformats.org/officeDocument/2006/math">
                    <m:d>
                      <m:dPr>
                        <m:ctrlPr>
                          <a:rPr lang="de-DE" b="0" i="0" kern="0" smtClean="0">
                            <a:latin typeface="Cambria Math" panose="02040503050406030204" pitchFamily="18" charset="0"/>
                          </a:rPr>
                        </m:ctrlPr>
                      </m:dPr>
                      <m:e>
                        <m:r>
                          <m:rPr>
                            <m:sty m:val="p"/>
                          </m:rPr>
                          <a:rPr lang="de-DE" b="0" i="0" kern="0" smtClean="0">
                            <a:latin typeface="Cambria Math" panose="02040503050406030204" pitchFamily="18" charset="0"/>
                          </a:rPr>
                          <m:t>I</m:t>
                        </m:r>
                      </m:e>
                    </m:d>
                    <m:r>
                      <a:rPr lang="de-DE" b="0" i="0" kern="0" smtClean="0">
                        <a:latin typeface="Cambria Math" panose="02040503050406030204" pitchFamily="18" charset="0"/>
                      </a:rPr>
                      <m:t> </m:t>
                    </m:r>
                    <m:sSub>
                      <m:sSubPr>
                        <m:ctrlPr>
                          <a:rPr lang="de-DE" b="0" i="1" kern="0" smtClean="0">
                            <a:latin typeface="Cambria Math" panose="02040503050406030204" pitchFamily="18" charset="0"/>
                          </a:rPr>
                        </m:ctrlPr>
                      </m:sSubPr>
                      <m:e>
                        <m:r>
                          <m:rPr>
                            <m:sty m:val="p"/>
                          </m:rPr>
                          <a:rPr lang="de-DE" b="0" i="0" kern="0" smtClean="0">
                            <a:latin typeface="Cambria Math" panose="02040503050406030204" pitchFamily="18" charset="0"/>
                          </a:rPr>
                          <m:t>n</m:t>
                        </m:r>
                      </m:e>
                      <m:sub>
                        <m:r>
                          <a:rPr lang="de-DE" b="0" i="1" kern="0" smtClean="0">
                            <a:latin typeface="Cambria Math" panose="02040503050406030204" pitchFamily="18" charset="0"/>
                          </a:rPr>
                          <m:t>𝑃𝑟𝑜𝑡𝑜𝑛𝑒𝑛</m:t>
                        </m:r>
                        <m:r>
                          <a:rPr lang="de-DE" b="0" i="1" kern="0" smtClean="0">
                            <a:latin typeface="Cambria Math" panose="02040503050406030204" pitchFamily="18" charset="0"/>
                          </a:rPr>
                          <m:t> </m:t>
                        </m:r>
                        <m:r>
                          <a:rPr lang="de-DE" b="0" i="1" kern="0" smtClean="0">
                            <a:latin typeface="Cambria Math" panose="02040503050406030204" pitchFamily="18" charset="0"/>
                          </a:rPr>
                          <m:t>𝑖𝑚</m:t>
                        </m:r>
                        <m:r>
                          <a:rPr lang="de-DE" b="0" i="1" kern="0" smtClean="0">
                            <a:latin typeface="Cambria Math" panose="02040503050406030204" pitchFamily="18" charset="0"/>
                          </a:rPr>
                          <m:t> </m:t>
                        </m:r>
                        <m:r>
                          <a:rPr lang="de-DE" b="0" i="1" kern="0" smtClean="0">
                            <a:latin typeface="Cambria Math" panose="02040503050406030204" pitchFamily="18" charset="0"/>
                          </a:rPr>
                          <m:t>𝐴𝑛𝑎𝑙𝑦𝑡𝑒𝑛</m:t>
                        </m:r>
                      </m:sub>
                    </m:sSub>
                    <m:r>
                      <a:rPr lang="de-DE" b="0" i="1" kern="0" smtClean="0">
                        <a:latin typeface="Cambria Math" panose="02040503050406030204" pitchFamily="18" charset="0"/>
                      </a:rPr>
                      <m:t>=</m:t>
                    </m:r>
                    <m:sSub>
                      <m:sSubPr>
                        <m:ctrlPr>
                          <a:rPr lang="de-DE" b="0" i="1" kern="0" smtClean="0">
                            <a:latin typeface="Cambria Math" panose="02040503050406030204" pitchFamily="18" charset="0"/>
                          </a:rPr>
                        </m:ctrlPr>
                      </m:sSubPr>
                      <m:e>
                        <m:r>
                          <a:rPr lang="de-DE" i="1" kern="0" smtClean="0">
                            <a:latin typeface="Cambria Math" panose="02040503050406030204" pitchFamily="18" charset="0"/>
                          </a:rPr>
                          <m:t>𝑛</m:t>
                        </m:r>
                      </m:e>
                      <m:sub>
                        <m:r>
                          <a:rPr lang="de-DE" b="0" i="1" kern="0" smtClean="0">
                            <a:latin typeface="Cambria Math" panose="02040503050406030204" pitchFamily="18" charset="0"/>
                          </a:rPr>
                          <m:t>𝑂</m:t>
                        </m:r>
                        <m:sSup>
                          <m:sSupPr>
                            <m:ctrlPr>
                              <a:rPr lang="de-DE" b="0" i="1" kern="0" smtClean="0">
                                <a:latin typeface="Cambria Math" panose="02040503050406030204" pitchFamily="18" charset="0"/>
                              </a:rPr>
                            </m:ctrlPr>
                          </m:sSupPr>
                          <m:e>
                            <m:r>
                              <a:rPr lang="de-DE" b="0" i="1" kern="0" smtClean="0">
                                <a:latin typeface="Cambria Math" panose="02040503050406030204" pitchFamily="18" charset="0"/>
                              </a:rPr>
                              <m:t>𝐻</m:t>
                            </m:r>
                          </m:e>
                          <m:sup>
                            <m:r>
                              <a:rPr lang="de-DE" b="0" i="1" kern="0" smtClean="0">
                                <a:latin typeface="Cambria Math" panose="02040503050406030204" pitchFamily="18" charset="0"/>
                              </a:rPr>
                              <m:t>−</m:t>
                            </m:r>
                          </m:sup>
                        </m:sSup>
                      </m:sub>
                    </m:sSub>
                    <m:r>
                      <a:rPr lang="de-DE" i="1" kern="0" smtClean="0">
                        <a:latin typeface="Cambria Math" panose="02040503050406030204" pitchFamily="18" charset="0"/>
                      </a:rPr>
                      <m:t>=</m:t>
                    </m:r>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𝑐</m:t>
                        </m:r>
                      </m:e>
                      <m:sub>
                        <m:r>
                          <a:rPr lang="de-DE" i="1" kern="0" smtClean="0">
                            <a:latin typeface="Cambria Math" panose="02040503050406030204" pitchFamily="18" charset="0"/>
                          </a:rPr>
                          <m:t>𝑀𝑎</m:t>
                        </m:r>
                        <m:r>
                          <a:rPr lang="de-DE" i="1" kern="0" smtClean="0">
                            <a:latin typeface="Cambria Math" panose="02040503050406030204" pitchFamily="18" charset="0"/>
                          </a:rPr>
                          <m:t>ß</m:t>
                        </m:r>
                        <m:r>
                          <a:rPr lang="de-DE" i="1" kern="0" smtClean="0">
                            <a:latin typeface="Cambria Math" panose="02040503050406030204" pitchFamily="18" charset="0"/>
                          </a:rPr>
                          <m:t>𝑙</m:t>
                        </m:r>
                        <m:r>
                          <a:rPr lang="de-DE" i="1" kern="0" smtClean="0">
                            <a:latin typeface="Cambria Math" panose="02040503050406030204" pitchFamily="18" charset="0"/>
                          </a:rPr>
                          <m:t>ö</m:t>
                        </m:r>
                        <m:r>
                          <a:rPr lang="de-DE" i="1" kern="0" smtClean="0">
                            <a:latin typeface="Cambria Math" panose="02040503050406030204" pitchFamily="18" charset="0"/>
                          </a:rPr>
                          <m:t>𝑠𝑢𝑛𝑔</m:t>
                        </m:r>
                      </m:sub>
                    </m:sSub>
                    <m:r>
                      <a:rPr lang="de-DE" i="1" kern="0" smtClean="0">
                        <a:latin typeface="Cambria Math" panose="02040503050406030204" pitchFamily="18" charset="0"/>
                        <a:ea typeface="Cambria Math" panose="02040503050406030204" pitchFamily="18" charset="0"/>
                      </a:rPr>
                      <m:t>∙</m:t>
                    </m:r>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𝑉</m:t>
                        </m:r>
                      </m:e>
                      <m:sub>
                        <m:r>
                          <a:rPr lang="de-DE" i="1" kern="0" smtClean="0">
                            <a:latin typeface="Cambria Math" panose="02040503050406030204" pitchFamily="18" charset="0"/>
                            <a:ea typeface="Cambria Math" panose="02040503050406030204" pitchFamily="18" charset="0"/>
                          </a:rPr>
                          <m:t>𝑇𝑖𝑡𝑟𝑎𝑡𝑖𝑜𝑛</m:t>
                        </m:r>
                      </m:sub>
                    </m:sSub>
                  </m:oMath>
                </a14:m>
                <a:endParaRPr lang="de-DE" kern="0" dirty="0">
                  <a:ea typeface="Cambria Math" panose="02040503050406030204" pitchFamily="18" charset="0"/>
                </a:endParaRPr>
              </a:p>
              <a:p>
                <a:r>
                  <a:rPr lang="de-DE" kern="0" dirty="0">
                    <a:ea typeface="Cambria Math" panose="02040503050406030204" pitchFamily="18" charset="0"/>
                  </a:rPr>
                  <a:t>Ein </a:t>
                </a:r>
                <a:r>
                  <a:rPr lang="de-DE" kern="0" dirty="0" err="1">
                    <a:ea typeface="Cambria Math" panose="02040503050406030204" pitchFamily="18" charset="0"/>
                  </a:rPr>
                  <a:t>Analytenmolekül</a:t>
                </a:r>
                <a:r>
                  <a:rPr lang="de-DE" kern="0" dirty="0">
                    <a:ea typeface="Cambria Math" panose="02040503050406030204" pitchFamily="18" charset="0"/>
                  </a:rPr>
                  <a:t> hat ein Proton, daher gilt: </a:t>
                </a:r>
                <a14:m>
                  <m:oMath xmlns:m="http://schemas.openxmlformats.org/officeDocument/2006/math">
                    <m:d>
                      <m:dPr>
                        <m:ctrlPr>
                          <a:rPr lang="de-DE" b="0" i="0" kern="0" smtClean="0">
                            <a:latin typeface="Cambria Math" panose="02040503050406030204" pitchFamily="18" charset="0"/>
                            <a:ea typeface="Cambria Math" panose="02040503050406030204" pitchFamily="18" charset="0"/>
                          </a:rPr>
                        </m:ctrlPr>
                      </m:dPr>
                      <m:e>
                        <m:r>
                          <m:rPr>
                            <m:sty m:val="p"/>
                          </m:rPr>
                          <a:rPr lang="de-DE" b="0" i="0" kern="0" smtClean="0">
                            <a:latin typeface="Cambria Math" panose="02040503050406030204" pitchFamily="18" charset="0"/>
                            <a:ea typeface="Cambria Math" panose="02040503050406030204" pitchFamily="18" charset="0"/>
                          </a:rPr>
                          <m:t>II</m:t>
                        </m:r>
                      </m:e>
                    </m:d>
                    <m:r>
                      <a:rPr lang="de-DE" b="0" i="0" kern="0" smtClean="0">
                        <a:latin typeface="Cambria Math" panose="02040503050406030204" pitchFamily="18" charset="0"/>
                        <a:ea typeface="Cambria Math" panose="02040503050406030204" pitchFamily="18" charset="0"/>
                      </a:rPr>
                      <m:t> </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𝑛</m:t>
                        </m:r>
                      </m:e>
                      <m:sub>
                        <m:r>
                          <a:rPr lang="de-DE" b="0" i="1" kern="0" smtClean="0">
                            <a:latin typeface="Cambria Math" panose="02040503050406030204" pitchFamily="18" charset="0"/>
                            <a:ea typeface="Cambria Math" panose="02040503050406030204" pitchFamily="18" charset="0"/>
                          </a:rPr>
                          <m:t>𝑃𝑟𝑜𝑡𝑜𝑛𝑒𝑛</m:t>
                        </m:r>
                      </m:sub>
                    </m:sSub>
                    <m:r>
                      <a:rPr lang="de-DE" b="0" i="1" kern="0" smtClean="0">
                        <a:latin typeface="Cambria Math" panose="02040503050406030204" pitchFamily="18" charset="0"/>
                        <a:ea typeface="Cambria Math" panose="02040503050406030204" pitchFamily="18" charset="0"/>
                      </a:rPr>
                      <m:t>=</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𝑛</m:t>
                        </m:r>
                      </m:e>
                      <m:sub>
                        <m:r>
                          <a:rPr lang="de-DE" i="1" kern="0">
                            <a:latin typeface="Cambria Math" panose="02040503050406030204" pitchFamily="18" charset="0"/>
                            <a:ea typeface="Cambria Math" panose="02040503050406030204" pitchFamily="18" charset="0"/>
                          </a:rPr>
                          <m:t>𝐴𝑛𝑎𝑙𝑦𝑡</m:t>
                        </m:r>
                      </m:sub>
                    </m:sSub>
                    <m:r>
                      <a:rPr lang="de-DE" i="1" ker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𝑐</m:t>
                        </m:r>
                      </m:e>
                      <m:sub>
                        <m:r>
                          <a:rPr lang="de-DE" b="0" i="1" kern="0" smtClean="0">
                            <a:latin typeface="Cambria Math" panose="02040503050406030204" pitchFamily="18" charset="0"/>
                            <a:ea typeface="Cambria Math" panose="02040503050406030204" pitchFamily="18" charset="0"/>
                          </a:rPr>
                          <m:t>𝑀𝐿</m:t>
                        </m:r>
                      </m:sub>
                    </m:sSub>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𝑉</m:t>
                        </m:r>
                      </m:e>
                      <m:sub>
                        <m:r>
                          <a:rPr lang="de-DE" b="0" i="1" kern="0" smtClean="0">
                            <a:latin typeface="Cambria Math" panose="02040503050406030204" pitchFamily="18" charset="0"/>
                            <a:ea typeface="Cambria Math" panose="02040503050406030204" pitchFamily="18" charset="0"/>
                          </a:rPr>
                          <m:t>𝑇𝑖𝑡</m:t>
                        </m:r>
                      </m:sub>
                    </m:sSub>
                  </m:oMath>
                </a14:m>
                <a:endParaRPr lang="de-DE" kern="0" dirty="0">
                  <a:ea typeface="Cambria Math" panose="02040503050406030204" pitchFamily="18" charset="0"/>
                </a:endParaRPr>
              </a:p>
              <a:p>
                <a:r>
                  <a:rPr lang="de-DE" kern="0" dirty="0">
                    <a:ea typeface="Cambria Math" panose="02040503050406030204" pitchFamily="18" charset="0"/>
                  </a:rPr>
                  <a:t>So erhält man die Stoffmenge des Analyten in der Probe. Will man aber die </a:t>
                </a:r>
                <a:r>
                  <a:rPr lang="de-DE" b="1" kern="0" dirty="0">
                    <a:ea typeface="Cambria Math" panose="02040503050406030204" pitchFamily="18" charset="0"/>
                  </a:rPr>
                  <a:t>Masse</a:t>
                </a:r>
                <a:r>
                  <a:rPr lang="de-DE" kern="0" dirty="0">
                    <a:ea typeface="Cambria Math" panose="02040503050406030204" pitchFamily="18" charset="0"/>
                  </a:rPr>
                  <a:t> haben, kommt die Molare Masse in Spiel:</a:t>
                </a:r>
              </a:p>
              <a:p>
                <a14:m>
                  <m:oMath xmlns:m="http://schemas.openxmlformats.org/officeDocument/2006/math">
                    <m:r>
                      <a:rPr lang="de-DE" b="0" i="1" kern="0" smtClean="0">
                        <a:latin typeface="Cambria Math" panose="02040503050406030204" pitchFamily="18" charset="0"/>
                        <a:ea typeface="Cambria Math" panose="02040503050406030204" pitchFamily="18" charset="0"/>
                      </a:rPr>
                      <m:t>𝑚</m:t>
                    </m:r>
                    <m:r>
                      <a:rPr lang="de-DE" b="0"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𝑀</m:t>
                    </m:r>
                    <m:r>
                      <a:rPr lang="de-DE" b="0"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𝑛</m:t>
                    </m:r>
                    <m:r>
                      <a:rPr lang="de-DE" b="0" i="1" kern="0" smtClean="0">
                        <a:latin typeface="Cambria Math" panose="02040503050406030204" pitchFamily="18" charset="0"/>
                        <a:ea typeface="Cambria Math" panose="02040503050406030204" pitchFamily="18" charset="0"/>
                      </a:rPr>
                      <m:t> ⟹</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𝑚</m:t>
                        </m:r>
                      </m:e>
                      <m:sub>
                        <m:r>
                          <a:rPr lang="de-DE" b="0" i="1" kern="0" smtClean="0">
                            <a:latin typeface="Cambria Math" panose="02040503050406030204" pitchFamily="18" charset="0"/>
                            <a:ea typeface="Cambria Math" panose="02040503050406030204" pitchFamily="18" charset="0"/>
                          </a:rPr>
                          <m:t>𝐴𝑛𝑎</m:t>
                        </m:r>
                      </m:sub>
                    </m:sSub>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𝑀</m:t>
                        </m:r>
                      </m:e>
                      <m:sub>
                        <m:r>
                          <a:rPr lang="de-DE" b="0" i="1" kern="0" smtClean="0">
                            <a:latin typeface="Cambria Math" panose="02040503050406030204" pitchFamily="18" charset="0"/>
                            <a:ea typeface="Cambria Math" panose="02040503050406030204" pitchFamily="18" charset="0"/>
                          </a:rPr>
                          <m:t>𝐴𝑛𝑎</m:t>
                        </m:r>
                      </m:sub>
                    </m:sSub>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𝑛</m:t>
                        </m:r>
                      </m:e>
                      <m:sub>
                        <m:r>
                          <a:rPr lang="de-DE" b="0" i="1" kern="0" smtClean="0">
                            <a:latin typeface="Cambria Math" panose="02040503050406030204" pitchFamily="18" charset="0"/>
                            <a:ea typeface="Cambria Math" panose="02040503050406030204" pitchFamily="18" charset="0"/>
                          </a:rPr>
                          <m:t>𝐴𝑛𝑎</m:t>
                        </m:r>
                      </m:sub>
                    </m:sSub>
                    <m:r>
                      <a:rPr lang="de-DE" b="0" i="1" kern="0" smtClean="0">
                        <a:latin typeface="Cambria Math" panose="02040503050406030204" pitchFamily="18" charset="0"/>
                        <a:ea typeface="Cambria Math" panose="02040503050406030204" pitchFamily="18" charset="0"/>
                      </a:rPr>
                      <m:t>⇒</m:t>
                    </m:r>
                    <m:r>
                      <a:rPr lang="de-DE" b="0" i="1" kern="0" smtClean="0">
                        <a:latin typeface="Cambria Math" panose="02040503050406030204" pitchFamily="18" charset="0"/>
                        <a:ea typeface="Cambria Math" panose="02040503050406030204" pitchFamily="18" charset="0"/>
                      </a:rPr>
                      <m:t>𝑚𝑖𝑡</m:t>
                    </m:r>
                    <m:r>
                      <a:rPr lang="de-DE" b="0" i="1" kern="0" smtClean="0">
                        <a:latin typeface="Cambria Math" panose="02040503050406030204" pitchFamily="18" charset="0"/>
                        <a:ea typeface="Cambria Math" panose="02040503050406030204" pitchFamily="18" charset="0"/>
                      </a:rPr>
                      <m:t> </m:t>
                    </m:r>
                    <m:r>
                      <a:rPr lang="de-DE" b="0" i="1" kern="0" smtClean="0">
                        <a:latin typeface="Cambria Math" panose="02040503050406030204" pitchFamily="18" charset="0"/>
                        <a:ea typeface="Cambria Math" panose="02040503050406030204" pitchFamily="18" charset="0"/>
                      </a:rPr>
                      <m:t>𝐺𝑙𝑒𝑖𝑐h𝑢𝑛𝑔</m:t>
                    </m:r>
                    <m:r>
                      <a:rPr lang="de-DE" b="0" i="1" kern="0" smtClean="0">
                        <a:latin typeface="Cambria Math" panose="02040503050406030204" pitchFamily="18" charset="0"/>
                        <a:ea typeface="Cambria Math" panose="02040503050406030204" pitchFamily="18" charset="0"/>
                      </a:rPr>
                      <m:t> </m:t>
                    </m:r>
                    <m:d>
                      <m:dPr>
                        <m:ctrlPr>
                          <a:rPr lang="de-DE" i="1" kern="0">
                            <a:latin typeface="Cambria Math" panose="02040503050406030204" pitchFamily="18" charset="0"/>
                            <a:ea typeface="Cambria Math" panose="02040503050406030204" pitchFamily="18" charset="0"/>
                          </a:rPr>
                        </m:ctrlPr>
                      </m:dPr>
                      <m:e>
                        <m:r>
                          <m:rPr>
                            <m:sty m:val="p"/>
                          </m:rPr>
                          <a:rPr lang="de-DE" kern="0">
                            <a:latin typeface="Cambria Math" panose="02040503050406030204" pitchFamily="18" charset="0"/>
                            <a:ea typeface="Cambria Math" panose="02040503050406030204" pitchFamily="18" charset="0"/>
                          </a:rPr>
                          <m:t>II</m:t>
                        </m:r>
                      </m:e>
                    </m:d>
                    <m:r>
                      <a:rPr lang="de-DE" b="0" i="1" kern="0" smtClean="0">
                        <a:latin typeface="Cambria Math" panose="02040503050406030204" pitchFamily="18" charset="0"/>
                        <a:ea typeface="Cambria Math" panose="02040503050406030204" pitchFamily="18" charset="0"/>
                      </a:rPr>
                      <m:t>: </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𝑚</m:t>
                        </m:r>
                      </m:e>
                      <m:sub>
                        <m:r>
                          <a:rPr lang="de-DE" b="0" i="1" kern="0" smtClean="0">
                            <a:latin typeface="Cambria Math" panose="02040503050406030204" pitchFamily="18" charset="0"/>
                            <a:ea typeface="Cambria Math" panose="02040503050406030204" pitchFamily="18" charset="0"/>
                          </a:rPr>
                          <m:t>𝐴𝑛𝑎</m:t>
                        </m:r>
                      </m:sub>
                    </m:sSub>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𝑀</m:t>
                        </m:r>
                      </m:e>
                      <m:sub>
                        <m:r>
                          <a:rPr lang="de-DE" b="0" i="1" kern="0" smtClean="0">
                            <a:latin typeface="Cambria Math" panose="02040503050406030204" pitchFamily="18" charset="0"/>
                            <a:ea typeface="Cambria Math" panose="02040503050406030204" pitchFamily="18" charset="0"/>
                          </a:rPr>
                          <m:t>𝐴𝑛𝑎</m:t>
                        </m:r>
                      </m:sub>
                    </m:sSub>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𝑐</m:t>
                        </m:r>
                      </m:e>
                      <m:sub>
                        <m:r>
                          <a:rPr lang="de-DE" b="0" i="1" kern="0" smtClean="0">
                            <a:latin typeface="Cambria Math" panose="02040503050406030204" pitchFamily="18" charset="0"/>
                            <a:ea typeface="Cambria Math" panose="02040503050406030204" pitchFamily="18" charset="0"/>
                          </a:rPr>
                          <m:t>𝑀𝐿</m:t>
                        </m:r>
                      </m:sub>
                    </m:sSub>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𝑉</m:t>
                        </m:r>
                      </m:e>
                      <m:sub>
                        <m:r>
                          <a:rPr lang="de-DE" b="0" i="1" kern="0" smtClean="0">
                            <a:latin typeface="Cambria Math" panose="02040503050406030204" pitchFamily="18" charset="0"/>
                            <a:ea typeface="Cambria Math" panose="02040503050406030204" pitchFamily="18" charset="0"/>
                          </a:rPr>
                          <m:t>𝑇𝑖𝑡</m:t>
                        </m:r>
                      </m:sub>
                    </m:sSub>
                  </m:oMath>
                </a14:m>
                <a:endParaRPr lang="de-DE" kern="0" dirty="0">
                  <a:ea typeface="Cambria Math" panose="02040503050406030204" pitchFamily="18" charset="0"/>
                </a:endParaRPr>
              </a:p>
              <a:p>
                <a:r>
                  <a:rPr lang="de-DE" kern="0" dirty="0"/>
                  <a:t>Oft ist nach dem </a:t>
                </a:r>
                <a:r>
                  <a:rPr lang="de-DE" b="1" kern="0" dirty="0"/>
                  <a:t>Gehalt</a:t>
                </a:r>
                <a:r>
                  <a:rPr lang="de-DE" kern="0" dirty="0"/>
                  <a:t> </a:t>
                </a:r>
                <a:r>
                  <a:rPr lang="de-DE" b="1" kern="0" dirty="0"/>
                  <a:t>⍵</a:t>
                </a:r>
                <a:r>
                  <a:rPr lang="de-DE" kern="0" dirty="0"/>
                  <a:t> in einer Probe gefragt, also nach dem </a:t>
                </a:r>
                <a:r>
                  <a:rPr lang="de-DE" b="1" kern="0" dirty="0"/>
                  <a:t>prozentualen Massenanteil</a:t>
                </a:r>
                <a:r>
                  <a:rPr lang="de-DE" kern="0" dirty="0"/>
                  <a:t>. Dafür muss durch die für die Titration verwendete Masse des Gemischs geteilt werden: </a:t>
                </a: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𝜔</m:t>
                        </m:r>
                      </m:e>
                      <m:sub>
                        <m:r>
                          <a:rPr lang="de-DE" b="0" i="1" kern="0" smtClean="0">
                            <a:latin typeface="Cambria Math" panose="02040503050406030204" pitchFamily="18" charset="0"/>
                          </a:rPr>
                          <m:t>𝐴𝑛𝑎</m:t>
                        </m:r>
                      </m:sub>
                    </m:sSub>
                    <m:r>
                      <a:rPr lang="de-DE" b="0" i="1" kern="0" smtClean="0">
                        <a:latin typeface="Cambria Math" panose="02040503050406030204" pitchFamily="18" charset="0"/>
                      </a:rPr>
                      <m:t>=</m:t>
                    </m:r>
                    <m:f>
                      <m:fPr>
                        <m:ctrlPr>
                          <a:rPr lang="de-DE" b="0" i="1" kern="0" smtClean="0">
                            <a:latin typeface="Cambria Math" panose="02040503050406030204" pitchFamily="18" charset="0"/>
                          </a:rPr>
                        </m:ctrlPr>
                      </m:fPr>
                      <m:num>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𝑚</m:t>
                            </m:r>
                          </m:e>
                          <m:sub>
                            <m:r>
                              <a:rPr lang="de-DE" b="0" i="1" kern="0" smtClean="0">
                                <a:latin typeface="Cambria Math" panose="02040503050406030204" pitchFamily="18" charset="0"/>
                              </a:rPr>
                              <m:t>𝐴𝑛𝑎</m:t>
                            </m:r>
                          </m:sub>
                        </m:sSub>
                      </m:num>
                      <m:den>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𝑚</m:t>
                            </m:r>
                          </m:e>
                          <m:sub>
                            <m:r>
                              <a:rPr lang="de-DE" b="0" i="1" kern="0" smtClean="0">
                                <a:latin typeface="Cambria Math" panose="02040503050406030204" pitchFamily="18" charset="0"/>
                              </a:rPr>
                              <m:t>𝐺𝑒𝑚𝑖𝑠𝑐h</m:t>
                            </m:r>
                          </m:sub>
                        </m:sSub>
                      </m:den>
                    </m:f>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𝜔</m:t>
                        </m:r>
                      </m:e>
                      <m:sub>
                        <m:r>
                          <a:rPr lang="de-DE" b="0" i="1" kern="0" smtClean="0">
                            <a:latin typeface="Cambria Math" panose="02040503050406030204" pitchFamily="18" charset="0"/>
                            <a:ea typeface="Cambria Math" panose="02040503050406030204" pitchFamily="18" charset="0"/>
                          </a:rPr>
                          <m:t>𝐴𝑛𝑎</m:t>
                        </m:r>
                      </m:sub>
                    </m:sSub>
                    <m:r>
                      <a:rPr lang="de-DE" b="0" i="1" kern="0" smtClean="0">
                        <a:latin typeface="Cambria Math" panose="02040503050406030204" pitchFamily="18" charset="0"/>
                        <a:ea typeface="Cambria Math" panose="02040503050406030204" pitchFamily="18" charset="0"/>
                      </a:rPr>
                      <m:t>=</m:t>
                    </m:r>
                    <m:f>
                      <m:fPr>
                        <m:ctrlPr>
                          <a:rPr lang="de-DE" b="0" i="1" kern="0" smtClean="0">
                            <a:latin typeface="Cambria Math" panose="02040503050406030204" pitchFamily="18" charset="0"/>
                            <a:ea typeface="Cambria Math" panose="02040503050406030204" pitchFamily="18" charset="0"/>
                          </a:rPr>
                        </m:ctrlPr>
                      </m:fPr>
                      <m:num>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𝑀</m:t>
                            </m:r>
                          </m:e>
                          <m:sub>
                            <m:r>
                              <a:rPr lang="de-DE" b="0" i="1" kern="0" smtClean="0">
                                <a:latin typeface="Cambria Math" panose="02040503050406030204" pitchFamily="18" charset="0"/>
                                <a:ea typeface="Cambria Math" panose="02040503050406030204" pitchFamily="18" charset="0"/>
                              </a:rPr>
                              <m:t>𝐴𝑛𝑎</m:t>
                            </m:r>
                          </m:sub>
                        </m:sSub>
                      </m:num>
                      <m:den>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𝑚</m:t>
                            </m:r>
                          </m:e>
                          <m:sub>
                            <m:r>
                              <a:rPr lang="de-DE" b="0" i="1" kern="0" smtClean="0">
                                <a:latin typeface="Cambria Math" panose="02040503050406030204" pitchFamily="18" charset="0"/>
                                <a:ea typeface="Cambria Math" panose="02040503050406030204" pitchFamily="18" charset="0"/>
                              </a:rPr>
                              <m:t>𝐺𝑒𝑚𝑖𝑠𝑐h</m:t>
                            </m:r>
                          </m:sub>
                        </m:sSub>
                      </m:den>
                    </m:f>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𝑐</m:t>
                        </m:r>
                      </m:e>
                      <m:sub>
                        <m:r>
                          <a:rPr lang="de-DE" b="0" i="1" kern="0" smtClean="0">
                            <a:latin typeface="Cambria Math" panose="02040503050406030204" pitchFamily="18" charset="0"/>
                            <a:ea typeface="Cambria Math" panose="02040503050406030204" pitchFamily="18" charset="0"/>
                          </a:rPr>
                          <m:t>𝑀𝐿</m:t>
                        </m:r>
                      </m:sub>
                    </m:sSub>
                    <m:r>
                      <a:rPr lang="de-DE" b="0" i="1" kern="0" smtClean="0">
                        <a:latin typeface="Cambria Math" panose="02040503050406030204" pitchFamily="18" charset="0"/>
                        <a:ea typeface="Cambria Math" panose="02040503050406030204" pitchFamily="18" charset="0"/>
                      </a:rPr>
                      <m:t>∙</m:t>
                    </m:r>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𝑉</m:t>
                        </m:r>
                      </m:e>
                      <m:sub>
                        <m:r>
                          <a:rPr lang="de-DE" b="0" i="1" kern="0" smtClean="0">
                            <a:latin typeface="Cambria Math" panose="02040503050406030204" pitchFamily="18" charset="0"/>
                            <a:ea typeface="Cambria Math" panose="02040503050406030204" pitchFamily="18" charset="0"/>
                          </a:rPr>
                          <m:t>𝑇𝑖𝑡</m:t>
                        </m:r>
                      </m:sub>
                    </m:sSub>
                  </m:oMath>
                </a14:m>
                <a:endParaRPr lang="de-DE" kern="0" dirty="0"/>
              </a:p>
            </p:txBody>
          </p:sp>
        </mc:Choice>
        <mc:Fallback>
          <p:sp>
            <p:nvSpPr>
              <p:cNvPr id="5" name="Inhaltsplatzhalter 4">
                <a:extLst>
                  <a:ext uri="{FF2B5EF4-FFF2-40B4-BE49-F238E27FC236}">
                    <a16:creationId xmlns:a16="http://schemas.microsoft.com/office/drawing/2014/main" id="{010A66F8-3013-1574-11C1-AF1D0AEAFDB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336"/>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1BF97EE5-F040-5B18-28ED-57AB2F20AF9B}"/>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71A87B2A-B926-02D1-3C39-754A1B05022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6E5982D9-54F1-9420-46EB-981EB0C81FA6}"/>
              </a:ext>
            </a:extLst>
          </p:cNvPr>
          <p:cNvSpPr>
            <a:spLocks noGrp="1"/>
          </p:cNvSpPr>
          <p:nvPr>
            <p:ph type="sldNum" sz="quarter" idx="16"/>
          </p:nvPr>
        </p:nvSpPr>
        <p:spPr/>
        <p:txBody>
          <a:bodyPr/>
          <a:lstStyle/>
          <a:p>
            <a:fld id="{7E0F9666-C122-4D3D-AFA2-14CC8F7A0F09}" type="slidenum">
              <a:rPr lang="de-DE" altLang="de-DE" smtClean="0"/>
              <a:pPr/>
              <a:t>79</a:t>
            </a:fld>
            <a:endParaRPr lang="de-DE" altLang="de-DE"/>
          </a:p>
        </p:txBody>
      </p:sp>
      <p:graphicFrame>
        <p:nvGraphicFramePr>
          <p:cNvPr id="6" name="Tabelle 6">
            <a:extLst>
              <a:ext uri="{FF2B5EF4-FFF2-40B4-BE49-F238E27FC236}">
                <a16:creationId xmlns:a16="http://schemas.microsoft.com/office/drawing/2014/main" id="{9A6C3141-D7F2-892C-7FD5-43D1BE1FFD01}"/>
              </a:ext>
            </a:extLst>
          </p:cNvPr>
          <p:cNvGraphicFramePr>
            <a:graphicFrameLocks noGrp="1"/>
          </p:cNvGraphicFramePr>
          <p:nvPr>
            <p:extLst>
              <p:ext uri="{D42A27DB-BD31-4B8C-83A1-F6EECF244321}">
                <p14:modId xmlns:p14="http://schemas.microsoft.com/office/powerpoint/2010/main" val="2115178190"/>
              </p:ext>
            </p:extLst>
          </p:nvPr>
        </p:nvGraphicFramePr>
        <p:xfrm>
          <a:off x="442913" y="1970176"/>
          <a:ext cx="11341098" cy="1962591"/>
        </p:xfrm>
        <a:graphic>
          <a:graphicData uri="http://schemas.openxmlformats.org/drawingml/2006/table">
            <a:tbl>
              <a:tblPr firstRow="1" bandRow="1">
                <a:tableStyleId>{2D5ABB26-0587-4C30-8999-92F81FD0307C}</a:tableStyleId>
              </a:tblPr>
              <a:tblGrid>
                <a:gridCol w="3780366">
                  <a:extLst>
                    <a:ext uri="{9D8B030D-6E8A-4147-A177-3AD203B41FA5}">
                      <a16:colId xmlns:a16="http://schemas.microsoft.com/office/drawing/2014/main" val="1116023801"/>
                    </a:ext>
                  </a:extLst>
                </a:gridCol>
                <a:gridCol w="3780366">
                  <a:extLst>
                    <a:ext uri="{9D8B030D-6E8A-4147-A177-3AD203B41FA5}">
                      <a16:colId xmlns:a16="http://schemas.microsoft.com/office/drawing/2014/main" val="3400515678"/>
                    </a:ext>
                  </a:extLst>
                </a:gridCol>
                <a:gridCol w="3780366">
                  <a:extLst>
                    <a:ext uri="{9D8B030D-6E8A-4147-A177-3AD203B41FA5}">
                      <a16:colId xmlns:a16="http://schemas.microsoft.com/office/drawing/2014/main" val="2585189825"/>
                    </a:ext>
                  </a:extLst>
                </a:gridCol>
              </a:tblGrid>
              <a:tr h="350136">
                <a:tc>
                  <a:txBody>
                    <a:bodyPr/>
                    <a:lstStyle/>
                    <a:p>
                      <a:pPr algn="ctr"/>
                      <a:r>
                        <a:rPr lang="de-DE" sz="1050" dirty="0">
                          <a:latin typeface="Avenir Next LT Pro" panose="020B0504020202020204" pitchFamily="34" charset="77"/>
                        </a:rPr>
                        <a:t>Vor der Titration</a:t>
                      </a:r>
                    </a:p>
                  </a:txBody>
                  <a:tcPr/>
                </a:tc>
                <a:tc>
                  <a:txBody>
                    <a:bodyPr/>
                    <a:lstStyle/>
                    <a:p>
                      <a:pPr algn="ctr"/>
                      <a:r>
                        <a:rPr lang="de-DE" sz="1050" dirty="0">
                          <a:latin typeface="Avenir Next LT Pro" panose="020B0504020202020204" pitchFamily="34" charset="77"/>
                        </a:rPr>
                        <a:t>Während der Titration</a:t>
                      </a:r>
                    </a:p>
                  </a:txBody>
                  <a:tcPr/>
                </a:tc>
                <a:tc>
                  <a:txBody>
                    <a:bodyPr/>
                    <a:lstStyle/>
                    <a:p>
                      <a:pPr algn="ctr"/>
                      <a:r>
                        <a:rPr lang="de-DE" sz="1050" dirty="0">
                          <a:latin typeface="Avenir Next LT Pro" panose="020B0504020202020204" pitchFamily="34" charset="77"/>
                        </a:rPr>
                        <a:t>Am Äquivalenzpunkt</a:t>
                      </a:r>
                    </a:p>
                  </a:txBody>
                  <a:tcPr/>
                </a:tc>
                <a:extLst>
                  <a:ext uri="{0D108BD9-81ED-4DB2-BD59-A6C34878D82A}">
                    <a16:rowId xmlns:a16="http://schemas.microsoft.com/office/drawing/2014/main" val="3865263544"/>
                  </a:ext>
                </a:extLst>
              </a:tr>
              <a:tr h="1040955">
                <a:tc>
                  <a:txBody>
                    <a:bodyPr/>
                    <a:lstStyle/>
                    <a:p>
                      <a:endParaRPr lang="de-DE" dirty="0">
                        <a:latin typeface="Avenir Next LT Pro" panose="020B0504020202020204" pitchFamily="34" charset="77"/>
                      </a:endParaRPr>
                    </a:p>
                  </a:txBody>
                  <a:tcPr/>
                </a:tc>
                <a:tc>
                  <a:txBody>
                    <a:bodyPr/>
                    <a:lstStyle/>
                    <a:p>
                      <a:endParaRPr lang="de-DE" dirty="0">
                        <a:latin typeface="Avenir Next LT Pro" panose="020B0504020202020204" pitchFamily="34" charset="77"/>
                      </a:endParaRPr>
                    </a:p>
                  </a:txBody>
                  <a:tcPr/>
                </a:tc>
                <a:tc>
                  <a:txBody>
                    <a:bodyPr/>
                    <a:lstStyle/>
                    <a:p>
                      <a:endParaRPr lang="de-DE" dirty="0">
                        <a:latin typeface="Avenir Next LT Pro" panose="020B0504020202020204" pitchFamily="34" charset="77"/>
                      </a:endParaRPr>
                    </a:p>
                  </a:txBody>
                  <a:tcPr/>
                </a:tc>
                <a:extLst>
                  <a:ext uri="{0D108BD9-81ED-4DB2-BD59-A6C34878D82A}">
                    <a16:rowId xmlns:a16="http://schemas.microsoft.com/office/drawing/2014/main" val="1022770247"/>
                  </a:ext>
                </a:extLst>
              </a:tr>
              <a:tr h="561514">
                <a:tc>
                  <a:txBody>
                    <a:bodyPr/>
                    <a:lstStyle/>
                    <a:p>
                      <a:pPr algn="ctr"/>
                      <a:r>
                        <a:rPr lang="de-DE" sz="1050" dirty="0">
                          <a:latin typeface="Avenir Next LT Pro" panose="020B0504020202020204" pitchFamily="34" charset="77"/>
                        </a:rPr>
                        <a:t>Der Analyt liegt mit seinen gebunden Protonen vor.</a:t>
                      </a:r>
                    </a:p>
                  </a:txBody>
                  <a:tcPr/>
                </a:tc>
                <a:tc>
                  <a:txBody>
                    <a:bodyPr/>
                    <a:lstStyle/>
                    <a:p>
                      <a:pPr algn="ctr"/>
                      <a:r>
                        <a:rPr lang="de-DE" sz="1050" dirty="0">
                          <a:latin typeface="Avenir Next LT Pro" panose="020B0504020202020204" pitchFamily="34" charset="77"/>
                        </a:rPr>
                        <a:t>Während der Titration werden Hydroxidionen hinzugegeben, diese bilden mit den Protonen des Analyten Wasser.</a:t>
                      </a:r>
                    </a:p>
                  </a:txBody>
                  <a:tcPr/>
                </a:tc>
                <a:tc>
                  <a:txBody>
                    <a:bodyPr/>
                    <a:lstStyle/>
                    <a:p>
                      <a:pPr algn="ctr"/>
                      <a:r>
                        <a:rPr lang="de-DE" sz="1050" dirty="0">
                          <a:latin typeface="Avenir Next LT Pro" panose="020B0504020202020204" pitchFamily="34" charset="77"/>
                        </a:rPr>
                        <a:t>Am Äquivalenzpunkt wurden genau </a:t>
                      </a:r>
                      <a:r>
                        <a:rPr lang="de-DE" sz="1050" dirty="0" err="1">
                          <a:latin typeface="Avenir Next LT Pro" panose="020B0504020202020204" pitchFamily="34" charset="77"/>
                        </a:rPr>
                        <a:t>soviele</a:t>
                      </a:r>
                      <a:r>
                        <a:rPr lang="de-DE" sz="1050" dirty="0">
                          <a:latin typeface="Avenir Next LT Pro" panose="020B0504020202020204" pitchFamily="34" charset="77"/>
                        </a:rPr>
                        <a:t> Hydroxidionen zugegeben, wie es am Anfang protonierte Analyten gab.</a:t>
                      </a:r>
                    </a:p>
                  </a:txBody>
                  <a:tcPr/>
                </a:tc>
                <a:extLst>
                  <a:ext uri="{0D108BD9-81ED-4DB2-BD59-A6C34878D82A}">
                    <a16:rowId xmlns:a16="http://schemas.microsoft.com/office/drawing/2014/main" val="653221191"/>
                  </a:ext>
                </a:extLst>
              </a:tr>
            </a:tbl>
          </a:graphicData>
        </a:graphic>
      </p:graphicFrame>
      <p:pic>
        <p:nvPicPr>
          <p:cNvPr id="9" name="Grafik 8" descr="Ein Bild, das Grün, Screenshot enthält.&#10;&#10;Automatisch generierte Beschreibung">
            <a:extLst>
              <a:ext uri="{FF2B5EF4-FFF2-40B4-BE49-F238E27FC236}">
                <a16:creationId xmlns:a16="http://schemas.microsoft.com/office/drawing/2014/main" id="{1E8EBB12-31DA-5E00-02AD-D35639EEAEA2}"/>
              </a:ext>
            </a:extLst>
          </p:cNvPr>
          <p:cNvPicPr>
            <a:picLocks noChangeAspect="1"/>
          </p:cNvPicPr>
          <p:nvPr/>
        </p:nvPicPr>
        <p:blipFill>
          <a:blip r:embed="rId3"/>
          <a:stretch>
            <a:fillRect/>
          </a:stretch>
        </p:blipFill>
        <p:spPr>
          <a:xfrm>
            <a:off x="1511300" y="2468872"/>
            <a:ext cx="1955800" cy="685800"/>
          </a:xfrm>
          <a:prstGeom prst="rect">
            <a:avLst/>
          </a:prstGeom>
        </p:spPr>
      </p:pic>
      <p:pic>
        <p:nvPicPr>
          <p:cNvPr id="11" name="Grafik 10" descr="Ein Bild, das Grafiken, Schrift enthält.&#10;&#10;Automatisch generierte Beschreibung">
            <a:extLst>
              <a:ext uri="{FF2B5EF4-FFF2-40B4-BE49-F238E27FC236}">
                <a16:creationId xmlns:a16="http://schemas.microsoft.com/office/drawing/2014/main" id="{3EDAD8B2-E789-7255-F222-17DFABFD1E29}"/>
              </a:ext>
            </a:extLst>
          </p:cNvPr>
          <p:cNvPicPr>
            <a:picLocks noChangeAspect="1"/>
          </p:cNvPicPr>
          <p:nvPr/>
        </p:nvPicPr>
        <p:blipFill>
          <a:blip r:embed="rId4"/>
          <a:stretch>
            <a:fillRect/>
          </a:stretch>
        </p:blipFill>
        <p:spPr>
          <a:xfrm>
            <a:off x="4836450" y="2487922"/>
            <a:ext cx="2552700" cy="647700"/>
          </a:xfrm>
          <a:prstGeom prst="rect">
            <a:avLst/>
          </a:prstGeom>
        </p:spPr>
      </p:pic>
      <p:pic>
        <p:nvPicPr>
          <p:cNvPr id="13" name="Grafik 12">
            <a:extLst>
              <a:ext uri="{FF2B5EF4-FFF2-40B4-BE49-F238E27FC236}">
                <a16:creationId xmlns:a16="http://schemas.microsoft.com/office/drawing/2014/main" id="{08830CF7-E763-90E3-15A3-4A71B3F29A97}"/>
              </a:ext>
            </a:extLst>
          </p:cNvPr>
          <p:cNvPicPr>
            <a:picLocks noChangeAspect="1"/>
          </p:cNvPicPr>
          <p:nvPr/>
        </p:nvPicPr>
        <p:blipFill>
          <a:blip r:embed="rId5"/>
          <a:stretch>
            <a:fillRect/>
          </a:stretch>
        </p:blipFill>
        <p:spPr>
          <a:xfrm>
            <a:off x="8490313" y="2659371"/>
            <a:ext cx="2933700" cy="584200"/>
          </a:xfrm>
          <a:prstGeom prst="rect">
            <a:avLst/>
          </a:prstGeom>
        </p:spPr>
      </p:pic>
    </p:spTree>
    <p:extLst>
      <p:ext uri="{BB962C8B-B14F-4D97-AF65-F5344CB8AC3E}">
        <p14:creationId xmlns:p14="http://schemas.microsoft.com/office/powerpoint/2010/main" val="126177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E8EC079-2D5F-7659-CE14-87CB29814507}"/>
              </a:ext>
            </a:extLst>
          </p:cNvPr>
          <p:cNvSpPr>
            <a:spLocks noGrp="1"/>
          </p:cNvSpPr>
          <p:nvPr>
            <p:ph type="title"/>
          </p:nvPr>
        </p:nvSpPr>
        <p:spPr/>
        <p:txBody>
          <a:bodyPr/>
          <a:lstStyle/>
          <a:p>
            <a:r>
              <a:rPr lang="de-DE" dirty="0"/>
              <a:t>Titrationsgleichungen mit stöchiometrischen Faktoren und Titer</a:t>
            </a:r>
          </a:p>
        </p:txBody>
      </p:sp>
      <mc:AlternateContent xmlns:mc="http://schemas.openxmlformats.org/markup-compatibility/2006">
        <mc:Choice xmlns:a14="http://schemas.microsoft.com/office/drawing/2010/main" Requires="a14">
          <p:sp>
            <p:nvSpPr>
              <p:cNvPr id="5" name="Inhaltsplatzhalter 4">
                <a:extLst>
                  <a:ext uri="{FF2B5EF4-FFF2-40B4-BE49-F238E27FC236}">
                    <a16:creationId xmlns:a16="http://schemas.microsoft.com/office/drawing/2014/main" id="{010A66F8-3013-1574-11C1-AF1D0AEAFDBE}"/>
                  </a:ext>
                </a:extLst>
              </p:cNvPr>
              <p:cNvSpPr>
                <a:spLocks noGrp="1"/>
              </p:cNvSpPr>
              <p:nvPr>
                <p:ph type="body" sz="quarter" idx="13"/>
              </p:nvPr>
            </p:nvSpPr>
            <p:spPr/>
            <p:txBody>
              <a:bodyPr/>
              <a:lstStyle/>
              <a:p>
                <a:r>
                  <a:rPr lang="de-DE" kern="0" dirty="0">
                    <a:ea typeface="Cambria Math" panose="02040503050406030204" pitchFamily="18" charset="0"/>
                  </a:rPr>
                  <a:t>In der Titrationsgleichung wird die Konzentration der Maßlösung verwendet. Um ein gutes Ergebnis zu erhalten, muss c genau bekannt sein.</a:t>
                </a:r>
              </a:p>
              <a:p>
                <a:r>
                  <a:rPr lang="de-DE" kern="0" dirty="0">
                    <a:ea typeface="Cambria Math" panose="02040503050406030204" pitchFamily="18" charset="0"/>
                  </a:rPr>
                  <a:t>Wenn man eine Maßlösung herstellt, muss dafür oft ein Feststoff eingewogen werden. </a:t>
                </a:r>
              </a:p>
              <a:p>
                <a:pPr lvl="1"/>
                <a:r>
                  <a:rPr lang="de-DE" kern="0" dirty="0">
                    <a:ea typeface="Cambria Math" panose="02040503050406030204" pitchFamily="18" charset="0"/>
                  </a:rPr>
                  <a:t>Beispiel </a:t>
                </a:r>
                <a:r>
                  <a:rPr lang="de-DE" kern="0" dirty="0" err="1">
                    <a:ea typeface="Cambria Math" panose="02040503050406030204" pitchFamily="18" charset="0"/>
                  </a:rPr>
                  <a:t>NaOH</a:t>
                </a:r>
                <a:r>
                  <a:rPr lang="de-DE" kern="0" dirty="0">
                    <a:ea typeface="Cambria Math" panose="02040503050406030204" pitchFamily="18" charset="0"/>
                  </a:rPr>
                  <a:t>: </a:t>
                </a:r>
                <a14:m>
                  <m:oMath xmlns:m="http://schemas.openxmlformats.org/officeDocument/2006/math">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𝑀</m:t>
                        </m:r>
                      </m:e>
                      <m:sub>
                        <m:r>
                          <a:rPr lang="de-DE" b="0" i="1" kern="0" smtClean="0">
                            <a:latin typeface="Cambria Math" panose="02040503050406030204" pitchFamily="18" charset="0"/>
                            <a:ea typeface="Cambria Math" panose="02040503050406030204" pitchFamily="18" charset="0"/>
                          </a:rPr>
                          <m:t>𝑁𝑎𝑂𝐻</m:t>
                        </m:r>
                      </m:sub>
                    </m:sSub>
                    <m:r>
                      <a:rPr lang="de-DE" b="0" i="1" kern="0" smtClean="0">
                        <a:latin typeface="Cambria Math" panose="02040503050406030204" pitchFamily="18" charset="0"/>
                        <a:ea typeface="Cambria Math" panose="02040503050406030204" pitchFamily="18" charset="0"/>
                      </a:rPr>
                      <m:t>=40</m:t>
                    </m:r>
                    <m:f>
                      <m:fPr>
                        <m:ctrlPr>
                          <a:rPr lang="de-DE" b="0" i="1" kern="0" smtClean="0">
                            <a:latin typeface="Cambria Math" panose="02040503050406030204" pitchFamily="18" charset="0"/>
                            <a:ea typeface="Cambria Math" panose="02040503050406030204" pitchFamily="18" charset="0"/>
                          </a:rPr>
                        </m:ctrlPr>
                      </m:fPr>
                      <m:num>
                        <m:r>
                          <a:rPr lang="de-DE" b="0" i="1" kern="0" smtClean="0">
                            <a:latin typeface="Cambria Math" panose="02040503050406030204" pitchFamily="18" charset="0"/>
                            <a:ea typeface="Cambria Math" panose="02040503050406030204" pitchFamily="18" charset="0"/>
                          </a:rPr>
                          <m:t>𝑔</m:t>
                        </m:r>
                      </m:num>
                      <m:den>
                        <m:r>
                          <a:rPr lang="de-DE" b="0" i="1" kern="0" smtClean="0">
                            <a:latin typeface="Cambria Math" panose="02040503050406030204" pitchFamily="18" charset="0"/>
                            <a:ea typeface="Cambria Math" panose="02040503050406030204" pitchFamily="18" charset="0"/>
                          </a:rPr>
                          <m:t>𝑚𝑜𝑙</m:t>
                        </m:r>
                      </m:den>
                    </m:f>
                  </m:oMath>
                </a14:m>
                <a:r>
                  <a:rPr lang="de-DE" kern="0" dirty="0">
                    <a:ea typeface="Cambria Math" panose="02040503050406030204" pitchFamily="18" charset="0"/>
                  </a:rPr>
                  <a:t>, für eine Maßlösung der Konzentration </a:t>
                </a:r>
                <a14:m>
                  <m:oMath xmlns:m="http://schemas.openxmlformats.org/officeDocument/2006/math">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𝑐</m:t>
                        </m:r>
                      </m:e>
                      <m:sub>
                        <m:r>
                          <a:rPr lang="de-DE" b="0" i="1" kern="0" smtClean="0">
                            <a:latin typeface="Cambria Math" panose="02040503050406030204" pitchFamily="18" charset="0"/>
                            <a:ea typeface="Cambria Math" panose="02040503050406030204" pitchFamily="18" charset="0"/>
                          </a:rPr>
                          <m:t>𝑀𝐿</m:t>
                        </m:r>
                      </m:sub>
                    </m:sSub>
                    <m:r>
                      <a:rPr lang="de-DE" b="0" i="1" kern="0" smtClean="0">
                        <a:latin typeface="Cambria Math" panose="02040503050406030204" pitchFamily="18" charset="0"/>
                        <a:ea typeface="Cambria Math" panose="02040503050406030204" pitchFamily="18" charset="0"/>
                      </a:rPr>
                      <m:t>=0,1</m:t>
                    </m:r>
                    <m:f>
                      <m:fPr>
                        <m:ctrlPr>
                          <a:rPr lang="de-DE" b="0" i="1" kern="0" smtClean="0">
                            <a:latin typeface="Cambria Math" panose="02040503050406030204" pitchFamily="18" charset="0"/>
                            <a:ea typeface="Cambria Math" panose="02040503050406030204" pitchFamily="18" charset="0"/>
                          </a:rPr>
                        </m:ctrlPr>
                      </m:fPr>
                      <m:num>
                        <m:r>
                          <a:rPr lang="de-DE" b="0" i="1" kern="0" smtClean="0">
                            <a:latin typeface="Cambria Math" panose="02040503050406030204" pitchFamily="18" charset="0"/>
                            <a:ea typeface="Cambria Math" panose="02040503050406030204" pitchFamily="18" charset="0"/>
                          </a:rPr>
                          <m:t>𝑚𝑜𝑙</m:t>
                        </m:r>
                      </m:num>
                      <m:den>
                        <m:r>
                          <a:rPr lang="de-DE" b="0" i="1" kern="0" smtClean="0">
                            <a:latin typeface="Cambria Math" panose="02040503050406030204" pitchFamily="18" charset="0"/>
                            <a:ea typeface="Cambria Math" panose="02040503050406030204" pitchFamily="18" charset="0"/>
                          </a:rPr>
                          <m:t>𝐿</m:t>
                        </m:r>
                      </m:den>
                    </m:f>
                  </m:oMath>
                </a14:m>
                <a:r>
                  <a:rPr lang="de-DE" kern="0" dirty="0">
                    <a:ea typeface="Cambria Math" panose="02040503050406030204" pitchFamily="18" charset="0"/>
                  </a:rPr>
                  <a:t> müssen also beispielsweise 4 </a:t>
                </a:r>
                <a:r>
                  <a:rPr lang="de-DE" kern="0" dirty="0" err="1">
                    <a:ea typeface="Cambria Math" panose="02040503050406030204" pitchFamily="18" charset="0"/>
                  </a:rPr>
                  <a:t>g</a:t>
                </a:r>
                <a:r>
                  <a:rPr lang="de-DE" kern="0" dirty="0">
                    <a:ea typeface="Cambria Math" panose="02040503050406030204" pitchFamily="18" charset="0"/>
                  </a:rPr>
                  <a:t> </a:t>
                </a:r>
                <a:r>
                  <a:rPr lang="de-DE" kern="0" dirty="0" err="1">
                    <a:ea typeface="Cambria Math" panose="02040503050406030204" pitchFamily="18" charset="0"/>
                  </a:rPr>
                  <a:t>NaOH</a:t>
                </a:r>
                <a:r>
                  <a:rPr lang="de-DE" kern="0" dirty="0">
                    <a:ea typeface="Cambria Math" panose="02040503050406030204" pitchFamily="18" charset="0"/>
                  </a:rPr>
                  <a:t> in 1 L Wasser gelöst werden.</a:t>
                </a:r>
              </a:p>
              <a:p>
                <a:pPr lvl="1"/>
                <a:r>
                  <a:rPr lang="de-DE" kern="0" dirty="0">
                    <a:ea typeface="Cambria Math" panose="02040503050406030204" pitchFamily="18" charset="0"/>
                  </a:rPr>
                  <a:t>Genau 4 </a:t>
                </a:r>
                <a:r>
                  <a:rPr lang="de-DE" kern="0" dirty="0" err="1">
                    <a:ea typeface="Cambria Math" panose="02040503050406030204" pitchFamily="18" charset="0"/>
                  </a:rPr>
                  <a:t>g</a:t>
                </a:r>
                <a:r>
                  <a:rPr lang="de-DE" kern="0" dirty="0">
                    <a:ea typeface="Cambria Math" panose="02040503050406030204" pitchFamily="18" charset="0"/>
                  </a:rPr>
                  <a:t> </a:t>
                </a:r>
                <a:r>
                  <a:rPr lang="de-DE" kern="0" dirty="0" err="1">
                    <a:ea typeface="Cambria Math" panose="02040503050406030204" pitchFamily="18" charset="0"/>
                  </a:rPr>
                  <a:t>NaOH</a:t>
                </a:r>
                <a:r>
                  <a:rPr lang="de-DE" kern="0" dirty="0">
                    <a:ea typeface="Cambria Math" panose="02040503050406030204" pitchFamily="18" charset="0"/>
                  </a:rPr>
                  <a:t> einzuwiegen ist schwierig, daher wiegt man etwa 4 </a:t>
                </a:r>
                <a:r>
                  <a:rPr lang="de-DE" kern="0" dirty="0" err="1">
                    <a:ea typeface="Cambria Math" panose="02040503050406030204" pitchFamily="18" charset="0"/>
                  </a:rPr>
                  <a:t>g</a:t>
                </a:r>
                <a:r>
                  <a:rPr lang="de-DE" kern="0" dirty="0">
                    <a:ea typeface="Cambria Math" panose="02040503050406030204" pitchFamily="18" charset="0"/>
                  </a:rPr>
                  <a:t> ein, und dokumentiert dann, wie viel Gramm es genau waren.</a:t>
                </a:r>
              </a:p>
              <a:p>
                <a:pPr lvl="1"/>
                <a:r>
                  <a:rPr lang="de-DE" kern="0" dirty="0">
                    <a:ea typeface="Cambria Math" panose="02040503050406030204" pitchFamily="18" charset="0"/>
                  </a:rPr>
                  <a:t>Die tatsächliche Konzentration ist dann also </a:t>
                </a:r>
                <a14:m>
                  <m:oMath xmlns:m="http://schemas.openxmlformats.org/officeDocument/2006/math">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𝑐</m:t>
                        </m:r>
                      </m:e>
                      <m:sub>
                        <m:r>
                          <a:rPr lang="de-DE" b="0" i="1" kern="0" smtClean="0">
                            <a:latin typeface="Cambria Math" panose="02040503050406030204" pitchFamily="18" charset="0"/>
                            <a:ea typeface="Cambria Math" panose="02040503050406030204" pitchFamily="18" charset="0"/>
                          </a:rPr>
                          <m:t>𝑖𝑠𝑡</m:t>
                        </m:r>
                      </m:sub>
                    </m:sSub>
                    <m:r>
                      <a:rPr lang="de-DE" b="0" i="1" kern="0" smtClean="0">
                        <a:latin typeface="Cambria Math" panose="02040503050406030204" pitchFamily="18" charset="0"/>
                        <a:ea typeface="Cambria Math" panose="02040503050406030204" pitchFamily="18" charset="0"/>
                      </a:rPr>
                      <m:t>=</m:t>
                    </m:r>
                    <m:f>
                      <m:fPr>
                        <m:ctrlPr>
                          <a:rPr lang="de-DE" b="0" i="1" kern="0" smtClean="0">
                            <a:latin typeface="Cambria Math" panose="02040503050406030204" pitchFamily="18" charset="0"/>
                            <a:ea typeface="Cambria Math" panose="02040503050406030204" pitchFamily="18" charset="0"/>
                          </a:rPr>
                        </m:ctrlPr>
                      </m:fPr>
                      <m:num>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𝑚</m:t>
                            </m:r>
                          </m:e>
                          <m:sub>
                            <m:r>
                              <a:rPr lang="de-DE" b="0" i="1" kern="0" smtClean="0">
                                <a:latin typeface="Cambria Math" panose="02040503050406030204" pitchFamily="18" charset="0"/>
                                <a:ea typeface="Cambria Math" panose="02040503050406030204" pitchFamily="18" charset="0"/>
                              </a:rPr>
                              <m:t>𝑁𝑎𝑂𝐻</m:t>
                            </m:r>
                            <m:r>
                              <a:rPr lang="de-DE" b="0" i="1" kern="0" smtClean="0">
                                <a:latin typeface="Cambria Math" panose="02040503050406030204" pitchFamily="18" charset="0"/>
                                <a:ea typeface="Cambria Math" panose="02040503050406030204" pitchFamily="18" charset="0"/>
                              </a:rPr>
                              <m:t>, </m:t>
                            </m:r>
                            <m:r>
                              <a:rPr lang="de-DE" b="0" i="1" kern="0" smtClean="0">
                                <a:latin typeface="Cambria Math" panose="02040503050406030204" pitchFamily="18" charset="0"/>
                                <a:ea typeface="Cambria Math" panose="02040503050406030204" pitchFamily="18" charset="0"/>
                              </a:rPr>
                              <m:t>𝑡𝑎𝑡𝑠</m:t>
                            </m:r>
                            <m:r>
                              <a:rPr lang="de-DE" b="0" i="1" kern="0" smtClean="0">
                                <a:latin typeface="Cambria Math" panose="02040503050406030204" pitchFamily="18" charset="0"/>
                                <a:ea typeface="Cambria Math" panose="02040503050406030204" pitchFamily="18" charset="0"/>
                              </a:rPr>
                              <m:t>ä</m:t>
                            </m:r>
                            <m:r>
                              <a:rPr lang="de-DE" b="0" i="1" kern="0" smtClean="0">
                                <a:latin typeface="Cambria Math" panose="02040503050406030204" pitchFamily="18" charset="0"/>
                                <a:ea typeface="Cambria Math" panose="02040503050406030204" pitchFamily="18" charset="0"/>
                              </a:rPr>
                              <m:t>𝑐h𝑙𝑖𝑐h</m:t>
                            </m:r>
                          </m:sub>
                        </m:sSub>
                      </m:num>
                      <m:den>
                        <m:sSub>
                          <m:sSubPr>
                            <m:ctrlPr>
                              <a:rPr lang="de-DE" b="0" i="1" kern="0" smtClean="0">
                                <a:latin typeface="Cambria Math" panose="02040503050406030204" pitchFamily="18" charset="0"/>
                                <a:ea typeface="Cambria Math" panose="02040503050406030204" pitchFamily="18" charset="0"/>
                              </a:rPr>
                            </m:ctrlPr>
                          </m:sSubPr>
                          <m:e>
                            <m:r>
                              <a:rPr lang="de-DE" b="0" i="1" kern="0" smtClean="0">
                                <a:latin typeface="Cambria Math" panose="02040503050406030204" pitchFamily="18" charset="0"/>
                                <a:ea typeface="Cambria Math" panose="02040503050406030204" pitchFamily="18" charset="0"/>
                              </a:rPr>
                              <m:t>𝑉</m:t>
                            </m:r>
                          </m:e>
                          <m:sub>
                            <m:r>
                              <a:rPr lang="de-DE" b="0" i="1" kern="0" smtClean="0">
                                <a:latin typeface="Cambria Math" panose="02040503050406030204" pitchFamily="18" charset="0"/>
                                <a:ea typeface="Cambria Math" panose="02040503050406030204" pitchFamily="18" charset="0"/>
                              </a:rPr>
                              <m:t>𝐿𝑀</m:t>
                            </m:r>
                          </m:sub>
                        </m:sSub>
                      </m:den>
                    </m:f>
                  </m:oMath>
                </a14:m>
                <a:endParaRPr lang="de-DE" kern="0" dirty="0">
                  <a:ea typeface="Cambria Math" panose="02040503050406030204" pitchFamily="18" charset="0"/>
                </a:endParaRPr>
              </a:p>
              <a:p>
                <a:r>
                  <a:rPr lang="de-DE" kern="0" dirty="0">
                    <a:ea typeface="Cambria Math" panose="02040503050406030204" pitchFamily="18" charset="0"/>
                  </a:rPr>
                  <a:t>Statt der genauen tatsächlichen Konzentration wird üblicherweise die Soll – Konzentration mit einem </a:t>
                </a:r>
                <a:r>
                  <a:rPr lang="de-DE" b="1" kern="0" dirty="0">
                    <a:ea typeface="Cambria Math" panose="02040503050406030204" pitchFamily="18" charset="0"/>
                  </a:rPr>
                  <a:t>Fehlerfaktor</a:t>
                </a:r>
                <a:r>
                  <a:rPr lang="de-DE" kern="0" dirty="0">
                    <a:ea typeface="Cambria Math" panose="02040503050406030204" pitchFamily="18" charset="0"/>
                  </a:rPr>
                  <a:t> F, auch </a:t>
                </a:r>
                <a:r>
                  <a:rPr lang="de-DE" b="1" kern="0" dirty="0">
                    <a:ea typeface="Cambria Math" panose="02040503050406030204" pitchFamily="18" charset="0"/>
                  </a:rPr>
                  <a:t>Titer</a:t>
                </a:r>
                <a:r>
                  <a:rPr lang="de-DE" kern="0" dirty="0">
                    <a:ea typeface="Cambria Math" panose="02040503050406030204" pitchFamily="18" charset="0"/>
                  </a:rPr>
                  <a:t> genannt, angegeben. F berechnet sich über</a:t>
                </a:r>
                <a:r>
                  <a:rPr lang="de-DE" kern="0" dirty="0"/>
                  <a:t> </a:t>
                </a:r>
                <a14:m>
                  <m:oMath xmlns:m="http://schemas.openxmlformats.org/officeDocument/2006/math">
                    <m:r>
                      <a:rPr lang="de-DE" i="1" kern="0" smtClean="0">
                        <a:latin typeface="Cambria Math" panose="02040503050406030204" pitchFamily="18" charset="0"/>
                      </a:rPr>
                      <m:t>𝐹</m:t>
                    </m:r>
                    <m:r>
                      <a:rPr lang="de-DE" i="1" kern="0" smtClean="0">
                        <a:latin typeface="Cambria Math" panose="02040503050406030204" pitchFamily="18" charset="0"/>
                      </a:rPr>
                      <m:t>=</m:t>
                    </m:r>
                    <m:f>
                      <m:fPr>
                        <m:ctrlPr>
                          <a:rPr lang="de-DE" i="1" kern="0" smtClean="0">
                            <a:latin typeface="Cambria Math" panose="02040503050406030204" pitchFamily="18" charset="0"/>
                          </a:rPr>
                        </m:ctrlPr>
                      </m:fPr>
                      <m:num>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𝑐</m:t>
                            </m:r>
                          </m:e>
                          <m:sub>
                            <m:r>
                              <a:rPr lang="de-DE" i="1" kern="0" smtClean="0">
                                <a:latin typeface="Cambria Math" panose="02040503050406030204" pitchFamily="18" charset="0"/>
                              </a:rPr>
                              <m:t>𝑖𝑠𝑡</m:t>
                            </m:r>
                          </m:sub>
                        </m:sSub>
                      </m:num>
                      <m:den>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𝑐</m:t>
                            </m:r>
                          </m:e>
                          <m:sub>
                            <m:r>
                              <a:rPr lang="de-DE" i="1" kern="0" smtClean="0">
                                <a:latin typeface="Cambria Math" panose="02040503050406030204" pitchFamily="18" charset="0"/>
                              </a:rPr>
                              <m:t>𝑠𝑜𝑙𝑙</m:t>
                            </m:r>
                          </m:sub>
                        </m:sSub>
                      </m:den>
                    </m:f>
                  </m:oMath>
                </a14:m>
                <a:endParaRPr lang="de-DE" kern="0" dirty="0">
                  <a:ea typeface="Cambria Math" panose="02040503050406030204" pitchFamily="18" charset="0"/>
                </a:endParaRPr>
              </a:p>
              <a:p>
                <a:r>
                  <a:rPr lang="de-DE" kern="0" dirty="0">
                    <a:ea typeface="Cambria Math" panose="02040503050406030204" pitchFamily="18" charset="0"/>
                  </a:rPr>
                  <a:t>Die Titrationsgleichung ändert sich dann zu </a:t>
                </a:r>
                <a14:m>
                  <m:oMath xmlns:m="http://schemas.openxmlformats.org/officeDocument/2006/math">
                    <m:r>
                      <a:rPr lang="de-DE" b="0" i="1" kern="0" smtClean="0">
                        <a:latin typeface="Cambria Math" panose="02040503050406030204" pitchFamily="18" charset="0"/>
                      </a:rPr>
                      <m:t>𝜔</m:t>
                    </m:r>
                    <m:r>
                      <a:rPr lang="de-DE" b="0" i="1" kern="0" smtClean="0">
                        <a:latin typeface="Cambria Math" panose="02040503050406030204" pitchFamily="18" charset="0"/>
                      </a:rPr>
                      <m:t>=</m:t>
                    </m:r>
                    <m:f>
                      <m:fPr>
                        <m:ctrlPr>
                          <a:rPr lang="de-DE" b="0" i="1" kern="0" smtClean="0">
                            <a:latin typeface="Cambria Math" panose="02040503050406030204" pitchFamily="18" charset="0"/>
                          </a:rPr>
                        </m:ctrlPr>
                      </m:fPr>
                      <m:num>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𝑀</m:t>
                            </m:r>
                          </m:e>
                          <m:sub>
                            <m:r>
                              <a:rPr lang="de-DE" b="0" i="1" kern="0" smtClean="0">
                                <a:latin typeface="Cambria Math" panose="02040503050406030204" pitchFamily="18" charset="0"/>
                              </a:rPr>
                              <m:t>𝐴𝑛𝑎</m:t>
                            </m:r>
                          </m:sub>
                        </m:sSub>
                      </m:num>
                      <m:den>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𝑚</m:t>
                            </m:r>
                          </m:e>
                          <m:sub>
                            <m:r>
                              <a:rPr lang="de-DE" b="0" i="1" kern="0" smtClean="0">
                                <a:latin typeface="Cambria Math" panose="02040503050406030204" pitchFamily="18" charset="0"/>
                              </a:rPr>
                              <m:t>𝑒𝑖𝑛</m:t>
                            </m:r>
                          </m:sub>
                        </m:sSub>
                      </m:den>
                    </m:f>
                    <m:sSub>
                      <m:sSubPr>
                        <m:ctrlPr>
                          <a:rPr lang="de-DE" i="1" kern="0">
                            <a:latin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𝑉</m:t>
                            </m:r>
                          </m:e>
                          <m:sub>
                            <m:r>
                              <a:rPr lang="de-DE" i="1" kern="0">
                                <a:latin typeface="Cambria Math" panose="02040503050406030204" pitchFamily="18" charset="0"/>
                                <a:ea typeface="Cambria Math" panose="02040503050406030204" pitchFamily="18" charset="0"/>
                              </a:rPr>
                              <m:t>𝑇𝑖𝑡</m:t>
                            </m:r>
                          </m:sub>
                        </m:sSub>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rPr>
                          <m:t>𝑐</m:t>
                        </m:r>
                      </m:e>
                      <m:sub>
                        <m:r>
                          <a:rPr lang="de-DE" i="1" kern="0">
                            <a:latin typeface="Cambria Math" panose="02040503050406030204" pitchFamily="18" charset="0"/>
                          </a:rPr>
                          <m:t>𝑀𝐿</m:t>
                        </m:r>
                        <m:r>
                          <a:rPr lang="de-DE" b="0" i="1" kern="0" smtClean="0">
                            <a:latin typeface="Cambria Math" panose="02040503050406030204" pitchFamily="18" charset="0"/>
                          </a:rPr>
                          <m:t>, </m:t>
                        </m:r>
                        <m:r>
                          <a:rPr lang="de-DE" b="0" i="1" kern="0" smtClean="0">
                            <a:latin typeface="Cambria Math" panose="02040503050406030204" pitchFamily="18" charset="0"/>
                          </a:rPr>
                          <m:t>𝑠𝑜𝑙𝑙</m:t>
                        </m:r>
                      </m:sub>
                    </m:sSub>
                    <m:r>
                      <a:rPr lang="de-DE" b="0" i="1" kern="0" smtClean="0">
                        <a:latin typeface="Cambria Math" panose="02040503050406030204" pitchFamily="18" charset="0"/>
                      </a:rPr>
                      <m:t> </m:t>
                    </m:r>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ea typeface="Cambria Math" panose="02040503050406030204" pitchFamily="18" charset="0"/>
                      </a:rPr>
                      <m:t>𝐹</m:t>
                    </m:r>
                  </m:oMath>
                </a14:m>
                <a:endParaRPr lang="de-DE" kern="0" dirty="0"/>
              </a:p>
              <a:p>
                <a:endParaRPr lang="de-DE" kern="0" dirty="0">
                  <a:ea typeface="Cambria Math" panose="02040503050406030204" pitchFamily="18" charset="0"/>
                </a:endParaRPr>
              </a:p>
              <a:p>
                <a:r>
                  <a:rPr lang="de-DE" kern="0" dirty="0">
                    <a:ea typeface="Cambria Math" panose="02040503050406030204" pitchFamily="18" charset="0"/>
                  </a:rPr>
                  <a:t>Manche Analyten oder Maßlösungen können nicht nur einmal reagieren. Ein Molekül Schwefelsäure hat beispielsweise zwei Protonen, die durch eine Maßlösung neutralisiert werden. Die Stoffmenge von Analyt und Maßlösung am Äquivalenzpunkt ist also nicht 1:1.</a:t>
                </a:r>
                <a:endParaRPr lang="de-DE" kern="0" dirty="0"/>
              </a:p>
              <a:p>
                <a:r>
                  <a:rPr lang="de-DE" kern="0" dirty="0"/>
                  <a:t>Dafür verwendet man </a:t>
                </a:r>
                <a:r>
                  <a:rPr lang="de-DE" b="1" kern="0" dirty="0"/>
                  <a:t>stöchiometrische Faktoren </a:t>
                </a:r>
                <a:r>
                  <a:rPr lang="de-DE" kern="0" dirty="0"/>
                  <a:t>z. Diese geben an, in welchem Verhältnis Maßlösung und Analyt miteinander reagieren. Wird beispielsweise Schwefelsäure mit 2 Protonen als Maßlösung verwendet, ist </a:t>
                </a: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𝑧</m:t>
                        </m:r>
                      </m:e>
                      <m:sub>
                        <m:r>
                          <a:rPr lang="de-DE" b="0" i="1" kern="0" smtClean="0">
                            <a:latin typeface="Cambria Math" panose="02040503050406030204" pitchFamily="18" charset="0"/>
                          </a:rPr>
                          <m:t>𝑀𝐿</m:t>
                        </m:r>
                      </m:sub>
                    </m:sSub>
                    <m:r>
                      <a:rPr lang="de-DE" b="0" i="1" kern="0" smtClean="0">
                        <a:latin typeface="Cambria Math" panose="02040503050406030204" pitchFamily="18" charset="0"/>
                      </a:rPr>
                      <m:t>=2</m:t>
                    </m:r>
                  </m:oMath>
                </a14:m>
                <a:r>
                  <a:rPr lang="de-DE" kern="0" dirty="0"/>
                  <a:t>. Wird als Analyt Phosphorsäure (3 Protonen) mit einer Base als Maßlösung titriert, ist </a:t>
                </a: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𝑧</m:t>
                        </m:r>
                      </m:e>
                      <m:sub>
                        <m:r>
                          <a:rPr lang="de-DE" b="0" i="1" kern="0" smtClean="0">
                            <a:latin typeface="Cambria Math" panose="02040503050406030204" pitchFamily="18" charset="0"/>
                          </a:rPr>
                          <m:t>𝐴𝑛𝑎</m:t>
                        </m:r>
                      </m:sub>
                    </m:sSub>
                    <m:r>
                      <a:rPr lang="de-DE" b="0" i="1" kern="0" smtClean="0">
                        <a:latin typeface="Cambria Math" panose="02040503050406030204" pitchFamily="18" charset="0"/>
                      </a:rPr>
                      <m:t>=3</m:t>
                    </m:r>
                  </m:oMath>
                </a14:m>
                <a:r>
                  <a:rPr lang="de-DE" kern="0" dirty="0"/>
                  <a:t>. Die Titrationsgleichung wird dann verändert zu </a:t>
                </a:r>
                <a14:m>
                  <m:oMath xmlns:m="http://schemas.openxmlformats.org/officeDocument/2006/math">
                    <m:r>
                      <a:rPr lang="de-DE" b="0" i="1" kern="0" smtClean="0">
                        <a:latin typeface="Cambria Math" panose="02040503050406030204" pitchFamily="18" charset="0"/>
                      </a:rPr>
                      <m:t>𝜔</m:t>
                    </m:r>
                    <m:r>
                      <a:rPr lang="de-DE" i="1" kern="0" smtClean="0">
                        <a:latin typeface="Cambria Math" panose="02040503050406030204" pitchFamily="18" charset="0"/>
                      </a:rPr>
                      <m:t>=</m:t>
                    </m:r>
                    <m:f>
                      <m:fPr>
                        <m:ctrlPr>
                          <a:rPr lang="de-DE" b="0" i="1" kern="0" smtClean="0">
                            <a:latin typeface="Cambria Math" panose="02040503050406030204" pitchFamily="18" charset="0"/>
                          </a:rPr>
                        </m:ctrlPr>
                      </m:fPr>
                      <m:num>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𝑀</m:t>
                            </m:r>
                          </m:e>
                          <m:sub>
                            <m:r>
                              <a:rPr lang="de-DE" b="0" i="1" kern="0" smtClean="0">
                                <a:latin typeface="Cambria Math" panose="02040503050406030204" pitchFamily="18" charset="0"/>
                              </a:rPr>
                              <m:t>𝐴𝑛𝑎</m:t>
                            </m:r>
                          </m:sub>
                        </m:sSub>
                      </m:num>
                      <m:den>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𝑚</m:t>
                            </m:r>
                          </m:e>
                          <m:sub>
                            <m:r>
                              <a:rPr lang="de-DE" b="0" i="1" kern="0" smtClean="0">
                                <a:latin typeface="Cambria Math" panose="02040503050406030204" pitchFamily="18" charset="0"/>
                              </a:rPr>
                              <m:t>𝑒𝑖𝑛</m:t>
                            </m:r>
                          </m:sub>
                        </m:sSub>
                      </m:den>
                    </m:f>
                    <m:r>
                      <a:rPr lang="de-DE" b="0" i="1" kern="0" smtClean="0">
                        <a:latin typeface="Cambria Math" panose="02040503050406030204" pitchFamily="18" charset="0"/>
                      </a:rPr>
                      <m:t>∙</m:t>
                    </m:r>
                    <m:f>
                      <m:fPr>
                        <m:ctrlPr>
                          <a:rPr lang="de-DE" i="1" kern="0" smtClean="0">
                            <a:latin typeface="Cambria Math" panose="02040503050406030204" pitchFamily="18" charset="0"/>
                          </a:rPr>
                        </m:ctrlPr>
                      </m:fPr>
                      <m:num>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𝑧</m:t>
                            </m:r>
                          </m:e>
                          <m:sub>
                            <m:r>
                              <a:rPr lang="de-DE" i="1" kern="0" smtClean="0">
                                <a:latin typeface="Cambria Math" panose="02040503050406030204" pitchFamily="18" charset="0"/>
                              </a:rPr>
                              <m:t>𝐴𝑛𝑎𝑙𝑦𝑡</m:t>
                            </m:r>
                          </m:sub>
                        </m:sSub>
                      </m:num>
                      <m:den>
                        <m:sSub>
                          <m:sSubPr>
                            <m:ctrlPr>
                              <a:rPr lang="de-DE" i="1" kern="0" smtClean="0">
                                <a:latin typeface="Cambria Math" panose="02040503050406030204" pitchFamily="18" charset="0"/>
                              </a:rPr>
                            </m:ctrlPr>
                          </m:sSubPr>
                          <m:e>
                            <m:r>
                              <a:rPr lang="de-DE" i="1" kern="0" smtClean="0">
                                <a:latin typeface="Cambria Math" panose="02040503050406030204" pitchFamily="18" charset="0"/>
                              </a:rPr>
                              <m:t>𝑧</m:t>
                            </m:r>
                          </m:e>
                          <m:sub>
                            <m:r>
                              <a:rPr lang="de-DE" i="1" kern="0" smtClean="0">
                                <a:latin typeface="Cambria Math" panose="02040503050406030204" pitchFamily="18" charset="0"/>
                              </a:rPr>
                              <m:t>𝑀𝑎</m:t>
                            </m:r>
                            <m:r>
                              <a:rPr lang="de-DE" i="1" kern="0" smtClean="0">
                                <a:latin typeface="Cambria Math" panose="02040503050406030204" pitchFamily="18" charset="0"/>
                              </a:rPr>
                              <m:t>ß</m:t>
                            </m:r>
                            <m:r>
                              <a:rPr lang="de-DE" i="1" kern="0" smtClean="0">
                                <a:latin typeface="Cambria Math" panose="02040503050406030204" pitchFamily="18" charset="0"/>
                              </a:rPr>
                              <m:t>𝑙</m:t>
                            </m:r>
                            <m:r>
                              <a:rPr lang="de-DE" i="1" kern="0" smtClean="0">
                                <a:latin typeface="Cambria Math" panose="02040503050406030204" pitchFamily="18" charset="0"/>
                              </a:rPr>
                              <m:t>ö</m:t>
                            </m:r>
                            <m:r>
                              <a:rPr lang="de-DE" i="1" kern="0" smtClean="0">
                                <a:latin typeface="Cambria Math" panose="02040503050406030204" pitchFamily="18" charset="0"/>
                              </a:rPr>
                              <m:t>𝑠𝑢𝑛𝑔</m:t>
                            </m:r>
                          </m:sub>
                        </m:sSub>
                      </m:den>
                    </m:f>
                    <m:r>
                      <a:rPr lang="de-DE" i="1" kern="0">
                        <a:latin typeface="Cambria Math" panose="02040503050406030204" pitchFamily="18" charset="0"/>
                        <a:ea typeface="Cambria Math" panose="02040503050406030204" pitchFamily="18" charset="0"/>
                      </a:rPr>
                      <m:t>∙</m:t>
                    </m:r>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𝑐</m:t>
                        </m:r>
                      </m:e>
                      <m:sub>
                        <m:r>
                          <a:rPr lang="de-DE" i="1" kern="0" smtClean="0">
                            <a:latin typeface="Cambria Math" panose="02040503050406030204" pitchFamily="18" charset="0"/>
                            <a:ea typeface="Cambria Math" panose="02040503050406030204" pitchFamily="18" charset="0"/>
                          </a:rPr>
                          <m:t>𝑀𝐿</m:t>
                        </m:r>
                      </m:sub>
                    </m:sSub>
                    <m:r>
                      <a:rPr lang="de-DE" i="1" kern="0" smtClean="0">
                        <a:latin typeface="Cambria Math" panose="02040503050406030204" pitchFamily="18" charset="0"/>
                        <a:ea typeface="Cambria Math" panose="02040503050406030204" pitchFamily="18" charset="0"/>
                      </a:rPr>
                      <m:t>∙</m:t>
                    </m:r>
                    <m:sSub>
                      <m:sSubPr>
                        <m:ctrlPr>
                          <a:rPr lang="de-DE" i="1" kern="0" smtClean="0">
                            <a:latin typeface="Cambria Math" panose="02040503050406030204" pitchFamily="18" charset="0"/>
                            <a:ea typeface="Cambria Math" panose="02040503050406030204" pitchFamily="18" charset="0"/>
                          </a:rPr>
                        </m:ctrlPr>
                      </m:sSubPr>
                      <m:e>
                        <m:r>
                          <a:rPr lang="de-DE" i="1" kern="0" smtClean="0">
                            <a:latin typeface="Cambria Math" panose="02040503050406030204" pitchFamily="18" charset="0"/>
                            <a:ea typeface="Cambria Math" panose="02040503050406030204" pitchFamily="18" charset="0"/>
                          </a:rPr>
                          <m:t>𝑉</m:t>
                        </m:r>
                      </m:e>
                      <m:sub>
                        <m:r>
                          <a:rPr lang="de-DE" i="1" kern="0" smtClean="0">
                            <a:latin typeface="Cambria Math" panose="02040503050406030204" pitchFamily="18" charset="0"/>
                            <a:ea typeface="Cambria Math" panose="02040503050406030204" pitchFamily="18" charset="0"/>
                          </a:rPr>
                          <m:t>𝑇𝑖𝑡</m:t>
                        </m:r>
                      </m:sub>
                    </m:sSub>
                  </m:oMath>
                </a14:m>
                <a:endParaRPr lang="de-DE" kern="0" dirty="0"/>
              </a:p>
            </p:txBody>
          </p:sp>
        </mc:Choice>
        <mc:Fallback>
          <p:sp>
            <p:nvSpPr>
              <p:cNvPr id="5" name="Inhaltsplatzhalter 4">
                <a:extLst>
                  <a:ext uri="{FF2B5EF4-FFF2-40B4-BE49-F238E27FC236}">
                    <a16:creationId xmlns:a16="http://schemas.microsoft.com/office/drawing/2014/main" id="{010A66F8-3013-1574-11C1-AF1D0AEAFDB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784"/>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1BF97EE5-F040-5B18-28ED-57AB2F20AF9B}"/>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71A87B2A-B926-02D1-3C39-754A1B05022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6E5982D9-54F1-9420-46EB-981EB0C81FA6}"/>
              </a:ext>
            </a:extLst>
          </p:cNvPr>
          <p:cNvSpPr>
            <a:spLocks noGrp="1"/>
          </p:cNvSpPr>
          <p:nvPr>
            <p:ph type="sldNum" sz="quarter" idx="16"/>
          </p:nvPr>
        </p:nvSpPr>
        <p:spPr/>
        <p:txBody>
          <a:bodyPr/>
          <a:lstStyle/>
          <a:p>
            <a:fld id="{7E0F9666-C122-4D3D-AFA2-14CC8F7A0F09}" type="slidenum">
              <a:rPr lang="de-DE" altLang="de-DE" smtClean="0"/>
              <a:pPr/>
              <a:t>80</a:t>
            </a:fld>
            <a:endParaRPr lang="de-DE" altLang="de-DE"/>
          </a:p>
        </p:txBody>
      </p:sp>
    </p:spTree>
    <p:extLst>
      <p:ext uri="{BB962C8B-B14F-4D97-AF65-F5344CB8AC3E}">
        <p14:creationId xmlns:p14="http://schemas.microsoft.com/office/powerpoint/2010/main" val="1504299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E1287E-ED54-5A4B-0BB0-B4B10A223DDC}"/>
              </a:ext>
            </a:extLst>
          </p:cNvPr>
          <p:cNvSpPr>
            <a:spLocks noGrp="1"/>
          </p:cNvSpPr>
          <p:nvPr>
            <p:ph type="title"/>
          </p:nvPr>
        </p:nvSpPr>
        <p:spPr/>
        <p:txBody>
          <a:bodyPr/>
          <a:lstStyle/>
          <a:p>
            <a:r>
              <a:rPr lang="de-DE" kern="0" dirty="0"/>
              <a:t>Titration sehr starker Säuren und Basen</a:t>
            </a:r>
            <a:endParaRPr lang="de-DE" dirty="0"/>
          </a:p>
        </p:txBody>
      </p:sp>
      <mc:AlternateContent xmlns:mc="http://schemas.openxmlformats.org/markup-compatibility/2006" xmlns:a14="http://schemas.microsoft.com/office/drawing/2010/main">
        <mc:Choice Requires="a14">
          <p:sp>
            <p:nvSpPr>
              <p:cNvPr id="13" name="Textplatzhalter 12">
                <a:extLst>
                  <a:ext uri="{FF2B5EF4-FFF2-40B4-BE49-F238E27FC236}">
                    <a16:creationId xmlns:a16="http://schemas.microsoft.com/office/drawing/2014/main" id="{66C95EC5-1450-92DA-4007-B07532FDF081}"/>
                  </a:ext>
                </a:extLst>
              </p:cNvPr>
              <p:cNvSpPr>
                <a:spLocks noGrp="1"/>
              </p:cNvSpPr>
              <p:nvPr>
                <p:ph type="body" sz="quarter" idx="13"/>
              </p:nvPr>
            </p:nvSpPr>
            <p:spPr>
              <a:xfrm>
                <a:off x="442914" y="980728"/>
                <a:ext cx="7636216" cy="5220049"/>
              </a:xfrm>
            </p:spPr>
            <p:txBody>
              <a:bodyPr/>
              <a:lstStyle/>
              <a:p>
                <a:r>
                  <a:rPr lang="de-DE" kern="0" dirty="0"/>
                  <a:t>Betrachten wir eine </a:t>
                </a:r>
                <a:r>
                  <a:rPr lang="de-DE" b="1" kern="0" dirty="0"/>
                  <a:t>sehr starke Säure</a:t>
                </a:r>
                <a:r>
                  <a:rPr lang="de-DE" kern="0" dirty="0"/>
                  <a:t>, gehen wir davon aus, dass sie </a:t>
                </a:r>
                <a:r>
                  <a:rPr lang="de-DE" b="1" kern="0" dirty="0"/>
                  <a:t>vollständig dissoziiert </a:t>
                </a:r>
                <a:r>
                  <a:rPr lang="de-DE" kern="0" dirty="0"/>
                  <a:t>ist:</a:t>
                </a:r>
                <a14:m>
                  <m:oMath xmlns:m="http://schemas.openxmlformats.org/officeDocument/2006/math">
                    <m:r>
                      <a:rPr lang="de-DE" kern="0">
                        <a:latin typeface="Cambria Math" panose="02040503050406030204" pitchFamily="18" charset="0"/>
                      </a:rPr>
                      <m:t> </m:t>
                    </m:r>
                    <m:r>
                      <a:rPr lang="de-DE" i="1" kern="0">
                        <a:latin typeface="Cambria Math" panose="02040503050406030204" pitchFamily="18" charset="0"/>
                      </a:rPr>
                      <m:t>𝐻𝐴</m:t>
                    </m:r>
                    <m:r>
                      <a:rPr lang="de-DE" i="1" kern="0">
                        <a:latin typeface="Cambria Math" panose="02040503050406030204" pitchFamily="18" charset="0"/>
                      </a:rPr>
                      <m:t>→</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r>
                      <a:rPr lang="de-DE" i="1" kern="0">
                        <a:latin typeface="Cambria Math" panose="02040503050406030204" pitchFamily="18" charset="0"/>
                      </a:rPr>
                      <m:t>+</m:t>
                    </m:r>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oMath>
                </a14:m>
                <a:r>
                  <a:rPr lang="de-DE" kern="0" dirty="0"/>
                  <a:t>. Zu Beginn der Titration können wir den pH also über </a:t>
                </a:r>
                <a14:m>
                  <m:oMath xmlns:m="http://schemas.openxmlformats.org/officeDocument/2006/math">
                    <m:r>
                      <a:rPr lang="de-DE" i="1" kern="0">
                        <a:latin typeface="Cambria Math" panose="02040503050406030204" pitchFamily="18" charset="0"/>
                      </a:rPr>
                      <m:t>𝑝𝐻</m:t>
                    </m:r>
                    <m:r>
                      <a:rPr lang="de-DE" i="1" kern="0">
                        <a:latin typeface="Cambria Math" panose="02040503050406030204" pitchFamily="18" charset="0"/>
                      </a:rPr>
                      <m:t>=−</m:t>
                    </m:r>
                    <m:r>
                      <m:rPr>
                        <m:sty m:val="p"/>
                      </m:rPr>
                      <a:rPr lang="de-DE" kern="0">
                        <a:latin typeface="Cambria Math" panose="02040503050406030204" pitchFamily="18" charset="0"/>
                      </a:rPr>
                      <m:t>lg</m:t>
                    </m:r>
                    <m:r>
                      <a:rPr lang="de-DE" i="1" kern="0">
                        <a:latin typeface="Cambria Math" panose="02040503050406030204" pitchFamily="18" charset="0"/>
                      </a:rPr>
                      <m:t>⁡([</m:t>
                    </m:r>
                    <m:r>
                      <a:rPr lang="de-DE" i="1" kern="0">
                        <a:latin typeface="Cambria Math" panose="02040503050406030204" pitchFamily="18" charset="0"/>
                      </a:rPr>
                      <m:t>𝐻</m:t>
                    </m:r>
                    <m:sSub>
                      <m:sSubPr>
                        <m:ctrlPr>
                          <a:rPr lang="de-DE" i="1" kern="0">
                            <a:latin typeface="Cambria Math" panose="02040503050406030204" pitchFamily="18" charset="0"/>
                          </a:rPr>
                        </m:ctrlPr>
                      </m:sSubPr>
                      <m:e>
                        <m:r>
                          <a:rPr lang="de-DE" i="1" kern="0">
                            <a:latin typeface="Cambria Math" panose="02040503050406030204" pitchFamily="18" charset="0"/>
                          </a:rPr>
                          <m:t>𝐴</m:t>
                        </m:r>
                      </m:e>
                      <m:sub>
                        <m:r>
                          <a:rPr lang="de-DE" i="1" kern="0">
                            <a:latin typeface="Cambria Math" panose="02040503050406030204" pitchFamily="18" charset="0"/>
                          </a:rPr>
                          <m:t>0</m:t>
                        </m:r>
                      </m:sub>
                    </m:sSub>
                    <m:r>
                      <a:rPr lang="de-DE" i="1" kern="0">
                        <a:latin typeface="Cambria Math" panose="02040503050406030204" pitchFamily="18" charset="0"/>
                      </a:rPr>
                      <m:t>])</m:t>
                    </m:r>
                  </m:oMath>
                </a14:m>
                <a:r>
                  <a:rPr lang="de-DE" b="1" kern="0" dirty="0"/>
                  <a:t> </a:t>
                </a:r>
                <a:r>
                  <a:rPr lang="de-DE" kern="0" dirty="0"/>
                  <a:t>beschreiben. Im Verlauf der Titration bestimmen wir den pH als </a:t>
                </a:r>
                <a14:m>
                  <m:oMath xmlns:m="http://schemas.openxmlformats.org/officeDocument/2006/math">
                    <m:r>
                      <a:rPr lang="de-DE" i="1" kern="0">
                        <a:latin typeface="Cambria Math" panose="02040503050406030204" pitchFamily="18" charset="0"/>
                      </a:rPr>
                      <m:t>𝑝𝐻</m:t>
                    </m:r>
                    <m:r>
                      <a:rPr lang="de-DE" i="1" kern="0">
                        <a:latin typeface="Cambria Math" panose="02040503050406030204" pitchFamily="18" charset="0"/>
                      </a:rPr>
                      <m:t>=−</m:t>
                    </m:r>
                    <m:r>
                      <m:rPr>
                        <m:sty m:val="p"/>
                      </m:rPr>
                      <a:rPr lang="de-DE" kern="0">
                        <a:latin typeface="Cambria Math" panose="02040503050406030204" pitchFamily="18" charset="0"/>
                      </a:rPr>
                      <m:t>lg</m:t>
                    </m:r>
                    <m:r>
                      <a:rPr lang="de-DE" i="1" kern="0">
                        <a:latin typeface="Cambria Math" panose="02040503050406030204" pitchFamily="18" charset="0"/>
                      </a:rPr>
                      <m:t>⁡([</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r>
                      <a:rPr lang="de-DE" i="1" kern="0">
                        <a:latin typeface="Cambria Math" panose="02040503050406030204" pitchFamily="18" charset="0"/>
                      </a:rPr>
                      <m:t>])</m:t>
                    </m:r>
                  </m:oMath>
                </a14:m>
                <a:endParaRPr lang="de-DE" kern="0" dirty="0"/>
              </a:p>
              <a:p>
                <a:endParaRPr lang="de-DE" kern="0" dirty="0"/>
              </a:p>
              <a:p>
                <a:r>
                  <a:rPr lang="de-DE" kern="0" dirty="0"/>
                  <a:t>Beginnen wir, eine </a:t>
                </a:r>
                <a:r>
                  <a:rPr lang="de-DE" b="1" kern="0" dirty="0"/>
                  <a:t>sehr starke Base</a:t>
                </a:r>
                <a:r>
                  <a:rPr lang="de-DE" kern="0" dirty="0"/>
                  <a:t> (ebenfalls vollständig dissoziiert: </a:t>
                </a:r>
                <a14:m>
                  <m:oMath xmlns:m="http://schemas.openxmlformats.org/officeDocument/2006/math">
                    <m:r>
                      <a:rPr lang="de-DE" i="1" kern="0">
                        <a:latin typeface="Cambria Math" panose="02040503050406030204" pitchFamily="18" charset="0"/>
                      </a:rPr>
                      <m:t>𝐵𝑂𝐻</m:t>
                    </m:r>
                    <m:r>
                      <a:rPr lang="de-DE" i="1" kern="0">
                        <a:latin typeface="Cambria Math" panose="02040503050406030204" pitchFamily="18" charset="0"/>
                      </a:rPr>
                      <m:t>→</m:t>
                    </m:r>
                    <m:sSup>
                      <m:sSupPr>
                        <m:ctrlPr>
                          <a:rPr lang="de-DE" i="1" kern="0">
                            <a:latin typeface="Cambria Math" panose="02040503050406030204" pitchFamily="18" charset="0"/>
                          </a:rPr>
                        </m:ctrlPr>
                      </m:sSupPr>
                      <m:e>
                        <m:r>
                          <a:rPr lang="de-DE" i="1" kern="0">
                            <a:latin typeface="Cambria Math" panose="02040503050406030204" pitchFamily="18" charset="0"/>
                          </a:rPr>
                          <m:t>𝐵</m:t>
                        </m:r>
                      </m:e>
                      <m:sup>
                        <m:r>
                          <a:rPr lang="de-DE" i="1" kern="0">
                            <a:latin typeface="Cambria Math" panose="02040503050406030204" pitchFamily="18" charset="0"/>
                          </a:rPr>
                          <m:t>+</m:t>
                        </m:r>
                      </m:sup>
                    </m:sSup>
                    <m:r>
                      <a:rPr lang="de-DE" i="1" kern="0">
                        <a:latin typeface="Cambria Math" panose="02040503050406030204" pitchFamily="18" charset="0"/>
                      </a:rPr>
                      <m:t>+</m:t>
                    </m:r>
                    <m:r>
                      <a:rPr lang="de-DE" i="1" kern="0">
                        <a:latin typeface="Cambria Math" panose="02040503050406030204" pitchFamily="18" charset="0"/>
                      </a:rPr>
                      <m:t>𝑂</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oMath>
                </a14:m>
                <a:r>
                  <a:rPr lang="de-DE" kern="0" dirty="0"/>
                  <a:t>) als Maßlösung zuzugeben, </a:t>
                </a:r>
                <a:r>
                  <a:rPr lang="de-DE" b="1" kern="0" dirty="0"/>
                  <a:t>neutralisieren</a:t>
                </a:r>
                <a:r>
                  <a:rPr lang="de-DE" kern="0" dirty="0"/>
                  <a:t> wir Teile der Säure: </a:t>
                </a:r>
                <a14:m>
                  <m:oMath xmlns:m="http://schemas.openxmlformats.org/officeDocument/2006/math">
                    <m:sSup>
                      <m:sSupPr>
                        <m:ctrlPr>
                          <a:rPr lang="de-DE" i="1" kern="0">
                            <a:latin typeface="Cambria Math" panose="02040503050406030204" pitchFamily="18" charset="0"/>
                          </a:rPr>
                        </m:ctrlPr>
                      </m:sSupPr>
                      <m:e>
                        <m:r>
                          <a:rPr lang="de-DE" i="1" kern="0">
                            <a:latin typeface="Cambria Math" panose="02040503050406030204" pitchFamily="18" charset="0"/>
                          </a:rPr>
                          <m:t>𝐴</m:t>
                        </m:r>
                      </m:e>
                      <m:sup>
                        <m:r>
                          <a:rPr lang="de-DE" i="1" kern="0">
                            <a:latin typeface="Cambria Math" panose="02040503050406030204" pitchFamily="18" charset="0"/>
                          </a:rPr>
                          <m:t>−</m:t>
                        </m:r>
                      </m:sup>
                    </m:sSup>
                    <m:r>
                      <a:rPr lang="de-DE" i="1" kern="0">
                        <a:latin typeface="Cambria Math" panose="02040503050406030204" pitchFamily="18" charset="0"/>
                      </a:rPr>
                      <m:t>+</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r>
                      <a:rPr lang="de-DE" i="1" kern="0">
                        <a:latin typeface="Cambria Math" panose="02040503050406030204" pitchFamily="18" charset="0"/>
                      </a:rPr>
                      <m:t>+</m:t>
                    </m:r>
                    <m:sSup>
                      <m:sSupPr>
                        <m:ctrlPr>
                          <a:rPr lang="de-DE" i="1" kern="0">
                            <a:latin typeface="Cambria Math" panose="02040503050406030204" pitchFamily="18" charset="0"/>
                          </a:rPr>
                        </m:ctrlPr>
                      </m:sSupPr>
                      <m:e>
                        <m:r>
                          <m:rPr>
                            <m:sty m:val="p"/>
                          </m:rPr>
                          <a:rPr lang="de-DE" kern="0">
                            <a:latin typeface="Cambria Math" panose="02040503050406030204" pitchFamily="18" charset="0"/>
                          </a:rPr>
                          <m:t>B</m:t>
                        </m:r>
                      </m:e>
                      <m:sup>
                        <m:r>
                          <a:rPr lang="de-DE" i="1" kern="0">
                            <a:latin typeface="Cambria Math" panose="02040503050406030204" pitchFamily="18" charset="0"/>
                          </a:rPr>
                          <m:t>+</m:t>
                        </m:r>
                      </m:sup>
                    </m:sSup>
                    <m:r>
                      <a:rPr lang="de-DE" i="1" kern="0">
                        <a:latin typeface="Cambria Math" panose="02040503050406030204" pitchFamily="18" charset="0"/>
                      </a:rPr>
                      <m:t>+</m:t>
                    </m:r>
                    <m:r>
                      <a:rPr lang="de-DE" i="1" kern="0">
                        <a:latin typeface="Cambria Math" panose="02040503050406030204" pitchFamily="18" charset="0"/>
                      </a:rPr>
                      <m:t>𝑂</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𝐻</m:t>
                        </m:r>
                      </m:e>
                      <m:sub>
                        <m:r>
                          <a:rPr lang="de-DE" i="1" kern="0">
                            <a:latin typeface="Cambria Math" panose="02040503050406030204" pitchFamily="18" charset="0"/>
                          </a:rPr>
                          <m:t>2</m:t>
                        </m:r>
                      </m:sub>
                    </m:sSub>
                    <m:r>
                      <a:rPr lang="de-DE" i="1" kern="0">
                        <a:latin typeface="Cambria Math" panose="02040503050406030204" pitchFamily="18" charset="0"/>
                      </a:rPr>
                      <m:t>𝑂</m:t>
                    </m:r>
                    <m:r>
                      <a:rPr lang="de-DE" i="1" kern="0">
                        <a:latin typeface="Cambria Math" panose="02040503050406030204" pitchFamily="18" charset="0"/>
                      </a:rPr>
                      <m:t>+</m:t>
                    </m:r>
                    <m:r>
                      <a:rPr lang="de-DE" i="1" kern="0">
                        <a:latin typeface="Cambria Math" panose="02040503050406030204" pitchFamily="18" charset="0"/>
                      </a:rPr>
                      <m:t>𝐴𝐵</m:t>
                    </m:r>
                  </m:oMath>
                </a14:m>
                <a:r>
                  <a:rPr lang="de-DE" kern="0" dirty="0"/>
                  <a:t>. </a:t>
                </a:r>
                <a:br>
                  <a:rPr lang="de-DE" kern="0" dirty="0"/>
                </a:br>
                <a:r>
                  <a:rPr lang="de-DE" kern="0" dirty="0"/>
                  <a:t>Die Stoffmenge verändert sich wie folgt </a:t>
                </a:r>
                <a14:m>
                  <m:oMath xmlns:m="http://schemas.openxmlformats.org/officeDocument/2006/math">
                    <m:sSub>
                      <m:sSubPr>
                        <m:ctrlPr>
                          <a:rPr lang="de-DE" i="1" kern="0">
                            <a:latin typeface="Cambria Math" panose="02040503050406030204" pitchFamily="18" charset="0"/>
                          </a:rPr>
                        </m:ctrlPr>
                      </m:sSubPr>
                      <m:e>
                        <m:r>
                          <m:rPr>
                            <m:sty m:val="p"/>
                          </m:rPr>
                          <a:rPr lang="de-DE" kern="0">
                            <a:latin typeface="Cambria Math" panose="02040503050406030204" pitchFamily="18" charset="0"/>
                          </a:rPr>
                          <m:t>n</m:t>
                        </m:r>
                      </m:e>
                      <m:sub>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sub>
                    </m:sSub>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𝑛</m:t>
                        </m:r>
                      </m:e>
                      <m:sub>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r>
                          <a:rPr lang="de-DE" i="1" kern="0">
                            <a:latin typeface="Cambria Math" panose="02040503050406030204" pitchFamily="18" charset="0"/>
                          </a:rPr>
                          <m:t>,0</m:t>
                        </m:r>
                      </m:sub>
                    </m:sSub>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𝑛</m:t>
                        </m:r>
                      </m:e>
                      <m:sub>
                        <m:r>
                          <a:rPr lang="de-DE" i="1" kern="0">
                            <a:latin typeface="Cambria Math" panose="02040503050406030204" pitchFamily="18" charset="0"/>
                          </a:rPr>
                          <m:t>𝑂</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sub>
                    </m:sSub>
                  </m:oMath>
                </a14:m>
                <a:r>
                  <a:rPr lang="de-DE" kern="0" dirty="0"/>
                  <a:t>. Die Stoffmenge der Hydroxidionen ergibt sich aus Volumen und Konzentration der Maßlösung:</a:t>
                </a:r>
                <a:br>
                  <a:rPr lang="de-DE" kern="0" dirty="0"/>
                </a:br>
                <a:r>
                  <a:rPr lang="de-DE" kern="0" dirty="0"/>
                  <a:t> </a:t>
                </a:r>
                <a14:m>
                  <m:oMath xmlns:m="http://schemas.openxmlformats.org/officeDocument/2006/math">
                    <m:sSub>
                      <m:sSubPr>
                        <m:ctrlPr>
                          <a:rPr lang="de-DE" i="1" kern="0">
                            <a:latin typeface="Cambria Math" panose="02040503050406030204" pitchFamily="18" charset="0"/>
                          </a:rPr>
                        </m:ctrlPr>
                      </m:sSubPr>
                      <m:e>
                        <m:r>
                          <a:rPr lang="de-DE" i="1" kern="0">
                            <a:latin typeface="Cambria Math" panose="02040503050406030204" pitchFamily="18" charset="0"/>
                          </a:rPr>
                          <m:t>𝑛</m:t>
                        </m:r>
                      </m:e>
                      <m:sub>
                        <m:r>
                          <a:rPr lang="de-DE" i="1" kern="0">
                            <a:latin typeface="Cambria Math" panose="02040503050406030204" pitchFamily="18" charset="0"/>
                          </a:rPr>
                          <m:t>𝑂</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sub>
                    </m:sSub>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𝑐</m:t>
                        </m:r>
                      </m:e>
                      <m:sub>
                        <m:r>
                          <a:rPr lang="de-DE" i="1" kern="0">
                            <a:latin typeface="Cambria Math" panose="02040503050406030204" pitchFamily="18" charset="0"/>
                          </a:rPr>
                          <m:t>𝑀𝐿</m:t>
                        </m:r>
                      </m:sub>
                    </m:sSub>
                    <m:r>
                      <a:rPr lang="de-DE" i="1" kern="0">
                        <a:latin typeface="Cambria Math" panose="02040503050406030204" pitchFamily="18" charset="0"/>
                        <a:ea typeface="Cambria Math" panose="02040503050406030204" pitchFamily="18" charset="0"/>
                      </a:rPr>
                      <m:t>∙</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𝑉</m:t>
                        </m:r>
                      </m:e>
                      <m:sub>
                        <m:r>
                          <a:rPr lang="de-DE" i="1" kern="0">
                            <a:latin typeface="Cambria Math" panose="02040503050406030204" pitchFamily="18" charset="0"/>
                            <a:ea typeface="Cambria Math" panose="02040503050406030204" pitchFamily="18" charset="0"/>
                          </a:rPr>
                          <m:t>𝑇𝑖𝑡</m:t>
                        </m:r>
                      </m:sub>
                    </m:sSub>
                  </m:oMath>
                </a14:m>
                <a:r>
                  <a:rPr lang="de-DE" kern="0" dirty="0"/>
                  <a:t>. Das Volumen wird dabei größer: </a:t>
                </a:r>
                <a14:m>
                  <m:oMath xmlns:m="http://schemas.openxmlformats.org/officeDocument/2006/math">
                    <m:r>
                      <a:rPr lang="de-DE" i="1" kern="0">
                        <a:latin typeface="Cambria Math" panose="02040503050406030204" pitchFamily="18" charset="0"/>
                      </a:rPr>
                      <m:t>𝑉</m:t>
                    </m:r>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𝑉</m:t>
                        </m:r>
                      </m:e>
                      <m:sub>
                        <m:r>
                          <a:rPr lang="de-DE" i="1" kern="0">
                            <a:latin typeface="Cambria Math" panose="02040503050406030204" pitchFamily="18" charset="0"/>
                          </a:rPr>
                          <m:t>0</m:t>
                        </m:r>
                      </m:sub>
                    </m:sSub>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𝑉</m:t>
                        </m:r>
                      </m:e>
                      <m:sub>
                        <m:r>
                          <a:rPr lang="de-DE" i="1" kern="0">
                            <a:latin typeface="Cambria Math" panose="02040503050406030204" pitchFamily="18" charset="0"/>
                          </a:rPr>
                          <m:t>𝑇𝑖𝑡</m:t>
                        </m:r>
                      </m:sub>
                    </m:sSub>
                  </m:oMath>
                </a14:m>
                <a:r>
                  <a:rPr lang="de-DE" kern="0" dirty="0"/>
                  <a:t>. </a:t>
                </a:r>
                <a:br>
                  <a:rPr lang="de-DE" kern="0" dirty="0"/>
                </a:br>
                <a:r>
                  <a:rPr lang="de-DE" kern="0" dirty="0"/>
                  <a:t>Für die Konzentration bedeutet das: </a:t>
                </a:r>
                <a14:m>
                  <m:oMath xmlns:m="http://schemas.openxmlformats.org/officeDocument/2006/math">
                    <m:r>
                      <a:rPr lang="de-DE" kern="0">
                        <a:latin typeface="Cambria Math" panose="02040503050406030204" pitchFamily="18" charset="0"/>
                      </a:rPr>
                      <m:t>[</m:t>
                    </m:r>
                    <m:sSup>
                      <m:sSupPr>
                        <m:ctrlPr>
                          <a:rPr lang="de-DE" i="1" kern="0">
                            <a:latin typeface="Cambria Math" panose="02040503050406030204" pitchFamily="18" charset="0"/>
                          </a:rPr>
                        </m:ctrlPr>
                      </m:sSupPr>
                      <m:e>
                        <m:r>
                          <m:rPr>
                            <m:sty m:val="p"/>
                          </m:rPr>
                          <a:rPr lang="de-DE" kern="0">
                            <a:latin typeface="Cambria Math" panose="02040503050406030204" pitchFamily="18" charset="0"/>
                          </a:rPr>
                          <m:t>H</m:t>
                        </m:r>
                      </m:e>
                      <m:sup>
                        <m:r>
                          <a:rPr lang="de-DE" i="1" kern="0">
                            <a:latin typeface="Cambria Math" panose="02040503050406030204" pitchFamily="18" charset="0"/>
                          </a:rPr>
                          <m:t>+</m:t>
                        </m:r>
                      </m:sup>
                    </m:sSup>
                    <m:r>
                      <a:rPr lang="de-DE" kern="0">
                        <a:latin typeface="Cambria Math" panose="02040503050406030204" pitchFamily="18" charset="0"/>
                      </a:rPr>
                      <m:t>]</m:t>
                    </m:r>
                    <m:r>
                      <a:rPr lang="de-DE" i="1" kern="0">
                        <a:latin typeface="Cambria Math" panose="02040503050406030204" pitchFamily="18" charset="0"/>
                      </a:rPr>
                      <m:t>=</m:t>
                    </m:r>
                    <m:f>
                      <m:fPr>
                        <m:ctrlPr>
                          <a:rPr lang="de-DE" i="1" kern="0">
                            <a:latin typeface="Cambria Math" panose="02040503050406030204" pitchFamily="18" charset="0"/>
                          </a:rPr>
                        </m:ctrlPr>
                      </m:fPr>
                      <m:num>
                        <m:r>
                          <a:rPr lang="de-DE" i="1" kern="0">
                            <a:latin typeface="Cambria Math" panose="02040503050406030204" pitchFamily="18" charset="0"/>
                          </a:rPr>
                          <m:t>𝑛</m:t>
                        </m:r>
                      </m:num>
                      <m:den>
                        <m:r>
                          <a:rPr lang="de-DE" i="1" kern="0">
                            <a:latin typeface="Cambria Math" panose="02040503050406030204" pitchFamily="18" charset="0"/>
                          </a:rPr>
                          <m:t>𝑉</m:t>
                        </m:r>
                      </m:den>
                    </m:f>
                    <m:r>
                      <a:rPr lang="de-DE" i="1" kern="0">
                        <a:latin typeface="Cambria Math" panose="02040503050406030204" pitchFamily="18" charset="0"/>
                      </a:rPr>
                      <m:t>=</m:t>
                    </m:r>
                    <m:f>
                      <m:fPr>
                        <m:ctrlPr>
                          <a:rPr lang="de-DE" i="1" kern="0">
                            <a:latin typeface="Cambria Math" panose="02040503050406030204" pitchFamily="18" charset="0"/>
                          </a:rPr>
                        </m:ctrlPr>
                      </m:fPr>
                      <m:num>
                        <m:sSub>
                          <m:sSubPr>
                            <m:ctrlPr>
                              <a:rPr lang="de-DE" i="1" kern="0">
                                <a:latin typeface="Cambria Math" panose="02040503050406030204" pitchFamily="18" charset="0"/>
                              </a:rPr>
                            </m:ctrlPr>
                          </m:sSubPr>
                          <m:e>
                            <m:r>
                              <a:rPr lang="de-DE" i="1" kern="0">
                                <a:latin typeface="Cambria Math" panose="02040503050406030204" pitchFamily="18" charset="0"/>
                              </a:rPr>
                              <m:t>𝑛</m:t>
                            </m:r>
                          </m:e>
                          <m:sub>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r>
                              <a:rPr lang="de-DE" i="1" kern="0">
                                <a:latin typeface="Cambria Math" panose="02040503050406030204" pitchFamily="18" charset="0"/>
                              </a:rPr>
                              <m:t>,0</m:t>
                            </m:r>
                          </m:sub>
                        </m:sSub>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𝑛</m:t>
                            </m:r>
                          </m:e>
                          <m:sub>
                            <m:r>
                              <a:rPr lang="de-DE" i="1" kern="0">
                                <a:latin typeface="Cambria Math" panose="02040503050406030204" pitchFamily="18" charset="0"/>
                              </a:rPr>
                              <m:t>𝑂</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sub>
                        </m:sSub>
                      </m:num>
                      <m:den>
                        <m:sSub>
                          <m:sSubPr>
                            <m:ctrlPr>
                              <a:rPr lang="de-DE" i="1" kern="0">
                                <a:latin typeface="Cambria Math" panose="02040503050406030204" pitchFamily="18" charset="0"/>
                              </a:rPr>
                            </m:ctrlPr>
                          </m:sSubPr>
                          <m:e>
                            <m:r>
                              <a:rPr lang="de-DE" i="1" kern="0">
                                <a:latin typeface="Cambria Math" panose="02040503050406030204" pitchFamily="18" charset="0"/>
                              </a:rPr>
                              <m:t>𝑉</m:t>
                            </m:r>
                          </m:e>
                          <m:sub>
                            <m:r>
                              <a:rPr lang="de-DE" i="1" kern="0">
                                <a:latin typeface="Cambria Math" panose="02040503050406030204" pitchFamily="18" charset="0"/>
                              </a:rPr>
                              <m:t>0</m:t>
                            </m:r>
                          </m:sub>
                        </m:sSub>
                        <m:r>
                          <a:rPr lang="de-DE" i="1" kern="0">
                            <a:latin typeface="Cambria Math" panose="02040503050406030204" pitchFamily="18" charset="0"/>
                          </a:rPr>
                          <m:t>+</m:t>
                        </m:r>
                        <m:sSub>
                          <m:sSubPr>
                            <m:ctrlPr>
                              <a:rPr lang="de-DE" i="1" kern="0">
                                <a:latin typeface="Cambria Math" panose="02040503050406030204" pitchFamily="18" charset="0"/>
                              </a:rPr>
                            </m:ctrlPr>
                          </m:sSubPr>
                          <m:e>
                            <m:r>
                              <a:rPr lang="de-DE" i="1" kern="0">
                                <a:latin typeface="Cambria Math" panose="02040503050406030204" pitchFamily="18" charset="0"/>
                              </a:rPr>
                              <m:t>𝑉</m:t>
                            </m:r>
                          </m:e>
                          <m:sub>
                            <m:r>
                              <a:rPr lang="de-DE" i="1" kern="0">
                                <a:latin typeface="Cambria Math" panose="02040503050406030204" pitchFamily="18" charset="0"/>
                              </a:rPr>
                              <m:t>𝑇𝑖𝑡</m:t>
                            </m:r>
                          </m:sub>
                        </m:sSub>
                      </m:den>
                    </m:f>
                  </m:oMath>
                </a14:m>
                <a:r>
                  <a:rPr lang="de-DE" kern="0" dirty="0"/>
                  <a:t>.</a:t>
                </a:r>
              </a:p>
              <a:p>
                <a:pPr marL="171450" indent="-171450">
                  <a:lnSpc>
                    <a:spcPct val="110000"/>
                  </a:lnSpc>
                  <a:spcAft>
                    <a:spcPct val="20000"/>
                  </a:spcAft>
                  <a:buClr>
                    <a:srgbClr val="CCCCCC"/>
                  </a:buClr>
                  <a:buFont typeface="Wingdings" pitchFamily="2" charset="2"/>
                  <a:buChar char="§"/>
                </a:pPr>
                <a:r>
                  <a:rPr lang="de-DE" sz="1400" kern="0" dirty="0">
                    <a:solidFill>
                      <a:srgbClr val="000000"/>
                    </a:solidFill>
                    <a:latin typeface="Avenir Next LT Pro" panose="020B0504020202020204" pitchFamily="34" charset="77"/>
                    <a:ea typeface="+mn-ea"/>
                  </a:rPr>
                  <a:t>Am </a:t>
                </a:r>
                <a:r>
                  <a:rPr lang="de-DE" sz="1400" b="1" kern="0" dirty="0">
                    <a:solidFill>
                      <a:srgbClr val="000000"/>
                    </a:solidFill>
                    <a:latin typeface="Avenir Next LT Pro" panose="020B0504020202020204" pitchFamily="34" charset="77"/>
                    <a:ea typeface="+mn-ea"/>
                  </a:rPr>
                  <a:t>Äquivalenzpunkt </a:t>
                </a:r>
                <a:r>
                  <a:rPr lang="de-DE" sz="1400" kern="0" dirty="0">
                    <a:solidFill>
                      <a:srgbClr val="000000"/>
                    </a:solidFill>
                    <a:latin typeface="Avenir Next LT Pro" panose="020B0504020202020204" pitchFamily="34" charset="77"/>
                    <a:ea typeface="+mn-ea"/>
                  </a:rPr>
                  <a:t>sind alle Protonen neutralisiert, es gibt außerdem kein überschüssiges Hydroxid. Der pH ist also neutral: </a:t>
                </a:r>
                <a14:m>
                  <m:oMath xmlns:m="http://schemas.openxmlformats.org/officeDocument/2006/math">
                    <m:r>
                      <a:rPr lang="de-DE" sz="1400" i="1" kern="0">
                        <a:solidFill>
                          <a:srgbClr val="000000"/>
                        </a:solidFill>
                        <a:latin typeface="Cambria Math" panose="02040503050406030204" pitchFamily="18" charset="0"/>
                        <a:ea typeface="+mn-ea"/>
                      </a:rPr>
                      <m:t>𝑝𝐻</m:t>
                    </m:r>
                    <m:r>
                      <a:rPr lang="de-DE" sz="1400" i="1" kern="0">
                        <a:solidFill>
                          <a:srgbClr val="000000"/>
                        </a:solidFill>
                        <a:latin typeface="Cambria Math" panose="02040503050406030204" pitchFamily="18" charset="0"/>
                        <a:ea typeface="+mn-ea"/>
                      </a:rPr>
                      <m:t>=7</m:t>
                    </m:r>
                  </m:oMath>
                </a14:m>
                <a:endParaRPr lang="de-DE" sz="1400" b="1" kern="0" dirty="0">
                  <a:solidFill>
                    <a:srgbClr val="000000"/>
                  </a:solidFill>
                  <a:latin typeface="Avenir Next LT Pro" panose="020B0504020202020204" pitchFamily="34" charset="77"/>
                  <a:ea typeface="+mn-ea"/>
                </a:endParaRPr>
              </a:p>
              <a:p>
                <a:pPr marL="171450" indent="-171450">
                  <a:lnSpc>
                    <a:spcPct val="110000"/>
                  </a:lnSpc>
                  <a:spcAft>
                    <a:spcPct val="20000"/>
                  </a:spcAft>
                  <a:buClr>
                    <a:srgbClr val="CCCCCC"/>
                  </a:buClr>
                  <a:buFont typeface="Wingdings" pitchFamily="2" charset="2"/>
                  <a:buChar char="§"/>
                </a:pPr>
                <a:r>
                  <a:rPr lang="de-DE" sz="1400" kern="0" dirty="0">
                    <a:solidFill>
                      <a:srgbClr val="000000"/>
                    </a:solidFill>
                    <a:latin typeface="Avenir Next LT Pro" panose="020B0504020202020204" pitchFamily="34" charset="77"/>
                    <a:ea typeface="+mn-ea"/>
                  </a:rPr>
                  <a:t>Nach dem ÄP haben geben wir einen </a:t>
                </a:r>
                <a:r>
                  <a:rPr lang="de-DE" sz="1400" b="1" kern="0" dirty="0">
                    <a:solidFill>
                      <a:srgbClr val="000000"/>
                    </a:solidFill>
                    <a:latin typeface="Avenir Next LT Pro" panose="020B0504020202020204" pitchFamily="34" charset="77"/>
                    <a:ea typeface="+mn-ea"/>
                  </a:rPr>
                  <a:t>Überschuss </a:t>
                </a:r>
                <a:r>
                  <a:rPr lang="de-DE" sz="1400" kern="0" dirty="0">
                    <a:solidFill>
                      <a:srgbClr val="000000"/>
                    </a:solidFill>
                    <a:latin typeface="Avenir Next LT Pro" panose="020B0504020202020204" pitchFamily="34" charset="77"/>
                    <a:ea typeface="+mn-ea"/>
                  </a:rPr>
                  <a:t>an Hydroxidionen, der pH wird also basisch. Wir rechnen </a:t>
                </a:r>
                <a14:m>
                  <m:oMath xmlns:m="http://schemas.openxmlformats.org/officeDocument/2006/math">
                    <m:r>
                      <a:rPr lang="de-DE" sz="1400" i="1" kern="0">
                        <a:solidFill>
                          <a:srgbClr val="000000"/>
                        </a:solidFill>
                        <a:latin typeface="Cambria Math" panose="02040503050406030204" pitchFamily="18" charset="0"/>
                        <a:ea typeface="+mn-ea"/>
                      </a:rPr>
                      <m:t>𝑝𝐻</m:t>
                    </m:r>
                    <m:r>
                      <a:rPr lang="de-DE" sz="1400" i="1" kern="0">
                        <a:solidFill>
                          <a:srgbClr val="000000"/>
                        </a:solidFill>
                        <a:latin typeface="Cambria Math" panose="02040503050406030204" pitchFamily="18" charset="0"/>
                        <a:ea typeface="+mn-ea"/>
                      </a:rPr>
                      <m:t>=14−</m:t>
                    </m:r>
                    <m:r>
                      <a:rPr lang="de-DE" sz="1400" i="1" kern="0">
                        <a:solidFill>
                          <a:srgbClr val="000000"/>
                        </a:solidFill>
                        <a:latin typeface="Cambria Math" panose="02040503050406030204" pitchFamily="18" charset="0"/>
                        <a:ea typeface="+mn-ea"/>
                      </a:rPr>
                      <m:t>𝑝𝑂𝐻</m:t>
                    </m:r>
                    <m:r>
                      <a:rPr lang="de-DE" sz="1400" i="1" kern="0">
                        <a:solidFill>
                          <a:srgbClr val="000000"/>
                        </a:solidFill>
                        <a:latin typeface="Cambria Math" panose="02040503050406030204" pitchFamily="18" charset="0"/>
                        <a:ea typeface="+mn-ea"/>
                      </a:rPr>
                      <m:t>=14−(−</m:t>
                    </m:r>
                    <m:func>
                      <m:funcPr>
                        <m:ctrlPr>
                          <a:rPr lang="de-DE" sz="1400" i="1" kern="0">
                            <a:solidFill>
                              <a:srgbClr val="000000"/>
                            </a:solidFill>
                            <a:latin typeface="Cambria Math" panose="02040503050406030204" pitchFamily="18" charset="0"/>
                            <a:ea typeface="+mn-ea"/>
                          </a:rPr>
                        </m:ctrlPr>
                      </m:funcPr>
                      <m:fName>
                        <m:r>
                          <m:rPr>
                            <m:sty m:val="p"/>
                          </m:rPr>
                          <a:rPr lang="de-DE" sz="1400" kern="0">
                            <a:solidFill>
                              <a:srgbClr val="000000"/>
                            </a:solidFill>
                            <a:latin typeface="Cambria Math" panose="02040503050406030204" pitchFamily="18" charset="0"/>
                            <a:ea typeface="+mn-ea"/>
                          </a:rPr>
                          <m:t>lg</m:t>
                        </m:r>
                      </m:fName>
                      <m:e>
                        <m:d>
                          <m:dPr>
                            <m:ctrlPr>
                              <a:rPr lang="de-DE" sz="1400" i="1" kern="0">
                                <a:solidFill>
                                  <a:srgbClr val="000000"/>
                                </a:solidFill>
                                <a:latin typeface="Cambria Math" panose="02040503050406030204" pitchFamily="18" charset="0"/>
                                <a:ea typeface="+mn-ea"/>
                              </a:rPr>
                            </m:ctrlPr>
                          </m:dPr>
                          <m:e>
                            <m:d>
                              <m:dPr>
                                <m:begChr m:val="["/>
                                <m:endChr m:val="]"/>
                                <m:ctrlPr>
                                  <a:rPr lang="de-DE" sz="1400" i="1" kern="0">
                                    <a:solidFill>
                                      <a:srgbClr val="000000"/>
                                    </a:solidFill>
                                    <a:latin typeface="Cambria Math" panose="02040503050406030204" pitchFamily="18" charset="0"/>
                                    <a:ea typeface="+mn-ea"/>
                                  </a:rPr>
                                </m:ctrlPr>
                              </m:dPr>
                              <m:e>
                                <m:r>
                                  <a:rPr lang="de-DE" sz="1400" i="1" kern="0">
                                    <a:solidFill>
                                      <a:srgbClr val="000000"/>
                                    </a:solidFill>
                                    <a:latin typeface="Cambria Math" panose="02040503050406030204" pitchFamily="18" charset="0"/>
                                    <a:ea typeface="+mn-ea"/>
                                  </a:rPr>
                                  <m:t>𝑂</m:t>
                                </m:r>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𝐻</m:t>
                                    </m:r>
                                  </m:e>
                                  <m:sup>
                                    <m:r>
                                      <a:rPr lang="de-DE" sz="1400" i="1" kern="0">
                                        <a:solidFill>
                                          <a:srgbClr val="000000"/>
                                        </a:solidFill>
                                        <a:latin typeface="Cambria Math" panose="02040503050406030204" pitchFamily="18" charset="0"/>
                                        <a:ea typeface="+mn-ea"/>
                                      </a:rPr>
                                      <m:t>−</m:t>
                                    </m:r>
                                  </m:sup>
                                </m:sSup>
                              </m:e>
                            </m:d>
                          </m:e>
                        </m:d>
                      </m:e>
                    </m:func>
                    <m:r>
                      <a:rPr lang="de-DE" sz="1400" i="1" kern="0">
                        <a:solidFill>
                          <a:srgbClr val="000000"/>
                        </a:solidFill>
                        <a:latin typeface="Cambria Math" panose="02040503050406030204" pitchFamily="18" charset="0"/>
                        <a:ea typeface="+mn-ea"/>
                      </a:rPr>
                      <m:t>=14+</m:t>
                    </m:r>
                    <m:r>
                      <m:rPr>
                        <m:sty m:val="p"/>
                      </m:rPr>
                      <a:rPr lang="de-DE" sz="1400" kern="0">
                        <a:solidFill>
                          <a:srgbClr val="000000"/>
                        </a:solidFill>
                        <a:latin typeface="Cambria Math" panose="02040503050406030204" pitchFamily="18" charset="0"/>
                        <a:ea typeface="+mn-ea"/>
                      </a:rPr>
                      <m:t>lg</m:t>
                    </m:r>
                    <m:r>
                      <a:rPr lang="de-DE" sz="1400" i="1" kern="0">
                        <a:solidFill>
                          <a:srgbClr val="000000"/>
                        </a:solidFill>
                        <a:latin typeface="Cambria Math" panose="02040503050406030204" pitchFamily="18" charset="0"/>
                        <a:ea typeface="+mn-ea"/>
                      </a:rPr>
                      <m:t>⁡([</m:t>
                    </m:r>
                    <m:r>
                      <a:rPr lang="de-DE" sz="1400" i="1" kern="0">
                        <a:solidFill>
                          <a:srgbClr val="000000"/>
                        </a:solidFill>
                        <a:latin typeface="Cambria Math" panose="02040503050406030204" pitchFamily="18" charset="0"/>
                        <a:ea typeface="+mn-ea"/>
                      </a:rPr>
                      <m:t>𝑂</m:t>
                    </m:r>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𝐻</m:t>
                        </m:r>
                      </m:e>
                      <m:sup>
                        <m:r>
                          <a:rPr lang="de-DE" sz="1400" i="1" kern="0">
                            <a:solidFill>
                              <a:srgbClr val="000000"/>
                            </a:solidFill>
                            <a:latin typeface="Cambria Math" panose="02040503050406030204" pitchFamily="18" charset="0"/>
                            <a:ea typeface="+mn-ea"/>
                          </a:rPr>
                          <m:t>−</m:t>
                        </m:r>
                      </m:sup>
                    </m:sSup>
                    <m:r>
                      <a:rPr lang="de-DE" sz="1400" i="1" kern="0">
                        <a:solidFill>
                          <a:srgbClr val="000000"/>
                        </a:solidFill>
                        <a:latin typeface="Cambria Math" panose="02040503050406030204" pitchFamily="18" charset="0"/>
                        <a:ea typeface="+mn-ea"/>
                      </a:rPr>
                      <m:t>])</m:t>
                    </m:r>
                  </m:oMath>
                </a14:m>
                <a:r>
                  <a:rPr lang="de-DE" sz="1400" kern="0" dirty="0">
                    <a:solidFill>
                      <a:srgbClr val="000000"/>
                    </a:solidFill>
                    <a:latin typeface="Avenir Next LT Pro" panose="020B0504020202020204" pitchFamily="34" charset="77"/>
                    <a:ea typeface="+mn-ea"/>
                  </a:rPr>
                  <a:t>. Die Stoffmenge an </a:t>
                </a:r>
                <a14:m>
                  <m:oMath xmlns:m="http://schemas.openxmlformats.org/officeDocument/2006/math">
                    <m:r>
                      <a:rPr lang="de-DE" sz="1400" i="1" kern="0">
                        <a:solidFill>
                          <a:srgbClr val="000000"/>
                        </a:solidFill>
                        <a:latin typeface="Cambria Math" panose="02040503050406030204" pitchFamily="18" charset="0"/>
                        <a:ea typeface="+mn-ea"/>
                      </a:rPr>
                      <m:t>𝑂</m:t>
                    </m:r>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𝐻</m:t>
                        </m:r>
                      </m:e>
                      <m:sup>
                        <m:r>
                          <a:rPr lang="de-DE" sz="1400" i="1" kern="0">
                            <a:solidFill>
                              <a:srgbClr val="000000"/>
                            </a:solidFill>
                            <a:latin typeface="Cambria Math" panose="02040503050406030204" pitchFamily="18" charset="0"/>
                            <a:ea typeface="+mn-ea"/>
                          </a:rPr>
                          <m:t>−</m:t>
                        </m:r>
                      </m:sup>
                    </m:sSup>
                  </m:oMath>
                </a14:m>
                <a:r>
                  <a:rPr lang="de-DE" sz="1400" kern="0" dirty="0">
                    <a:solidFill>
                      <a:srgbClr val="000000"/>
                    </a:solidFill>
                    <a:latin typeface="Avenir Next LT Pro" panose="020B0504020202020204" pitchFamily="34" charset="77"/>
                    <a:ea typeface="+mn-ea"/>
                  </a:rPr>
                  <a:t> berechnen wir als </a:t>
                </a:r>
                <a14:m>
                  <m:oMath xmlns:m="http://schemas.openxmlformats.org/officeDocument/2006/math">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𝑛</m:t>
                        </m:r>
                      </m:e>
                      <m:sub>
                        <m:r>
                          <a:rPr lang="de-DE" sz="1400" i="1" kern="0">
                            <a:solidFill>
                              <a:srgbClr val="000000"/>
                            </a:solidFill>
                            <a:latin typeface="Cambria Math" panose="02040503050406030204" pitchFamily="18" charset="0"/>
                            <a:ea typeface="+mn-ea"/>
                          </a:rPr>
                          <m:t>𝑂</m:t>
                        </m:r>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𝐻</m:t>
                            </m:r>
                          </m:e>
                          <m:sup>
                            <m:r>
                              <a:rPr lang="de-DE" sz="1400" i="1" kern="0">
                                <a:solidFill>
                                  <a:srgbClr val="000000"/>
                                </a:solidFill>
                                <a:latin typeface="Cambria Math" panose="02040503050406030204" pitchFamily="18" charset="0"/>
                                <a:ea typeface="+mn-ea"/>
                              </a:rPr>
                              <m:t>−</m:t>
                            </m:r>
                          </m:sup>
                        </m:sSup>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m:rPr>
                            <m:sty m:val="p"/>
                          </m:rPr>
                          <a:rPr lang="de-DE" sz="1400" kern="0">
                            <a:solidFill>
                              <a:srgbClr val="000000"/>
                            </a:solidFill>
                            <a:latin typeface="Cambria Math" panose="02040503050406030204" pitchFamily="18" charset="0"/>
                            <a:ea typeface="+mn-ea"/>
                          </a:rPr>
                          <m:t>c</m:t>
                        </m:r>
                      </m:e>
                      <m:sub>
                        <m:r>
                          <m:rPr>
                            <m:sty m:val="p"/>
                          </m:rPr>
                          <a:rPr lang="de-DE" sz="1400" kern="0">
                            <a:solidFill>
                              <a:srgbClr val="000000"/>
                            </a:solidFill>
                            <a:latin typeface="Cambria Math" panose="02040503050406030204" pitchFamily="18" charset="0"/>
                            <a:ea typeface="+mn-ea"/>
                          </a:rPr>
                          <m:t>ML</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𝑇𝑖𝑡</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𝑛</m:t>
                        </m:r>
                      </m:e>
                      <m:sub>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𝐻</m:t>
                            </m:r>
                          </m:e>
                          <m:sup>
                            <m:r>
                              <a:rPr lang="de-DE" sz="1400" i="1" kern="0">
                                <a:solidFill>
                                  <a:srgbClr val="000000"/>
                                </a:solidFill>
                                <a:latin typeface="Cambria Math" panose="02040503050406030204" pitchFamily="18" charset="0"/>
                                <a:ea typeface="+mn-ea"/>
                              </a:rPr>
                              <m:t>+</m:t>
                            </m:r>
                          </m:sup>
                        </m:sSup>
                      </m:sub>
                    </m:sSub>
                  </m:oMath>
                </a14:m>
                <a:r>
                  <a:rPr lang="de-DE" sz="1400" kern="0" dirty="0">
                    <a:solidFill>
                      <a:srgbClr val="000000"/>
                    </a:solidFill>
                    <a:latin typeface="Avenir Next LT Pro" panose="020B0504020202020204" pitchFamily="34" charset="77"/>
                    <a:ea typeface="+mn-ea"/>
                  </a:rPr>
                  <a:t>, dementsprechend </a:t>
                </a:r>
                <a14:m>
                  <m:oMath xmlns:m="http://schemas.openxmlformats.org/officeDocument/2006/math">
                    <m:d>
                      <m:dPr>
                        <m:begChr m:val="["/>
                        <m:endChr m:val="]"/>
                        <m:ctrlPr>
                          <a:rPr lang="de-DE" sz="1400" i="1" kern="0">
                            <a:solidFill>
                              <a:srgbClr val="000000"/>
                            </a:solidFill>
                            <a:latin typeface="Cambria Math" panose="02040503050406030204" pitchFamily="18" charset="0"/>
                            <a:ea typeface="+mn-ea"/>
                          </a:rPr>
                        </m:ctrlPr>
                      </m:dPr>
                      <m:e>
                        <m:r>
                          <a:rPr lang="de-DE" sz="1400" i="1" kern="0">
                            <a:solidFill>
                              <a:srgbClr val="000000"/>
                            </a:solidFill>
                            <a:latin typeface="Cambria Math" panose="02040503050406030204" pitchFamily="18" charset="0"/>
                            <a:ea typeface="+mn-ea"/>
                          </a:rPr>
                          <m:t>𝑂</m:t>
                        </m:r>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𝐻</m:t>
                            </m:r>
                          </m:e>
                          <m:sup>
                            <m:r>
                              <a:rPr lang="de-DE" sz="1400" i="1" kern="0">
                                <a:solidFill>
                                  <a:srgbClr val="000000"/>
                                </a:solidFill>
                                <a:latin typeface="Cambria Math" panose="02040503050406030204" pitchFamily="18" charset="0"/>
                                <a:ea typeface="+mn-ea"/>
                              </a:rPr>
                              <m:t>−</m:t>
                            </m:r>
                          </m:sup>
                        </m:sSup>
                      </m:e>
                    </m:d>
                    <m:r>
                      <a:rPr lang="de-DE" sz="1400" i="1" kern="0">
                        <a:solidFill>
                          <a:srgbClr val="000000"/>
                        </a:solidFill>
                        <a:latin typeface="Cambria Math" panose="02040503050406030204" pitchFamily="18" charset="0"/>
                        <a:ea typeface="+mn-ea"/>
                      </a:rPr>
                      <m:t>=</m:t>
                    </m:r>
                    <m:f>
                      <m:fPr>
                        <m:ctrlPr>
                          <a:rPr lang="de-DE" sz="1400" i="1" kern="0">
                            <a:solidFill>
                              <a:srgbClr val="000000"/>
                            </a:solidFill>
                            <a:latin typeface="Cambria Math" panose="02040503050406030204" pitchFamily="18" charset="0"/>
                            <a:ea typeface="+mn-ea"/>
                          </a:rPr>
                        </m:ctrlPr>
                      </m:fPr>
                      <m:num>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𝑐</m:t>
                            </m:r>
                          </m:e>
                          <m:sub>
                            <m:r>
                              <a:rPr lang="de-DE" sz="1400" i="1" kern="0">
                                <a:solidFill>
                                  <a:srgbClr val="000000"/>
                                </a:solidFill>
                                <a:latin typeface="Cambria Math" panose="02040503050406030204" pitchFamily="18" charset="0"/>
                                <a:ea typeface="+mn-ea"/>
                              </a:rPr>
                              <m:t>𝑀𝐿</m:t>
                            </m:r>
                          </m:sub>
                        </m:sSub>
                        <m:r>
                          <a:rPr lang="de-DE" sz="1400" i="1" kern="0">
                            <a:solidFill>
                              <a:srgbClr val="000000"/>
                            </a:solidFill>
                            <a:latin typeface="Cambria Math" panose="02040503050406030204" pitchFamily="18" charset="0"/>
                            <a:ea typeface="Cambria Math" panose="02040503050406030204" pitchFamily="18" charset="0"/>
                          </a:rPr>
                          <m:t>∙</m:t>
                        </m:r>
                        <m:sSub>
                          <m:sSubPr>
                            <m:ctrlPr>
                              <a:rPr lang="de-DE" sz="1400" i="1" kern="0">
                                <a:solidFill>
                                  <a:srgbClr val="000000"/>
                                </a:solidFill>
                                <a:latin typeface="Cambria Math" panose="02040503050406030204" pitchFamily="18" charset="0"/>
                                <a:ea typeface="Cambria Math" panose="02040503050406030204" pitchFamily="18" charset="0"/>
                              </a:rPr>
                            </m:ctrlPr>
                          </m:sSubPr>
                          <m:e>
                            <m:r>
                              <a:rPr lang="de-DE" sz="1400" i="1" kern="0">
                                <a:solidFill>
                                  <a:srgbClr val="000000"/>
                                </a:solidFill>
                                <a:latin typeface="Cambria Math" panose="02040503050406030204" pitchFamily="18" charset="0"/>
                                <a:ea typeface="Cambria Math" panose="02040503050406030204" pitchFamily="18" charset="0"/>
                              </a:rPr>
                              <m:t>𝑉</m:t>
                            </m:r>
                          </m:e>
                          <m:sub>
                            <m:r>
                              <a:rPr lang="de-DE" sz="1400" i="1" kern="0">
                                <a:solidFill>
                                  <a:srgbClr val="000000"/>
                                </a:solidFill>
                                <a:latin typeface="Cambria Math" panose="02040503050406030204" pitchFamily="18" charset="0"/>
                                <a:ea typeface="Cambria Math" panose="02040503050406030204" pitchFamily="18" charset="0"/>
                              </a:rPr>
                              <m:t>𝑇𝑖𝑡</m:t>
                            </m:r>
                          </m:sub>
                        </m:sSub>
                        <m:r>
                          <a:rPr lang="de-DE" sz="1400" i="1" kern="0">
                            <a:solidFill>
                              <a:srgbClr val="000000"/>
                            </a:solidFill>
                            <a:latin typeface="Cambria Math" panose="02040503050406030204" pitchFamily="18" charset="0"/>
                            <a:ea typeface="Cambria Math" panose="02040503050406030204" pitchFamily="18" charset="0"/>
                          </a:rPr>
                          <m:t>−</m:t>
                        </m:r>
                        <m:sSub>
                          <m:sSubPr>
                            <m:ctrlPr>
                              <a:rPr lang="de-DE" sz="1400" i="1" kern="0">
                                <a:solidFill>
                                  <a:srgbClr val="000000"/>
                                </a:solidFill>
                                <a:latin typeface="Cambria Math" panose="02040503050406030204" pitchFamily="18" charset="0"/>
                                <a:ea typeface="Cambria Math" panose="02040503050406030204" pitchFamily="18" charset="0"/>
                              </a:rPr>
                            </m:ctrlPr>
                          </m:sSubPr>
                          <m:e>
                            <m:r>
                              <a:rPr lang="de-DE" sz="1400" i="1" kern="0">
                                <a:solidFill>
                                  <a:srgbClr val="000000"/>
                                </a:solidFill>
                                <a:latin typeface="Cambria Math" panose="02040503050406030204" pitchFamily="18" charset="0"/>
                                <a:ea typeface="Cambria Math" panose="02040503050406030204" pitchFamily="18" charset="0"/>
                              </a:rPr>
                              <m:t>𝑛</m:t>
                            </m:r>
                          </m:e>
                          <m:sub>
                            <m:sSup>
                              <m:sSupPr>
                                <m:ctrlPr>
                                  <a:rPr lang="de-DE" sz="1400" i="1" kern="0">
                                    <a:solidFill>
                                      <a:srgbClr val="000000"/>
                                    </a:solidFill>
                                    <a:latin typeface="Cambria Math" panose="02040503050406030204" pitchFamily="18" charset="0"/>
                                    <a:ea typeface="Cambria Math" panose="02040503050406030204" pitchFamily="18" charset="0"/>
                                  </a:rPr>
                                </m:ctrlPr>
                              </m:sSupPr>
                              <m:e>
                                <m:r>
                                  <a:rPr lang="de-DE" sz="1400" i="1" kern="0">
                                    <a:solidFill>
                                      <a:srgbClr val="000000"/>
                                    </a:solidFill>
                                    <a:latin typeface="Cambria Math" panose="02040503050406030204" pitchFamily="18" charset="0"/>
                                    <a:ea typeface="Cambria Math" panose="02040503050406030204" pitchFamily="18" charset="0"/>
                                  </a:rPr>
                                  <m:t>𝐻</m:t>
                                </m:r>
                              </m:e>
                              <m:sup>
                                <m:r>
                                  <a:rPr lang="de-DE" sz="1400" i="1" kern="0">
                                    <a:solidFill>
                                      <a:srgbClr val="000000"/>
                                    </a:solidFill>
                                    <a:latin typeface="Cambria Math" panose="02040503050406030204" pitchFamily="18" charset="0"/>
                                    <a:ea typeface="Cambria Math" panose="02040503050406030204" pitchFamily="18" charset="0"/>
                                  </a:rPr>
                                  <m:t>+</m:t>
                                </m:r>
                              </m:sup>
                            </m:sSup>
                          </m:sub>
                        </m:sSub>
                      </m:num>
                      <m:den>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0</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𝑇𝑖𝑡</m:t>
                            </m:r>
                          </m:sub>
                        </m:sSub>
                      </m:den>
                    </m:f>
                  </m:oMath>
                </a14:m>
                <a:endParaRPr lang="de-DE" sz="1400" kern="0" dirty="0">
                  <a:solidFill>
                    <a:srgbClr val="000000"/>
                  </a:solidFill>
                  <a:latin typeface="Avenir Next LT Pro" panose="020B0504020202020204" pitchFamily="34" charset="77"/>
                  <a:ea typeface="+mn-ea"/>
                </a:endParaRPr>
              </a:p>
              <a:p>
                <a:pPr marL="171450" indent="-171450">
                  <a:lnSpc>
                    <a:spcPct val="110000"/>
                  </a:lnSpc>
                  <a:spcAft>
                    <a:spcPct val="20000"/>
                  </a:spcAft>
                  <a:buClr>
                    <a:srgbClr val="CCCCCC"/>
                  </a:buClr>
                  <a:buFont typeface="Wingdings" pitchFamily="2" charset="2"/>
                  <a:buChar char="§"/>
                </a:pPr>
                <a:r>
                  <a:rPr lang="de-DE" sz="1400" b="1" kern="0" dirty="0">
                    <a:solidFill>
                      <a:srgbClr val="000000"/>
                    </a:solidFill>
                    <a:latin typeface="Avenir Next LT Pro" panose="020B0504020202020204" pitchFamily="34" charset="77"/>
                    <a:ea typeface="+mn-ea"/>
                  </a:rPr>
                  <a:t>Achtung!</a:t>
                </a:r>
                <a:r>
                  <a:rPr lang="de-DE" sz="1400" kern="0" dirty="0">
                    <a:solidFill>
                      <a:srgbClr val="000000"/>
                    </a:solidFill>
                    <a:latin typeface="Avenir Next LT Pro" panose="020B0504020202020204" pitchFamily="34" charset="77"/>
                    <a:ea typeface="+mn-ea"/>
                  </a:rPr>
                  <a:t> Während wir zu Beginn einfach die Konzentration des Analyten einsetzen konnten, geht das am Ende wegen der </a:t>
                </a:r>
                <a:r>
                  <a:rPr lang="de-DE" sz="1400" b="1" kern="0" dirty="0">
                    <a:solidFill>
                      <a:srgbClr val="000000"/>
                    </a:solidFill>
                    <a:latin typeface="Avenir Next LT Pro" panose="020B0504020202020204" pitchFamily="34" charset="77"/>
                    <a:ea typeface="+mn-ea"/>
                  </a:rPr>
                  <a:t>Verdünnung</a:t>
                </a:r>
                <a:r>
                  <a:rPr lang="de-DE" sz="1400" kern="0" dirty="0">
                    <a:solidFill>
                      <a:srgbClr val="000000"/>
                    </a:solidFill>
                    <a:latin typeface="Avenir Next LT Pro" panose="020B0504020202020204" pitchFamily="34" charset="77"/>
                    <a:ea typeface="+mn-ea"/>
                  </a:rPr>
                  <a:t> nicht mehr.</a:t>
                </a:r>
              </a:p>
              <a:p>
                <a:pPr marL="171450" indent="-171450">
                  <a:lnSpc>
                    <a:spcPct val="110000"/>
                  </a:lnSpc>
                  <a:spcAft>
                    <a:spcPct val="20000"/>
                  </a:spcAft>
                  <a:buClr>
                    <a:srgbClr val="CCCCCC"/>
                  </a:buClr>
                  <a:buFont typeface="Wingdings" pitchFamily="2" charset="2"/>
                  <a:buChar char="§"/>
                </a:pPr>
                <a:r>
                  <a:rPr lang="de-DE" sz="1400" kern="0" dirty="0">
                    <a:solidFill>
                      <a:srgbClr val="000000"/>
                    </a:solidFill>
                    <a:latin typeface="Avenir Next LT Pro" panose="020B0504020202020204" pitchFamily="34" charset="77"/>
                    <a:ea typeface="+mn-ea"/>
                  </a:rPr>
                  <a:t>Für starke Basen erfolgt die Berechnung genau umgekehrt</a:t>
                </a:r>
              </a:p>
              <a:p>
                <a:endParaRPr lang="de-DE" dirty="0"/>
              </a:p>
            </p:txBody>
          </p:sp>
        </mc:Choice>
        <mc:Fallback xmlns="">
          <p:sp>
            <p:nvSpPr>
              <p:cNvPr id="13" name="Textplatzhalter 12">
                <a:extLst>
                  <a:ext uri="{FF2B5EF4-FFF2-40B4-BE49-F238E27FC236}">
                    <a16:creationId xmlns:a16="http://schemas.microsoft.com/office/drawing/2014/main" id="{66C95EC5-1450-92DA-4007-B07532FDF081}"/>
                  </a:ext>
                </a:extLst>
              </p:cNvPr>
              <p:cNvSpPr>
                <a:spLocks noGrp="1" noRot="1" noChangeAspect="1" noMove="1" noResize="1" noEditPoints="1" noAdjustHandles="1" noChangeArrowheads="1" noChangeShapeType="1" noTextEdit="1"/>
              </p:cNvSpPr>
              <p:nvPr>
                <p:ph type="body" sz="quarter" idx="13"/>
              </p:nvPr>
            </p:nvSpPr>
            <p:spPr>
              <a:xfrm>
                <a:off x="442914" y="980728"/>
                <a:ext cx="7636216" cy="5220049"/>
              </a:xfrm>
              <a:blipFill>
                <a:blip r:embed="rId2"/>
                <a:stretch>
                  <a:fillRect l="-1498" t="-1214" r="-1664"/>
                </a:stretch>
              </a:blipFill>
            </p:spPr>
            <p:txBody>
              <a:bodyPr/>
              <a:lstStyle/>
              <a:p>
                <a:r>
                  <a:rPr lang="de-DE">
                    <a:noFill/>
                  </a:rPr>
                  <a:t> </a:t>
                </a:r>
              </a:p>
            </p:txBody>
          </p:sp>
        </mc:Fallback>
      </mc:AlternateContent>
      <p:sp>
        <p:nvSpPr>
          <p:cNvPr id="12" name="Datumsplatzhalter 11">
            <a:extLst>
              <a:ext uri="{FF2B5EF4-FFF2-40B4-BE49-F238E27FC236}">
                <a16:creationId xmlns:a16="http://schemas.microsoft.com/office/drawing/2014/main" id="{BC3257F2-90B2-59F8-0ACB-D48F610F138E}"/>
              </a:ext>
            </a:extLst>
          </p:cNvPr>
          <p:cNvSpPr>
            <a:spLocks noGrp="1"/>
          </p:cNvSpPr>
          <p:nvPr>
            <p:ph type="dt" sz="half" idx="14"/>
          </p:nvPr>
        </p:nvSpPr>
        <p:spPr/>
        <p:txBody>
          <a:bodyPr/>
          <a:lstStyle/>
          <a:p>
            <a:r>
              <a:rPr lang="de-DE"/>
              <a:t>WiSe 2023 / 2024</a:t>
            </a:r>
            <a:endParaRPr lang="de-DE" dirty="0"/>
          </a:p>
        </p:txBody>
      </p:sp>
      <p:sp>
        <p:nvSpPr>
          <p:cNvPr id="9" name="Fußzeilenplatzhalter 8">
            <a:extLst>
              <a:ext uri="{FF2B5EF4-FFF2-40B4-BE49-F238E27FC236}">
                <a16:creationId xmlns:a16="http://schemas.microsoft.com/office/drawing/2014/main" id="{90EA1DF2-2811-5737-50AA-B0F25FDA466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7D1258A4-0533-AF7D-209D-DB4BB43228A2}"/>
              </a:ext>
            </a:extLst>
          </p:cNvPr>
          <p:cNvSpPr>
            <a:spLocks noGrp="1"/>
          </p:cNvSpPr>
          <p:nvPr>
            <p:ph type="sldNum" sz="quarter" idx="16"/>
          </p:nvPr>
        </p:nvSpPr>
        <p:spPr/>
        <p:txBody>
          <a:bodyPr/>
          <a:lstStyle/>
          <a:p>
            <a:fld id="{7E0F9666-C122-4D3D-AFA2-14CC8F7A0F09}" type="slidenum">
              <a:rPr lang="de-DE" altLang="de-DE" smtClean="0"/>
              <a:pPr/>
              <a:t>81</a:t>
            </a:fld>
            <a:endParaRPr lang="de-DE" altLang="de-DE"/>
          </a:p>
        </p:txBody>
      </p:sp>
      <p:pic>
        <p:nvPicPr>
          <p:cNvPr id="6" name="Grafik 5">
            <a:extLst>
              <a:ext uri="{FF2B5EF4-FFF2-40B4-BE49-F238E27FC236}">
                <a16:creationId xmlns:a16="http://schemas.microsoft.com/office/drawing/2014/main" id="{856DF93E-0427-3843-B755-E75CB73D93A0}"/>
              </a:ext>
            </a:extLst>
          </p:cNvPr>
          <p:cNvPicPr>
            <a:picLocks noChangeAspect="1"/>
          </p:cNvPicPr>
          <p:nvPr/>
        </p:nvPicPr>
        <p:blipFill rotWithShape="1">
          <a:blip r:embed="rId3"/>
          <a:srcRect l="4324" t="10666" r="9401" b="10274"/>
          <a:stretch/>
        </p:blipFill>
        <p:spPr>
          <a:xfrm>
            <a:off x="8152974" y="980728"/>
            <a:ext cx="3631039" cy="4305983"/>
          </a:xfrm>
          <a:prstGeom prst="rect">
            <a:avLst/>
          </a:prstGeom>
        </p:spPr>
      </p:pic>
      <p:sp>
        <p:nvSpPr>
          <p:cNvPr id="7" name="Textfeld 6">
            <a:extLst>
              <a:ext uri="{FF2B5EF4-FFF2-40B4-BE49-F238E27FC236}">
                <a16:creationId xmlns:a16="http://schemas.microsoft.com/office/drawing/2014/main" id="{53158382-DAAE-AD44-8468-10F78168DEB0}"/>
              </a:ext>
            </a:extLst>
          </p:cNvPr>
          <p:cNvSpPr txBox="1"/>
          <p:nvPr/>
        </p:nvSpPr>
        <p:spPr>
          <a:xfrm rot="16200000">
            <a:off x="10524950" y="3033692"/>
            <a:ext cx="2448272"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Mortimer/Müller: </a:t>
            </a:r>
            <a:r>
              <a:rPr lang="de-DE" sz="700" i="1" dirty="0">
                <a:solidFill>
                  <a:schemeClr val="bg1">
                    <a:lumMod val="50000"/>
                  </a:schemeClr>
                </a:solidFill>
                <a:latin typeface="Avenir Next LT Pro" panose="020B0504020202020204" pitchFamily="34" charset="77"/>
              </a:rPr>
              <a:t>Chemie;</a:t>
            </a:r>
            <a:r>
              <a:rPr lang="de-DE" sz="700" dirty="0">
                <a:solidFill>
                  <a:schemeClr val="bg1">
                    <a:lumMod val="50000"/>
                  </a:schemeClr>
                </a:solidFill>
                <a:latin typeface="Avenir Next LT Pro" panose="020B0504020202020204" pitchFamily="34" charset="77"/>
              </a:rPr>
              <a:t> Thieme Verlag, 13. Auflage</a:t>
            </a:r>
          </a:p>
        </p:txBody>
      </p:sp>
    </p:spTree>
    <p:extLst>
      <p:ext uri="{BB962C8B-B14F-4D97-AF65-F5344CB8AC3E}">
        <p14:creationId xmlns:p14="http://schemas.microsoft.com/office/powerpoint/2010/main" val="209689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76B810-D972-54FE-0964-ECAC40E16C00}"/>
              </a:ext>
            </a:extLst>
          </p:cNvPr>
          <p:cNvSpPr>
            <a:spLocks noGrp="1"/>
          </p:cNvSpPr>
          <p:nvPr>
            <p:ph type="title"/>
          </p:nvPr>
        </p:nvSpPr>
        <p:spPr/>
        <p:txBody>
          <a:bodyPr/>
          <a:lstStyle/>
          <a:p>
            <a:r>
              <a:rPr lang="de-DE" kern="0" dirty="0"/>
              <a:t>Titration schwacher Säuren und Basen</a:t>
            </a:r>
            <a:br>
              <a:rPr lang="de-DE" kern="0" dirty="0"/>
            </a:br>
            <a:endParaRPr lang="de-DE" dirty="0"/>
          </a:p>
        </p:txBody>
      </p:sp>
      <mc:AlternateContent xmlns:mc="http://schemas.openxmlformats.org/markup-compatibility/2006" xmlns:a14="http://schemas.microsoft.com/office/drawing/2010/main">
        <mc:Choice Requires="a14">
          <p:sp>
            <p:nvSpPr>
              <p:cNvPr id="12" name="Textplatzhalter 11">
                <a:extLst>
                  <a:ext uri="{FF2B5EF4-FFF2-40B4-BE49-F238E27FC236}">
                    <a16:creationId xmlns:a16="http://schemas.microsoft.com/office/drawing/2014/main" id="{28E8FEA7-1CEF-9ECA-2E01-EA4A6C8D48E7}"/>
                  </a:ext>
                </a:extLst>
              </p:cNvPr>
              <p:cNvSpPr>
                <a:spLocks noGrp="1"/>
              </p:cNvSpPr>
              <p:nvPr>
                <p:ph type="body" sz="quarter" idx="13"/>
              </p:nvPr>
            </p:nvSpPr>
            <p:spPr>
              <a:xfrm>
                <a:off x="442914" y="980728"/>
                <a:ext cx="6953310" cy="5220049"/>
              </a:xfrm>
            </p:spPr>
            <p:txBody>
              <a:bodyPr/>
              <a:lstStyle/>
              <a:p>
                <a:pPr marL="171450" indent="-171450">
                  <a:lnSpc>
                    <a:spcPct val="110000"/>
                  </a:lnSpc>
                  <a:spcAft>
                    <a:spcPct val="20000"/>
                  </a:spcAft>
                  <a:buClr>
                    <a:srgbClr val="CCCCCC"/>
                  </a:buClr>
                  <a:buFont typeface="Wingdings" pitchFamily="2" charset="2"/>
                  <a:buChar char="§"/>
                </a:pPr>
                <a:r>
                  <a:rPr lang="de-DE" sz="1400" kern="0" dirty="0">
                    <a:solidFill>
                      <a:srgbClr val="000000"/>
                    </a:solidFill>
                    <a:latin typeface="Avenir Next LT Pro" panose="020B0504020202020204" pitchFamily="34" charset="77"/>
                    <a:ea typeface="+mn-ea"/>
                  </a:rPr>
                  <a:t>Betrachten wir eine </a:t>
                </a:r>
                <a:r>
                  <a:rPr lang="de-DE" sz="1400" b="1" kern="0" dirty="0">
                    <a:solidFill>
                      <a:srgbClr val="000000"/>
                    </a:solidFill>
                    <a:latin typeface="Avenir Next LT Pro" panose="020B0504020202020204" pitchFamily="34" charset="77"/>
                    <a:ea typeface="+mn-ea"/>
                  </a:rPr>
                  <a:t>schwache Säure</a:t>
                </a:r>
                <a:r>
                  <a:rPr lang="de-DE" sz="1400" kern="0" dirty="0">
                    <a:solidFill>
                      <a:srgbClr val="000000"/>
                    </a:solidFill>
                    <a:latin typeface="Avenir Next LT Pro" panose="020B0504020202020204" pitchFamily="34" charset="77"/>
                    <a:ea typeface="+mn-ea"/>
                  </a:rPr>
                  <a:t>, gehen wir davon aus, dass sie </a:t>
                </a:r>
                <a:r>
                  <a:rPr lang="de-DE" sz="1400" b="1" kern="0" dirty="0">
                    <a:solidFill>
                      <a:srgbClr val="000000"/>
                    </a:solidFill>
                    <a:latin typeface="Avenir Next LT Pro" panose="020B0504020202020204" pitchFamily="34" charset="77"/>
                    <a:ea typeface="+mn-ea"/>
                  </a:rPr>
                  <a:t>nicht vollständig dissoziiert </a:t>
                </a:r>
                <a:r>
                  <a:rPr lang="de-DE" sz="1400" kern="0" dirty="0">
                    <a:solidFill>
                      <a:srgbClr val="000000"/>
                    </a:solidFill>
                    <a:latin typeface="Avenir Next LT Pro" panose="020B0504020202020204" pitchFamily="34" charset="77"/>
                    <a:ea typeface="+mn-ea"/>
                  </a:rPr>
                  <a:t>ist:</a:t>
                </a:r>
                <a14:m>
                  <m:oMath xmlns:m="http://schemas.openxmlformats.org/officeDocument/2006/math">
                    <m:r>
                      <a:rPr lang="de-DE" sz="1400" kern="0">
                        <a:solidFill>
                          <a:srgbClr val="000000"/>
                        </a:solidFill>
                        <a:latin typeface="Cambria Math" panose="02040503050406030204" pitchFamily="18" charset="0"/>
                        <a:ea typeface="+mn-ea"/>
                      </a:rPr>
                      <m:t> </m:t>
                    </m:r>
                    <m:r>
                      <a:rPr lang="de-DE" sz="1400" i="1" kern="0">
                        <a:solidFill>
                          <a:srgbClr val="000000"/>
                        </a:solidFill>
                        <a:latin typeface="Cambria Math" panose="02040503050406030204" pitchFamily="18" charset="0"/>
                        <a:ea typeface="+mn-ea"/>
                      </a:rPr>
                      <m:t>𝐻𝐴</m:t>
                    </m:r>
                    <m:r>
                      <a:rPr lang="de-DE" sz="1400" i="1" kern="0">
                        <a:solidFill>
                          <a:srgbClr val="000000"/>
                        </a:solidFill>
                        <a:latin typeface="Cambria Math" panose="02040503050406030204" pitchFamily="18" charset="0"/>
                        <a:ea typeface="Cambria Math" panose="02040503050406030204" pitchFamily="18" charset="0"/>
                      </a:rPr>
                      <m:t>⇌</m:t>
                    </m:r>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𝐻</m:t>
                        </m:r>
                      </m:e>
                      <m:sup>
                        <m:r>
                          <a:rPr lang="de-DE" sz="1400" i="1" kern="0">
                            <a:solidFill>
                              <a:srgbClr val="000000"/>
                            </a:solidFill>
                            <a:latin typeface="Cambria Math" panose="02040503050406030204" pitchFamily="18" charset="0"/>
                            <a:ea typeface="+mn-ea"/>
                          </a:rPr>
                          <m:t>+</m:t>
                        </m:r>
                      </m:sup>
                    </m:sSup>
                    <m:r>
                      <a:rPr lang="de-DE" sz="1400" i="1" kern="0">
                        <a:solidFill>
                          <a:srgbClr val="000000"/>
                        </a:solidFill>
                        <a:latin typeface="Cambria Math" panose="02040503050406030204" pitchFamily="18" charset="0"/>
                        <a:ea typeface="+mn-ea"/>
                      </a:rPr>
                      <m:t>+</m:t>
                    </m:r>
                    <m:sSup>
                      <m:sSupPr>
                        <m:ctrlPr>
                          <a:rPr lang="de-DE" sz="1400" i="1" kern="0">
                            <a:solidFill>
                              <a:srgbClr val="000000"/>
                            </a:solidFill>
                            <a:latin typeface="Cambria Math" panose="02040503050406030204" pitchFamily="18" charset="0"/>
                            <a:ea typeface="+mn-ea"/>
                          </a:rPr>
                        </m:ctrlPr>
                      </m:sSupPr>
                      <m:e>
                        <m:r>
                          <a:rPr lang="de-DE" sz="1400" i="1" kern="0">
                            <a:solidFill>
                              <a:srgbClr val="000000"/>
                            </a:solidFill>
                            <a:latin typeface="Cambria Math" panose="02040503050406030204" pitchFamily="18" charset="0"/>
                            <a:ea typeface="+mn-ea"/>
                          </a:rPr>
                          <m:t>𝐴</m:t>
                        </m:r>
                      </m:e>
                      <m:sup>
                        <m:r>
                          <a:rPr lang="de-DE" sz="1400" i="1" kern="0">
                            <a:solidFill>
                              <a:srgbClr val="000000"/>
                            </a:solidFill>
                            <a:latin typeface="Cambria Math" panose="02040503050406030204" pitchFamily="18" charset="0"/>
                            <a:ea typeface="+mn-ea"/>
                          </a:rPr>
                          <m:t>−</m:t>
                        </m:r>
                      </m:sup>
                    </m:sSup>
                  </m:oMath>
                </a14:m>
                <a:r>
                  <a:rPr lang="de-DE" sz="1400" kern="0" dirty="0">
                    <a:solidFill>
                      <a:srgbClr val="000000"/>
                    </a:solidFill>
                    <a:latin typeface="Avenir Next LT Pro" panose="020B0504020202020204" pitchFamily="34" charset="77"/>
                    <a:ea typeface="+mn-ea"/>
                  </a:rPr>
                  <a:t>.</a:t>
                </a:r>
              </a:p>
              <a:p>
                <a:pPr marL="171450" indent="-171450">
                  <a:lnSpc>
                    <a:spcPct val="110000"/>
                  </a:lnSpc>
                  <a:spcAft>
                    <a:spcPct val="20000"/>
                  </a:spcAft>
                  <a:buClr>
                    <a:srgbClr val="CCCCCC"/>
                  </a:buClr>
                  <a:buFont typeface="Wingdings" pitchFamily="2" charset="2"/>
                  <a:buChar char="§"/>
                </a:pPr>
                <a:r>
                  <a:rPr lang="de-DE" sz="1400" kern="0" dirty="0">
                    <a:solidFill>
                      <a:srgbClr val="000000"/>
                    </a:solidFill>
                    <a:latin typeface="Avenir Next LT Pro" panose="020B0504020202020204" pitchFamily="34" charset="77"/>
                    <a:ea typeface="+mn-ea"/>
                  </a:rPr>
                  <a:t>Bei Zugabe einer </a:t>
                </a:r>
                <a:r>
                  <a:rPr lang="de-DE" sz="1400" b="1" kern="0" dirty="0">
                    <a:solidFill>
                      <a:srgbClr val="000000"/>
                    </a:solidFill>
                    <a:latin typeface="Avenir Next LT Pro" panose="020B0504020202020204" pitchFamily="34" charset="77"/>
                    <a:ea typeface="+mn-ea"/>
                  </a:rPr>
                  <a:t>sehr starken Base</a:t>
                </a:r>
                <a:r>
                  <a:rPr lang="de-DE" sz="1400" kern="0" dirty="0">
                    <a:solidFill>
                      <a:srgbClr val="000000"/>
                    </a:solidFill>
                    <a:latin typeface="Avenir Next LT Pro" panose="020B0504020202020204" pitchFamily="34" charset="77"/>
                    <a:ea typeface="+mn-ea"/>
                  </a:rPr>
                  <a:t> bildet sich ein konjugiertes Säure –Base – Paar. Es entsteht ein </a:t>
                </a:r>
                <a:r>
                  <a:rPr lang="de-DE" sz="1400" b="1" kern="0" dirty="0">
                    <a:solidFill>
                      <a:srgbClr val="000000"/>
                    </a:solidFill>
                    <a:latin typeface="Avenir Next LT Pro" panose="020B0504020202020204" pitchFamily="34" charset="77"/>
                    <a:ea typeface="+mn-ea"/>
                  </a:rPr>
                  <a:t>Puffer</a:t>
                </a:r>
                <a:r>
                  <a:rPr lang="de-DE" sz="1400" kern="0" dirty="0">
                    <a:solidFill>
                      <a:srgbClr val="000000"/>
                    </a:solidFill>
                    <a:latin typeface="Avenir Next LT Pro" panose="020B0504020202020204" pitchFamily="34" charset="77"/>
                    <a:ea typeface="+mn-ea"/>
                  </a:rPr>
                  <a:t>, daher zeigt die Titrationskurve einen Sattelpunkt, an dem der pH kurzzeitig stabil bleibt. Bei </a:t>
                </a:r>
                <a14:m>
                  <m:oMath xmlns:m="http://schemas.openxmlformats.org/officeDocument/2006/math">
                    <m:r>
                      <a:rPr lang="de-DE" sz="1400" i="1" kern="0">
                        <a:solidFill>
                          <a:srgbClr val="000000"/>
                        </a:solidFill>
                        <a:latin typeface="Cambria Math" panose="02040503050406030204" pitchFamily="18" charset="0"/>
                        <a:ea typeface="+mn-ea"/>
                      </a:rPr>
                      <m:t>𝜏</m:t>
                    </m:r>
                    <m:r>
                      <a:rPr lang="de-DE" sz="1400" i="1" kern="0">
                        <a:solidFill>
                          <a:srgbClr val="000000"/>
                        </a:solidFill>
                        <a:latin typeface="Cambria Math" panose="02040503050406030204" pitchFamily="18" charset="0"/>
                        <a:ea typeface="+mn-ea"/>
                      </a:rPr>
                      <m:t>=0,5</m:t>
                    </m:r>
                  </m:oMath>
                </a14:m>
                <a:r>
                  <a:rPr lang="de-DE" sz="1400" kern="0" dirty="0">
                    <a:solidFill>
                      <a:srgbClr val="000000"/>
                    </a:solidFill>
                    <a:latin typeface="Avenir Next LT Pro" panose="020B0504020202020204" pitchFamily="34" charset="77"/>
                    <a:ea typeface="+mn-ea"/>
                  </a:rPr>
                  <a:t> ist gerade die Hälfte der Säure </a:t>
                </a:r>
                <a:r>
                  <a:rPr lang="de-DE" sz="1400" kern="0" dirty="0" err="1">
                    <a:solidFill>
                      <a:srgbClr val="000000"/>
                    </a:solidFill>
                    <a:latin typeface="Avenir Next LT Pro" panose="020B0504020202020204" pitchFamily="34" charset="77"/>
                    <a:ea typeface="+mn-ea"/>
                  </a:rPr>
                  <a:t>deprotoniert</a:t>
                </a:r>
                <a:r>
                  <a:rPr lang="de-DE" sz="1400" kern="0" dirty="0">
                    <a:solidFill>
                      <a:srgbClr val="000000"/>
                    </a:solidFill>
                    <a:latin typeface="Avenir Next LT Pro" panose="020B0504020202020204" pitchFamily="34" charset="77"/>
                    <a:ea typeface="+mn-ea"/>
                  </a:rPr>
                  <a:t>, daher gilt </a:t>
                </a:r>
                <a14:m>
                  <m:oMath xmlns:m="http://schemas.openxmlformats.org/officeDocument/2006/math">
                    <m:r>
                      <a:rPr lang="de-DE" sz="1400" i="1" kern="0">
                        <a:solidFill>
                          <a:srgbClr val="000000"/>
                        </a:solidFill>
                        <a:latin typeface="Cambria Math" panose="02040503050406030204" pitchFamily="18" charset="0"/>
                        <a:ea typeface="+mn-ea"/>
                      </a:rPr>
                      <m:t>𝑝𝐻</m:t>
                    </m:r>
                    <m:r>
                      <a:rPr lang="de-DE" sz="1400" i="1" kern="0">
                        <a:solidFill>
                          <a:srgbClr val="000000"/>
                        </a:solidFill>
                        <a:latin typeface="Cambria Math" panose="02040503050406030204" pitchFamily="18" charset="0"/>
                        <a:ea typeface="+mn-ea"/>
                      </a:rPr>
                      <m:t>=</m:t>
                    </m:r>
                    <m:r>
                      <a:rPr lang="de-DE" sz="1400" i="1" kern="0">
                        <a:solidFill>
                          <a:srgbClr val="000000"/>
                        </a:solidFill>
                        <a:latin typeface="Cambria Math" panose="02040503050406030204" pitchFamily="18" charset="0"/>
                        <a:ea typeface="+mn-ea"/>
                      </a:rPr>
                      <m:t>𝑝</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𝐾</m:t>
                        </m:r>
                      </m:e>
                      <m:sub>
                        <m:r>
                          <a:rPr lang="de-DE" sz="1400" i="1" kern="0">
                            <a:solidFill>
                              <a:srgbClr val="000000"/>
                            </a:solidFill>
                            <a:latin typeface="Cambria Math" panose="02040503050406030204" pitchFamily="18" charset="0"/>
                            <a:ea typeface="+mn-ea"/>
                          </a:rPr>
                          <m:t>𝑆</m:t>
                        </m:r>
                      </m:sub>
                    </m:sSub>
                  </m:oMath>
                </a14:m>
                <a:endParaRPr lang="de-DE" sz="1400" kern="0" dirty="0">
                  <a:solidFill>
                    <a:srgbClr val="000000"/>
                  </a:solidFill>
                  <a:latin typeface="Avenir Next LT Pro" panose="020B0504020202020204" pitchFamily="34" charset="77"/>
                  <a:ea typeface="+mn-ea"/>
                </a:endParaRPr>
              </a:p>
              <a:p>
                <a:pPr marL="171450" indent="-171450">
                  <a:lnSpc>
                    <a:spcPct val="110000"/>
                  </a:lnSpc>
                  <a:spcAft>
                    <a:spcPct val="20000"/>
                  </a:spcAft>
                  <a:buClr>
                    <a:srgbClr val="CCCCCC"/>
                  </a:buClr>
                  <a:buFont typeface="Wingdings" pitchFamily="2" charset="2"/>
                  <a:buChar char="§"/>
                </a:pPr>
                <a:r>
                  <a:rPr lang="de-DE" sz="1400" kern="0" dirty="0">
                    <a:solidFill>
                      <a:srgbClr val="000000"/>
                    </a:solidFill>
                    <a:latin typeface="Avenir Next LT Pro" panose="020B0504020202020204" pitchFamily="34" charset="77"/>
                    <a:ea typeface="+mn-ea"/>
                  </a:rPr>
                  <a:t>Am </a:t>
                </a:r>
                <a:r>
                  <a:rPr lang="de-DE" sz="1400" b="1" kern="0" dirty="0">
                    <a:solidFill>
                      <a:srgbClr val="000000"/>
                    </a:solidFill>
                    <a:latin typeface="Avenir Next LT Pro" panose="020B0504020202020204" pitchFamily="34" charset="77"/>
                    <a:ea typeface="+mn-ea"/>
                  </a:rPr>
                  <a:t>Äquivalenzpunkt</a:t>
                </a:r>
                <a:r>
                  <a:rPr lang="de-DE" sz="1400" kern="0" dirty="0">
                    <a:solidFill>
                      <a:srgbClr val="000000"/>
                    </a:solidFill>
                    <a:latin typeface="Avenir Next LT Pro" panose="020B0504020202020204" pitchFamily="34" charset="77"/>
                    <a:ea typeface="+mn-ea"/>
                  </a:rPr>
                  <a:t> ist die schwache Säure komplett zu einer schwachen Base </a:t>
                </a:r>
                <a:r>
                  <a:rPr lang="de-DE" sz="1400" kern="0" dirty="0" err="1">
                    <a:solidFill>
                      <a:srgbClr val="000000"/>
                    </a:solidFill>
                    <a:latin typeface="Avenir Next LT Pro" panose="020B0504020202020204" pitchFamily="34" charset="77"/>
                    <a:ea typeface="+mn-ea"/>
                  </a:rPr>
                  <a:t>deprotoniert</a:t>
                </a:r>
                <a:r>
                  <a:rPr lang="de-DE" sz="1400" kern="0" dirty="0">
                    <a:solidFill>
                      <a:srgbClr val="000000"/>
                    </a:solidFill>
                    <a:latin typeface="Avenir Next LT Pro" panose="020B0504020202020204" pitchFamily="34" charset="77"/>
                    <a:ea typeface="+mn-ea"/>
                  </a:rPr>
                  <a:t>. Es liegt also ein basischer pH vor. (Analog liegt bei der pH bei der Titration schwacher Basen am ÄP im Sauren)</a:t>
                </a:r>
              </a:p>
              <a:p>
                <a:pPr marL="171450" indent="-171450">
                  <a:lnSpc>
                    <a:spcPct val="110000"/>
                  </a:lnSpc>
                  <a:spcAft>
                    <a:spcPct val="20000"/>
                  </a:spcAft>
                  <a:buClr>
                    <a:srgbClr val="CCCCCC"/>
                  </a:buClr>
                  <a:buFont typeface="Wingdings" pitchFamily="2" charset="2"/>
                  <a:buChar char="§"/>
                </a:pPr>
                <a:r>
                  <a:rPr lang="de-DE" sz="1400" kern="0" dirty="0">
                    <a:solidFill>
                      <a:srgbClr val="000000"/>
                    </a:solidFill>
                    <a:latin typeface="Avenir Next LT Pro" panose="020B0504020202020204" pitchFamily="34" charset="77"/>
                    <a:ea typeface="+mn-ea"/>
                  </a:rPr>
                  <a:t>Es gilt weiterhin die Gleichung </a:t>
                </a:r>
                <a14:m>
                  <m:oMath xmlns:m="http://schemas.openxmlformats.org/officeDocument/2006/math">
                    <m:r>
                      <a:rPr lang="de-DE" sz="1400" i="1" kern="0">
                        <a:solidFill>
                          <a:srgbClr val="000000"/>
                        </a:solidFill>
                        <a:latin typeface="Cambria Math" panose="02040503050406030204" pitchFamily="18" charset="0"/>
                        <a:ea typeface="+mn-ea"/>
                      </a:rPr>
                      <m:t>𝑝𝐻</m:t>
                    </m:r>
                    <m:r>
                      <a:rPr lang="de-DE" sz="1400" i="1" kern="0">
                        <a:solidFill>
                          <a:srgbClr val="000000"/>
                        </a:solidFill>
                        <a:latin typeface="Cambria Math" panose="02040503050406030204" pitchFamily="18" charset="0"/>
                        <a:ea typeface="+mn-ea"/>
                      </a:rPr>
                      <m:t>=</m:t>
                    </m:r>
                    <m:f>
                      <m:fPr>
                        <m:ctrlPr>
                          <a:rPr lang="de-DE" sz="1400" i="1" kern="0">
                            <a:solidFill>
                              <a:srgbClr val="000000"/>
                            </a:solidFill>
                            <a:latin typeface="Cambria Math" panose="02040503050406030204" pitchFamily="18" charset="0"/>
                            <a:ea typeface="+mn-ea"/>
                          </a:rPr>
                        </m:ctrlPr>
                      </m:fPr>
                      <m:num>
                        <m:r>
                          <a:rPr lang="de-DE" sz="1400" i="1" kern="0">
                            <a:solidFill>
                              <a:srgbClr val="000000"/>
                            </a:solidFill>
                            <a:latin typeface="Cambria Math" panose="02040503050406030204" pitchFamily="18" charset="0"/>
                            <a:ea typeface="+mn-ea"/>
                          </a:rPr>
                          <m:t>1</m:t>
                        </m:r>
                      </m:num>
                      <m:den>
                        <m:r>
                          <a:rPr lang="de-DE" sz="1400" i="1" kern="0">
                            <a:solidFill>
                              <a:srgbClr val="000000"/>
                            </a:solidFill>
                            <a:latin typeface="Cambria Math" panose="02040503050406030204" pitchFamily="18" charset="0"/>
                            <a:ea typeface="+mn-ea"/>
                          </a:rPr>
                          <m:t>2</m:t>
                        </m:r>
                      </m:den>
                    </m:f>
                    <m:r>
                      <a:rPr lang="de-DE" sz="1400" i="1" kern="0">
                        <a:solidFill>
                          <a:srgbClr val="000000"/>
                        </a:solidFill>
                        <a:latin typeface="Cambria Math" panose="02040503050406030204" pitchFamily="18" charset="0"/>
                        <a:ea typeface="+mn-ea"/>
                      </a:rPr>
                      <m:t>(</m:t>
                    </m:r>
                    <m:r>
                      <a:rPr lang="de-DE" sz="1400" i="1" kern="0">
                        <a:solidFill>
                          <a:srgbClr val="000000"/>
                        </a:solidFill>
                        <a:latin typeface="Cambria Math" panose="02040503050406030204" pitchFamily="18" charset="0"/>
                        <a:ea typeface="+mn-ea"/>
                      </a:rPr>
                      <m:t>𝑝</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𝐾</m:t>
                        </m:r>
                      </m:e>
                      <m:sub>
                        <m:r>
                          <a:rPr lang="de-DE" sz="1400" i="1" kern="0">
                            <a:solidFill>
                              <a:srgbClr val="000000"/>
                            </a:solidFill>
                            <a:latin typeface="Cambria Math" panose="02040503050406030204" pitchFamily="18" charset="0"/>
                            <a:ea typeface="+mn-ea"/>
                          </a:rPr>
                          <m:t>𝑆</m:t>
                        </m:r>
                      </m:sub>
                    </m:sSub>
                    <m:r>
                      <a:rPr lang="de-DE" sz="1400" i="1" kern="0">
                        <a:solidFill>
                          <a:srgbClr val="000000"/>
                        </a:solidFill>
                        <a:latin typeface="Cambria Math" panose="02040503050406030204" pitchFamily="18" charset="0"/>
                        <a:ea typeface="+mn-ea"/>
                      </a:rPr>
                      <m:t>−</m:t>
                    </m:r>
                    <m:r>
                      <m:rPr>
                        <m:sty m:val="p"/>
                      </m:rPr>
                      <a:rPr lang="de-DE" sz="1400" kern="0">
                        <a:solidFill>
                          <a:srgbClr val="000000"/>
                        </a:solidFill>
                        <a:latin typeface="Cambria Math" panose="02040503050406030204" pitchFamily="18" charset="0"/>
                        <a:ea typeface="+mn-ea"/>
                      </a:rPr>
                      <m:t>lg</m:t>
                    </m:r>
                    <m:r>
                      <a:rPr lang="de-DE" sz="1400" i="1" kern="0">
                        <a:solidFill>
                          <a:srgbClr val="000000"/>
                        </a:solidFill>
                        <a:latin typeface="Cambria Math" panose="02040503050406030204" pitchFamily="18" charset="0"/>
                        <a:ea typeface="+mn-ea"/>
                      </a:rPr>
                      <m:t>⁡([</m:t>
                    </m:r>
                    <m:r>
                      <a:rPr lang="de-DE" sz="1400" i="1" kern="0">
                        <a:solidFill>
                          <a:srgbClr val="000000"/>
                        </a:solidFill>
                        <a:latin typeface="Cambria Math" panose="02040503050406030204" pitchFamily="18" charset="0"/>
                        <a:ea typeface="+mn-ea"/>
                      </a:rPr>
                      <m:t>𝐻𝐴</m:t>
                    </m:r>
                    <m:r>
                      <a:rPr lang="de-DE" sz="1400" i="1" kern="0">
                        <a:solidFill>
                          <a:srgbClr val="000000"/>
                        </a:solidFill>
                        <a:latin typeface="Cambria Math" panose="02040503050406030204" pitchFamily="18" charset="0"/>
                        <a:ea typeface="+mn-ea"/>
                      </a:rPr>
                      <m:t>])</m:t>
                    </m:r>
                  </m:oMath>
                </a14:m>
                <a:r>
                  <a:rPr lang="de-DE" sz="1400" kern="0" dirty="0">
                    <a:solidFill>
                      <a:srgbClr val="000000"/>
                    </a:solidFill>
                    <a:latin typeface="Avenir Next LT Pro" panose="020B0504020202020204" pitchFamily="34" charset="77"/>
                    <a:ea typeface="+mn-ea"/>
                  </a:rPr>
                  <a:t>. Die Konzentration berechnet sich aus Stoffmenge und Volumen:</a:t>
                </a:r>
              </a:p>
              <a:p>
                <a:pPr marL="171450" indent="-171450">
                  <a:lnSpc>
                    <a:spcPct val="110000"/>
                  </a:lnSpc>
                  <a:spcAft>
                    <a:spcPct val="20000"/>
                  </a:spcAft>
                  <a:buClr>
                    <a:srgbClr val="CCCCCC"/>
                  </a:buClr>
                  <a:buFont typeface="Wingdings" pitchFamily="2" charset="2"/>
                  <a:buChar char="§"/>
                </a:pPr>
                <a14:m>
                  <m:oMath xmlns:m="http://schemas.openxmlformats.org/officeDocument/2006/math">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𝑛</m:t>
                        </m:r>
                      </m:e>
                      <m:sub>
                        <m:r>
                          <a:rPr lang="de-DE" sz="1400" i="1" kern="0">
                            <a:solidFill>
                              <a:srgbClr val="000000"/>
                            </a:solidFill>
                            <a:latin typeface="Cambria Math" panose="02040503050406030204" pitchFamily="18" charset="0"/>
                            <a:ea typeface="+mn-ea"/>
                          </a:rPr>
                          <m:t>𝐻𝐴</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𝑛</m:t>
                        </m:r>
                      </m:e>
                      <m:sub>
                        <m:r>
                          <a:rPr lang="de-DE" sz="1400" i="1" kern="0">
                            <a:solidFill>
                              <a:srgbClr val="000000"/>
                            </a:solidFill>
                            <a:latin typeface="Cambria Math" panose="02040503050406030204" pitchFamily="18" charset="0"/>
                            <a:ea typeface="+mn-ea"/>
                          </a:rPr>
                          <m:t>𝐻𝐴</m:t>
                        </m:r>
                        <m:r>
                          <a:rPr lang="de-DE" sz="1400" i="1" kern="0">
                            <a:solidFill>
                              <a:srgbClr val="000000"/>
                            </a:solidFill>
                            <a:latin typeface="Cambria Math" panose="02040503050406030204" pitchFamily="18" charset="0"/>
                            <a:ea typeface="+mn-ea"/>
                          </a:rPr>
                          <m:t>,0</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𝑐</m:t>
                        </m:r>
                      </m:e>
                      <m:sub>
                        <m:r>
                          <a:rPr lang="de-DE" sz="1400" i="1" kern="0">
                            <a:solidFill>
                              <a:srgbClr val="000000"/>
                            </a:solidFill>
                            <a:latin typeface="Cambria Math" panose="02040503050406030204" pitchFamily="18" charset="0"/>
                            <a:ea typeface="+mn-ea"/>
                          </a:rPr>
                          <m:t>𝑀𝐿</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𝑇𝑖𝑡</m:t>
                        </m:r>
                      </m:sub>
                    </m:sSub>
                  </m:oMath>
                </a14:m>
                <a:endParaRPr lang="de-DE" sz="1400" kern="0" dirty="0">
                  <a:solidFill>
                    <a:srgbClr val="000000"/>
                  </a:solidFill>
                  <a:latin typeface="Avenir Next LT Pro" panose="020B0504020202020204" pitchFamily="34" charset="77"/>
                  <a:ea typeface="+mn-ea"/>
                </a:endParaRPr>
              </a:p>
              <a:p>
                <a:pPr marL="171450" indent="-171450">
                  <a:lnSpc>
                    <a:spcPct val="110000"/>
                  </a:lnSpc>
                  <a:spcAft>
                    <a:spcPct val="20000"/>
                  </a:spcAft>
                  <a:buClr>
                    <a:srgbClr val="CCCCCC"/>
                  </a:buClr>
                  <a:buFont typeface="Wingdings" pitchFamily="2" charset="2"/>
                  <a:buChar char="§"/>
                </a:pPr>
                <a14:m>
                  <m:oMath xmlns:m="http://schemas.openxmlformats.org/officeDocument/2006/math">
                    <m:r>
                      <a:rPr lang="de-DE" sz="1400" i="1" kern="0">
                        <a:solidFill>
                          <a:srgbClr val="000000"/>
                        </a:solidFill>
                        <a:latin typeface="Cambria Math" panose="02040503050406030204" pitchFamily="18" charset="0"/>
                        <a:ea typeface="+mn-ea"/>
                      </a:rPr>
                      <m:t>𝑉</m:t>
                    </m:r>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0</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𝑇𝑖𝑡</m:t>
                        </m:r>
                      </m:sub>
                    </m:sSub>
                  </m:oMath>
                </a14:m>
                <a:endParaRPr lang="de-DE" sz="1400" kern="0" dirty="0">
                  <a:solidFill>
                    <a:srgbClr val="000000"/>
                  </a:solidFill>
                  <a:latin typeface="Avenir Next LT Pro" panose="020B0504020202020204" pitchFamily="34" charset="77"/>
                  <a:ea typeface="+mn-ea"/>
                </a:endParaRPr>
              </a:p>
              <a:p>
                <a:pPr marL="171450" indent="-171450">
                  <a:lnSpc>
                    <a:spcPct val="110000"/>
                  </a:lnSpc>
                  <a:spcAft>
                    <a:spcPct val="20000"/>
                  </a:spcAft>
                  <a:buClr>
                    <a:srgbClr val="CCCCCC"/>
                  </a:buClr>
                  <a:buFont typeface="Wingdings" pitchFamily="2" charset="2"/>
                  <a:buChar char="§"/>
                </a:pPr>
                <a14:m>
                  <m:oMath xmlns:m="http://schemas.openxmlformats.org/officeDocument/2006/math">
                    <m:d>
                      <m:dPr>
                        <m:begChr m:val="["/>
                        <m:endChr m:val="]"/>
                        <m:ctrlPr>
                          <a:rPr lang="de-DE" sz="1400" i="1" kern="0">
                            <a:solidFill>
                              <a:srgbClr val="000000"/>
                            </a:solidFill>
                            <a:latin typeface="Cambria Math" panose="02040503050406030204" pitchFamily="18" charset="0"/>
                            <a:ea typeface="+mn-ea"/>
                          </a:rPr>
                        </m:ctrlPr>
                      </m:dPr>
                      <m:e>
                        <m:r>
                          <a:rPr lang="de-DE" sz="1400" i="1" kern="0">
                            <a:solidFill>
                              <a:srgbClr val="000000"/>
                            </a:solidFill>
                            <a:latin typeface="Cambria Math" panose="02040503050406030204" pitchFamily="18" charset="0"/>
                            <a:ea typeface="+mn-ea"/>
                          </a:rPr>
                          <m:t>𝐻𝐴</m:t>
                        </m:r>
                      </m:e>
                    </m:d>
                    <m:r>
                      <a:rPr lang="de-DE" sz="1400" i="1" kern="0">
                        <a:solidFill>
                          <a:srgbClr val="000000"/>
                        </a:solidFill>
                        <a:latin typeface="Cambria Math" panose="02040503050406030204" pitchFamily="18" charset="0"/>
                        <a:ea typeface="+mn-ea"/>
                      </a:rPr>
                      <m:t>=</m:t>
                    </m:r>
                    <m:f>
                      <m:fPr>
                        <m:ctrlPr>
                          <a:rPr lang="de-DE" sz="1400" i="1" kern="0">
                            <a:solidFill>
                              <a:srgbClr val="000000"/>
                            </a:solidFill>
                            <a:latin typeface="Cambria Math" panose="02040503050406030204" pitchFamily="18" charset="0"/>
                            <a:ea typeface="+mn-ea"/>
                          </a:rPr>
                        </m:ctrlPr>
                      </m:fPr>
                      <m:num>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𝑛</m:t>
                            </m:r>
                          </m:e>
                          <m:sub>
                            <m:r>
                              <a:rPr lang="de-DE" sz="1400" i="1" kern="0">
                                <a:solidFill>
                                  <a:srgbClr val="000000"/>
                                </a:solidFill>
                                <a:latin typeface="Cambria Math" panose="02040503050406030204" pitchFamily="18" charset="0"/>
                                <a:ea typeface="+mn-ea"/>
                              </a:rPr>
                              <m:t>𝐻𝐴</m:t>
                            </m:r>
                            <m:r>
                              <a:rPr lang="de-DE" sz="1400" i="1" kern="0">
                                <a:solidFill>
                                  <a:srgbClr val="000000"/>
                                </a:solidFill>
                                <a:latin typeface="Cambria Math" panose="02040503050406030204" pitchFamily="18" charset="0"/>
                                <a:ea typeface="+mn-ea"/>
                              </a:rPr>
                              <m:t>,0</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𝑐</m:t>
                            </m:r>
                          </m:e>
                          <m:sub>
                            <m:r>
                              <a:rPr lang="de-DE" sz="1400" i="1" kern="0">
                                <a:solidFill>
                                  <a:srgbClr val="000000"/>
                                </a:solidFill>
                                <a:latin typeface="Cambria Math" panose="02040503050406030204" pitchFamily="18" charset="0"/>
                                <a:ea typeface="+mn-ea"/>
                              </a:rPr>
                              <m:t>𝑀𝐿</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𝑇𝑖𝑡</m:t>
                            </m:r>
                          </m:sub>
                        </m:sSub>
                      </m:num>
                      <m:den>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0</m:t>
                            </m:r>
                          </m:sub>
                        </m:sSub>
                        <m:r>
                          <a:rPr lang="de-DE" sz="1400" i="1" kern="0">
                            <a:solidFill>
                              <a:srgbClr val="000000"/>
                            </a:solidFill>
                            <a:latin typeface="Cambria Math" panose="02040503050406030204" pitchFamily="18" charset="0"/>
                            <a:ea typeface="+mn-ea"/>
                          </a:rPr>
                          <m:t>+</m:t>
                        </m:r>
                        <m:sSub>
                          <m:sSubPr>
                            <m:ctrlPr>
                              <a:rPr lang="de-DE" sz="1400" i="1" kern="0">
                                <a:solidFill>
                                  <a:srgbClr val="000000"/>
                                </a:solidFill>
                                <a:latin typeface="Cambria Math" panose="02040503050406030204" pitchFamily="18" charset="0"/>
                                <a:ea typeface="+mn-ea"/>
                              </a:rPr>
                            </m:ctrlPr>
                          </m:sSubPr>
                          <m:e>
                            <m:r>
                              <a:rPr lang="de-DE" sz="1400" i="1" kern="0">
                                <a:solidFill>
                                  <a:srgbClr val="000000"/>
                                </a:solidFill>
                                <a:latin typeface="Cambria Math" panose="02040503050406030204" pitchFamily="18" charset="0"/>
                                <a:ea typeface="+mn-ea"/>
                              </a:rPr>
                              <m:t>𝑉</m:t>
                            </m:r>
                          </m:e>
                          <m:sub>
                            <m:r>
                              <a:rPr lang="de-DE" sz="1400" i="1" kern="0">
                                <a:solidFill>
                                  <a:srgbClr val="000000"/>
                                </a:solidFill>
                                <a:latin typeface="Cambria Math" panose="02040503050406030204" pitchFamily="18" charset="0"/>
                                <a:ea typeface="+mn-ea"/>
                              </a:rPr>
                              <m:t>𝑇𝑖𝑡</m:t>
                            </m:r>
                          </m:sub>
                        </m:sSub>
                      </m:den>
                    </m:f>
                  </m:oMath>
                </a14:m>
                <a:endParaRPr lang="de-DE" sz="1400" kern="0" dirty="0">
                  <a:solidFill>
                    <a:srgbClr val="000000"/>
                  </a:solidFill>
                  <a:latin typeface="Avenir Next LT Pro" panose="020B0504020202020204" pitchFamily="34" charset="77"/>
                  <a:ea typeface="+mn-ea"/>
                </a:endParaRPr>
              </a:p>
              <a:p>
                <a:pPr marL="171450" indent="-171450">
                  <a:lnSpc>
                    <a:spcPct val="110000"/>
                  </a:lnSpc>
                  <a:spcAft>
                    <a:spcPct val="20000"/>
                  </a:spcAft>
                  <a:buClr>
                    <a:srgbClr val="CCCCCC"/>
                  </a:buClr>
                  <a:buFont typeface="Wingdings" pitchFamily="2" charset="2"/>
                  <a:buChar char="§"/>
                </a:pPr>
                <a:r>
                  <a:rPr lang="de-DE" sz="1400" b="1" kern="0" dirty="0">
                    <a:solidFill>
                      <a:srgbClr val="000000"/>
                    </a:solidFill>
                    <a:latin typeface="Avenir Next LT Pro" panose="020B0504020202020204" pitchFamily="34" charset="77"/>
                    <a:ea typeface="+mn-ea"/>
                  </a:rPr>
                  <a:t>Achtung:</a:t>
                </a:r>
                <a:r>
                  <a:rPr lang="de-DE" sz="1400" kern="0" dirty="0">
                    <a:solidFill>
                      <a:srgbClr val="000000"/>
                    </a:solidFill>
                    <a:latin typeface="Avenir Next LT Pro" panose="020B0504020202020204" pitchFamily="34" charset="77"/>
                    <a:ea typeface="+mn-ea"/>
                  </a:rPr>
                  <a:t> nach dem Äquivalenzpunkt liegt eine schwache Base vor! Formeln für </a:t>
                </a:r>
                <a:r>
                  <a:rPr lang="de-DE" sz="1400" kern="0" dirty="0" err="1">
                    <a:solidFill>
                      <a:srgbClr val="000000"/>
                    </a:solidFill>
                    <a:latin typeface="Avenir Next LT Pro" panose="020B0504020202020204" pitchFamily="34" charset="77"/>
                    <a:ea typeface="+mn-ea"/>
                  </a:rPr>
                  <a:t>pOH</a:t>
                </a:r>
                <a:r>
                  <a:rPr lang="de-DE" sz="1400" kern="0" dirty="0">
                    <a:solidFill>
                      <a:srgbClr val="000000"/>
                    </a:solidFill>
                    <a:latin typeface="Avenir Next LT Pro" panose="020B0504020202020204" pitchFamily="34" charset="77"/>
                    <a:ea typeface="+mn-ea"/>
                  </a:rPr>
                  <a:t> und schwache Basen verwenden!</a:t>
                </a:r>
              </a:p>
              <a:p>
                <a:endParaRPr lang="de-DE" dirty="0"/>
              </a:p>
            </p:txBody>
          </p:sp>
        </mc:Choice>
        <mc:Fallback xmlns="">
          <p:sp>
            <p:nvSpPr>
              <p:cNvPr id="12" name="Textplatzhalter 11">
                <a:extLst>
                  <a:ext uri="{FF2B5EF4-FFF2-40B4-BE49-F238E27FC236}">
                    <a16:creationId xmlns:a16="http://schemas.microsoft.com/office/drawing/2014/main" id="{28E8FEA7-1CEF-9ECA-2E01-EA4A6C8D48E7}"/>
                  </a:ext>
                </a:extLst>
              </p:cNvPr>
              <p:cNvSpPr>
                <a:spLocks noGrp="1" noRot="1" noChangeAspect="1" noMove="1" noResize="1" noEditPoints="1" noAdjustHandles="1" noChangeArrowheads="1" noChangeShapeType="1" noTextEdit="1"/>
              </p:cNvSpPr>
              <p:nvPr>
                <p:ph type="body" sz="quarter" idx="13"/>
              </p:nvPr>
            </p:nvSpPr>
            <p:spPr>
              <a:xfrm>
                <a:off x="442914" y="980728"/>
                <a:ext cx="6953310" cy="5220049"/>
              </a:xfrm>
              <a:blipFill>
                <a:blip r:embed="rId2"/>
                <a:stretch>
                  <a:fillRect l="-1642" t="-971" r="-1642"/>
                </a:stretch>
              </a:blipFill>
            </p:spPr>
            <p:txBody>
              <a:bodyPr/>
              <a:lstStyle/>
              <a:p>
                <a:r>
                  <a:rPr lang="de-DE">
                    <a:noFill/>
                  </a:rPr>
                  <a:t> </a:t>
                </a:r>
              </a:p>
            </p:txBody>
          </p:sp>
        </mc:Fallback>
      </mc:AlternateContent>
      <p:sp>
        <p:nvSpPr>
          <p:cNvPr id="11" name="Datumsplatzhalter 10">
            <a:extLst>
              <a:ext uri="{FF2B5EF4-FFF2-40B4-BE49-F238E27FC236}">
                <a16:creationId xmlns:a16="http://schemas.microsoft.com/office/drawing/2014/main" id="{5BF7F38D-2D85-0AB2-DB3C-477FA8EFBE7E}"/>
              </a:ext>
            </a:extLst>
          </p:cNvPr>
          <p:cNvSpPr>
            <a:spLocks noGrp="1"/>
          </p:cNvSpPr>
          <p:nvPr>
            <p:ph type="dt" sz="half" idx="14"/>
          </p:nvPr>
        </p:nvSpPr>
        <p:spPr/>
        <p:txBody>
          <a:bodyPr/>
          <a:lstStyle/>
          <a:p>
            <a:r>
              <a:rPr lang="de-DE"/>
              <a:t>WiSe 2023 / 2024</a:t>
            </a:r>
            <a:endParaRPr lang="de-DE" dirty="0"/>
          </a:p>
        </p:txBody>
      </p:sp>
      <p:sp>
        <p:nvSpPr>
          <p:cNvPr id="8" name="Fußzeilenplatzhalter 7">
            <a:extLst>
              <a:ext uri="{FF2B5EF4-FFF2-40B4-BE49-F238E27FC236}">
                <a16:creationId xmlns:a16="http://schemas.microsoft.com/office/drawing/2014/main" id="{DB7A0546-E280-06C7-7823-86E07265F83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FE39B226-C6AB-7CED-B7DB-3C88EA0C8986}"/>
              </a:ext>
            </a:extLst>
          </p:cNvPr>
          <p:cNvSpPr>
            <a:spLocks noGrp="1"/>
          </p:cNvSpPr>
          <p:nvPr>
            <p:ph type="sldNum" sz="quarter" idx="16"/>
          </p:nvPr>
        </p:nvSpPr>
        <p:spPr/>
        <p:txBody>
          <a:bodyPr/>
          <a:lstStyle/>
          <a:p>
            <a:fld id="{7E0F9666-C122-4D3D-AFA2-14CC8F7A0F09}" type="slidenum">
              <a:rPr lang="de-DE" altLang="de-DE" smtClean="0"/>
              <a:pPr/>
              <a:t>82</a:t>
            </a:fld>
            <a:endParaRPr lang="de-DE" altLang="de-DE"/>
          </a:p>
        </p:txBody>
      </p:sp>
      <p:pic>
        <p:nvPicPr>
          <p:cNvPr id="5" name="Inhaltsplatzhalter 9">
            <a:extLst>
              <a:ext uri="{FF2B5EF4-FFF2-40B4-BE49-F238E27FC236}">
                <a16:creationId xmlns:a16="http://schemas.microsoft.com/office/drawing/2014/main" id="{2513CF5D-31F3-0342-BE45-D248444D6B72}"/>
              </a:ext>
            </a:extLst>
          </p:cNvPr>
          <p:cNvPicPr>
            <a:picLocks noChangeAspect="1"/>
          </p:cNvPicPr>
          <p:nvPr/>
        </p:nvPicPr>
        <p:blipFill rotWithShape="1">
          <a:blip r:embed="rId3"/>
          <a:srcRect l="6528" t="14722" r="15560" b="11470"/>
          <a:stretch/>
        </p:blipFill>
        <p:spPr>
          <a:xfrm>
            <a:off x="7621085" y="494398"/>
            <a:ext cx="4202392" cy="5151820"/>
          </a:xfrm>
          <a:prstGeom prst="rect">
            <a:avLst/>
          </a:prstGeom>
        </p:spPr>
      </p:pic>
      <p:sp>
        <p:nvSpPr>
          <p:cNvPr id="6" name="Textfeld 5">
            <a:extLst>
              <a:ext uri="{FF2B5EF4-FFF2-40B4-BE49-F238E27FC236}">
                <a16:creationId xmlns:a16="http://schemas.microsoft.com/office/drawing/2014/main" id="{55D953AC-448B-A745-A210-6877BE98265E}"/>
              </a:ext>
            </a:extLst>
          </p:cNvPr>
          <p:cNvSpPr txBox="1"/>
          <p:nvPr/>
        </p:nvSpPr>
        <p:spPr>
          <a:xfrm rot="16200000">
            <a:off x="10559877" y="2644758"/>
            <a:ext cx="2448272"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Mortimer/Müller: </a:t>
            </a:r>
            <a:r>
              <a:rPr lang="de-DE" sz="700" i="1" dirty="0">
                <a:solidFill>
                  <a:schemeClr val="bg1">
                    <a:lumMod val="50000"/>
                  </a:schemeClr>
                </a:solidFill>
                <a:latin typeface="Avenir Next LT Pro" panose="020B0504020202020204" pitchFamily="34" charset="77"/>
              </a:rPr>
              <a:t>Chemie;</a:t>
            </a:r>
            <a:r>
              <a:rPr lang="de-DE" sz="700" dirty="0">
                <a:solidFill>
                  <a:schemeClr val="bg1">
                    <a:lumMod val="50000"/>
                  </a:schemeClr>
                </a:solidFill>
                <a:latin typeface="Avenir Next LT Pro" panose="020B0504020202020204" pitchFamily="34" charset="77"/>
              </a:rPr>
              <a:t> Thieme Verlag, 13. Auflage</a:t>
            </a:r>
          </a:p>
        </p:txBody>
      </p:sp>
    </p:spTree>
    <p:extLst>
      <p:ext uri="{BB962C8B-B14F-4D97-AF65-F5344CB8AC3E}">
        <p14:creationId xmlns:p14="http://schemas.microsoft.com/office/powerpoint/2010/main" val="13099593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96FAF9C-9977-A89C-D215-6707076FDB4A}"/>
              </a:ext>
            </a:extLst>
          </p:cNvPr>
          <p:cNvSpPr>
            <a:spLocks noGrp="1"/>
          </p:cNvSpPr>
          <p:nvPr>
            <p:ph type="title"/>
          </p:nvPr>
        </p:nvSpPr>
        <p:spPr/>
        <p:txBody>
          <a:bodyPr/>
          <a:lstStyle/>
          <a:p>
            <a:r>
              <a:rPr lang="de-DE" kern="0" dirty="0"/>
              <a:t>Indikatoren</a:t>
            </a:r>
            <a:endParaRPr lang="de-DE" dirty="0"/>
          </a:p>
        </p:txBody>
      </p:sp>
      <p:sp>
        <p:nvSpPr>
          <p:cNvPr id="9" name="Inhaltsplatzhalter 8">
            <a:extLst>
              <a:ext uri="{FF2B5EF4-FFF2-40B4-BE49-F238E27FC236}">
                <a16:creationId xmlns:a16="http://schemas.microsoft.com/office/drawing/2014/main" id="{D40EA527-DD63-29E3-6A6E-A5923690D12E}"/>
              </a:ext>
            </a:extLst>
          </p:cNvPr>
          <p:cNvSpPr>
            <a:spLocks noGrp="1"/>
          </p:cNvSpPr>
          <p:nvPr>
            <p:ph type="body" sz="quarter" idx="13"/>
          </p:nvPr>
        </p:nvSpPr>
        <p:spPr/>
        <p:txBody>
          <a:bodyPr/>
          <a:lstStyle/>
          <a:p>
            <a:r>
              <a:rPr lang="de-DE" kern="0" dirty="0"/>
              <a:t>Indikatoren bei Säure – Base – Reaktionen sind selbst </a:t>
            </a:r>
            <a:r>
              <a:rPr lang="de-DE" b="1" kern="0" dirty="0"/>
              <a:t>äußerst schwache Säuren oder Basen</a:t>
            </a:r>
            <a:r>
              <a:rPr lang="de-DE" kern="0" dirty="0"/>
              <a:t>, die bei Protonierung oder Deprotonierung die </a:t>
            </a:r>
            <a:r>
              <a:rPr lang="de-DE" b="1" kern="0" dirty="0"/>
              <a:t>Farbe ändern</a:t>
            </a:r>
            <a:r>
              <a:rPr lang="de-DE" kern="0" dirty="0"/>
              <a:t>.</a:t>
            </a:r>
            <a:endParaRPr lang="de-DE" b="1" kern="0" dirty="0"/>
          </a:p>
          <a:p>
            <a:r>
              <a:rPr lang="de-DE" kern="0" dirty="0"/>
              <a:t>Durch sie kann der </a:t>
            </a:r>
            <a:r>
              <a:rPr lang="de-DE" b="1" kern="0" dirty="0"/>
              <a:t>Endpunkt </a:t>
            </a:r>
            <a:r>
              <a:rPr lang="de-DE" kern="0" dirty="0"/>
              <a:t>einer Titration erkannt werden.</a:t>
            </a:r>
          </a:p>
          <a:p>
            <a:r>
              <a:rPr lang="de-DE" kern="0" dirty="0"/>
              <a:t>Um den Äquivalenzpunkt erkennen zu können, muss der </a:t>
            </a:r>
            <a:r>
              <a:rPr lang="de-DE" b="1" kern="0" dirty="0"/>
              <a:t>Umschlagsbereich </a:t>
            </a:r>
            <a:r>
              <a:rPr lang="de-DE" kern="0" dirty="0"/>
              <a:t>des Indikators </a:t>
            </a:r>
            <a:r>
              <a:rPr lang="de-DE" b="1" kern="0" dirty="0"/>
              <a:t>linear und sprunghaft </a:t>
            </a:r>
            <a:r>
              <a:rPr lang="de-DE" kern="0" dirty="0"/>
              <a:t>durchlaufen werden.</a:t>
            </a:r>
          </a:p>
          <a:p>
            <a:r>
              <a:rPr lang="de-DE" kern="0" dirty="0"/>
              <a:t>Anstelle eines Indikators kann die </a:t>
            </a:r>
            <a:r>
              <a:rPr lang="de-DE" kern="0" dirty="0" err="1"/>
              <a:t>Endpunktsanzeige</a:t>
            </a:r>
            <a:r>
              <a:rPr lang="de-DE" kern="0" dirty="0"/>
              <a:t> auch </a:t>
            </a:r>
            <a:r>
              <a:rPr lang="de-DE" b="1" kern="0" dirty="0"/>
              <a:t>Elektrochemisch</a:t>
            </a:r>
            <a:r>
              <a:rPr lang="de-DE" kern="0" dirty="0"/>
              <a:t>, also beispielsweise mit einem digitalen </a:t>
            </a:r>
            <a:r>
              <a:rPr lang="de-DE" b="1" kern="0" dirty="0"/>
              <a:t>pH – Meter</a:t>
            </a:r>
            <a:r>
              <a:rPr lang="de-DE" kern="0" dirty="0"/>
              <a:t> erfolgen.</a:t>
            </a:r>
          </a:p>
          <a:p>
            <a:endParaRPr lang="de-DE" kern="0" dirty="0"/>
          </a:p>
          <a:p>
            <a:r>
              <a:rPr lang="de-DE" kern="0" dirty="0"/>
              <a:t>Wichtige </a:t>
            </a:r>
            <a:r>
              <a:rPr lang="de-DE" b="1" kern="0" dirty="0"/>
              <a:t>Indikatoren </a:t>
            </a:r>
            <a:r>
              <a:rPr lang="de-DE" kern="0" dirty="0"/>
              <a:t>mit </a:t>
            </a:r>
            <a:r>
              <a:rPr lang="de-DE" b="1" kern="0" dirty="0"/>
              <a:t>Umschlagsbereich</a:t>
            </a:r>
            <a:r>
              <a:rPr lang="de-DE" kern="0" dirty="0"/>
              <a:t>:</a:t>
            </a:r>
          </a:p>
          <a:p>
            <a:pPr lvl="1"/>
            <a:r>
              <a:rPr lang="de-DE" kern="0" dirty="0"/>
              <a:t>Methylorange: 3 – 5</a:t>
            </a:r>
          </a:p>
          <a:p>
            <a:pPr lvl="1"/>
            <a:r>
              <a:rPr lang="de-DE" kern="0" dirty="0"/>
              <a:t>Phenolphthalein / </a:t>
            </a:r>
            <a:r>
              <a:rPr lang="de-DE" kern="0" dirty="0" err="1"/>
              <a:t>Thymolphthalein</a:t>
            </a:r>
            <a:r>
              <a:rPr lang="de-DE" kern="0" dirty="0"/>
              <a:t>: 8 – 10</a:t>
            </a:r>
          </a:p>
          <a:p>
            <a:endParaRPr lang="de-DE" dirty="0"/>
          </a:p>
        </p:txBody>
      </p:sp>
      <p:sp>
        <p:nvSpPr>
          <p:cNvPr id="10" name="Datumsplatzhalter 9">
            <a:extLst>
              <a:ext uri="{FF2B5EF4-FFF2-40B4-BE49-F238E27FC236}">
                <a16:creationId xmlns:a16="http://schemas.microsoft.com/office/drawing/2014/main" id="{C13AE83E-8745-23DE-02A3-5D84DA7E8CE0}"/>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CCEF26F5-5F35-ABFE-9D7C-CE3692F7D08D}"/>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CA31BD53-0BEB-2C49-3C54-4D0FA0835534}"/>
              </a:ext>
            </a:extLst>
          </p:cNvPr>
          <p:cNvSpPr>
            <a:spLocks noGrp="1"/>
          </p:cNvSpPr>
          <p:nvPr>
            <p:ph type="sldNum" sz="quarter" idx="16"/>
          </p:nvPr>
        </p:nvSpPr>
        <p:spPr/>
        <p:txBody>
          <a:bodyPr/>
          <a:lstStyle/>
          <a:p>
            <a:fld id="{7E0F9666-C122-4D3D-AFA2-14CC8F7A0F09}" type="slidenum">
              <a:rPr lang="de-DE" altLang="de-DE" smtClean="0"/>
              <a:pPr/>
              <a:t>83</a:t>
            </a:fld>
            <a:endParaRPr lang="de-DE" altLang="de-DE"/>
          </a:p>
        </p:txBody>
      </p:sp>
      <p:pic>
        <p:nvPicPr>
          <p:cNvPr id="3" name="Grafik 2">
            <a:extLst>
              <a:ext uri="{FF2B5EF4-FFF2-40B4-BE49-F238E27FC236}">
                <a16:creationId xmlns:a16="http://schemas.microsoft.com/office/drawing/2014/main" id="{72B479E4-C3F8-4E96-71F0-13E82B633CF0}"/>
              </a:ext>
            </a:extLst>
          </p:cNvPr>
          <p:cNvPicPr>
            <a:picLocks noChangeAspect="1"/>
          </p:cNvPicPr>
          <p:nvPr/>
        </p:nvPicPr>
        <p:blipFill rotWithShape="1">
          <a:blip r:embed="rId2"/>
          <a:srcRect l="4324" t="10666" r="9401" b="10274"/>
          <a:stretch/>
        </p:blipFill>
        <p:spPr>
          <a:xfrm>
            <a:off x="2711020" y="3280894"/>
            <a:ext cx="2590185" cy="3071653"/>
          </a:xfrm>
          <a:prstGeom prst="rect">
            <a:avLst/>
          </a:prstGeom>
        </p:spPr>
      </p:pic>
      <p:pic>
        <p:nvPicPr>
          <p:cNvPr id="6" name="Inhaltsplatzhalter 9">
            <a:extLst>
              <a:ext uri="{FF2B5EF4-FFF2-40B4-BE49-F238E27FC236}">
                <a16:creationId xmlns:a16="http://schemas.microsoft.com/office/drawing/2014/main" id="{EC014BB0-168B-9095-764A-567A96A05889}"/>
              </a:ext>
            </a:extLst>
          </p:cNvPr>
          <p:cNvPicPr>
            <a:picLocks noChangeAspect="1"/>
          </p:cNvPicPr>
          <p:nvPr/>
        </p:nvPicPr>
        <p:blipFill rotWithShape="1">
          <a:blip r:embed="rId3"/>
          <a:srcRect l="6528" t="14722" r="15560" b="11470"/>
          <a:stretch/>
        </p:blipFill>
        <p:spPr>
          <a:xfrm>
            <a:off x="6404072" y="3249801"/>
            <a:ext cx="2620223" cy="3212199"/>
          </a:xfrm>
          <a:prstGeom prst="rect">
            <a:avLst/>
          </a:prstGeom>
        </p:spPr>
      </p:pic>
    </p:spTree>
    <p:extLst>
      <p:ext uri="{BB962C8B-B14F-4D97-AF65-F5344CB8AC3E}">
        <p14:creationId xmlns:p14="http://schemas.microsoft.com/office/powerpoint/2010/main" val="4126513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FC900-9516-B67E-8B0C-8E39ED0C1EE9}"/>
              </a:ext>
            </a:extLst>
          </p:cNvPr>
          <p:cNvSpPr>
            <a:spLocks noGrp="1"/>
          </p:cNvSpPr>
          <p:nvPr>
            <p:ph type="title"/>
          </p:nvPr>
        </p:nvSpPr>
        <p:spPr/>
        <p:txBody>
          <a:bodyPr/>
          <a:lstStyle/>
          <a:p>
            <a:r>
              <a:rPr lang="de-DE" dirty="0" err="1"/>
              <a:t>Redoxchemie</a:t>
            </a:r>
            <a:endParaRPr lang="de-DE" dirty="0"/>
          </a:p>
        </p:txBody>
      </p:sp>
      <p:sp>
        <p:nvSpPr>
          <p:cNvPr id="3" name="Textplatzhalter 2">
            <a:extLst>
              <a:ext uri="{FF2B5EF4-FFF2-40B4-BE49-F238E27FC236}">
                <a16:creationId xmlns:a16="http://schemas.microsoft.com/office/drawing/2014/main" id="{A86CAFAA-321C-66AF-0A94-571ED11E72DC}"/>
              </a:ext>
            </a:extLst>
          </p:cNvPr>
          <p:cNvSpPr>
            <a:spLocks noGrp="1"/>
          </p:cNvSpPr>
          <p:nvPr>
            <p:ph type="body" idx="1"/>
          </p:nvPr>
        </p:nvSpPr>
        <p:spPr/>
        <p:txBody>
          <a:bodyPr/>
          <a:lstStyle/>
          <a:p>
            <a:r>
              <a:rPr lang="de-DE" dirty="0"/>
              <a:t>Oxidationszahlen, </a:t>
            </a:r>
            <a:r>
              <a:rPr lang="de-DE" dirty="0" err="1"/>
              <a:t>Redoxgleichungen</a:t>
            </a:r>
            <a:r>
              <a:rPr lang="de-DE" dirty="0"/>
              <a:t>, </a:t>
            </a:r>
            <a:r>
              <a:rPr lang="de-DE" dirty="0" err="1"/>
              <a:t>Redoxreihe</a:t>
            </a:r>
            <a:r>
              <a:rPr lang="de-DE" dirty="0"/>
              <a:t>, Nernst – Gleichung, wichtige Reduktions- und Oxidationsmittel</a:t>
            </a:r>
          </a:p>
        </p:txBody>
      </p:sp>
      <p:sp>
        <p:nvSpPr>
          <p:cNvPr id="4" name="Datumsplatzhalter 3">
            <a:extLst>
              <a:ext uri="{FF2B5EF4-FFF2-40B4-BE49-F238E27FC236}">
                <a16:creationId xmlns:a16="http://schemas.microsoft.com/office/drawing/2014/main" id="{CB20CE78-F79C-0647-9038-C9D11E47DE60}"/>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3AF4AA14-8FD1-4358-CC64-A729C4954317}"/>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17163244-E911-F824-8D1C-39A421056CB1}"/>
              </a:ext>
            </a:extLst>
          </p:cNvPr>
          <p:cNvSpPr>
            <a:spLocks noGrp="1"/>
          </p:cNvSpPr>
          <p:nvPr>
            <p:ph type="sldNum" sz="quarter" idx="12"/>
          </p:nvPr>
        </p:nvSpPr>
        <p:spPr/>
        <p:txBody>
          <a:bodyPr/>
          <a:lstStyle/>
          <a:p>
            <a:fld id="{C705F5F1-9457-49D1-866F-BB23D9D6F52D}" type="slidenum">
              <a:rPr lang="de-DE" altLang="de-DE" smtClean="0"/>
              <a:pPr/>
              <a:t>84</a:t>
            </a:fld>
            <a:endParaRPr lang="de-DE" altLang="de-DE"/>
          </a:p>
        </p:txBody>
      </p:sp>
    </p:spTree>
    <p:extLst>
      <p:ext uri="{BB962C8B-B14F-4D97-AF65-F5344CB8AC3E}">
        <p14:creationId xmlns:p14="http://schemas.microsoft.com/office/powerpoint/2010/main" val="11091091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DBD976-99ED-D806-FB8B-5E6D0A7484B2}"/>
              </a:ext>
            </a:extLst>
          </p:cNvPr>
          <p:cNvSpPr>
            <a:spLocks noGrp="1"/>
          </p:cNvSpPr>
          <p:nvPr>
            <p:ph type="title"/>
          </p:nvPr>
        </p:nvSpPr>
        <p:spPr/>
        <p:txBody>
          <a:bodyPr/>
          <a:lstStyle/>
          <a:p>
            <a:r>
              <a:rPr lang="de-DE" kern="0" dirty="0"/>
              <a:t>Oxidationszahlen</a:t>
            </a:r>
            <a:endParaRPr lang="de-DE" dirty="0"/>
          </a:p>
        </p:txBody>
      </p:sp>
      <p:sp>
        <p:nvSpPr>
          <p:cNvPr id="6" name="Inhaltsplatzhalter 5">
            <a:extLst>
              <a:ext uri="{FF2B5EF4-FFF2-40B4-BE49-F238E27FC236}">
                <a16:creationId xmlns:a16="http://schemas.microsoft.com/office/drawing/2014/main" id="{4AAC5785-4BE0-5B22-4AE9-3D4DDE0D5C2E}"/>
              </a:ext>
            </a:extLst>
          </p:cNvPr>
          <p:cNvSpPr>
            <a:spLocks noGrp="1"/>
          </p:cNvSpPr>
          <p:nvPr>
            <p:ph type="body" sz="quarter" idx="13"/>
          </p:nvPr>
        </p:nvSpPr>
        <p:spPr/>
        <p:txBody>
          <a:bodyPr/>
          <a:lstStyle/>
          <a:p>
            <a:r>
              <a:rPr lang="de-DE" kern="0" dirty="0"/>
              <a:t>Oxidationszahlen sind ein </a:t>
            </a:r>
            <a:r>
              <a:rPr lang="de-DE" b="1" kern="0" dirty="0"/>
              <a:t>ausgedachtes Konstrukt</a:t>
            </a:r>
            <a:r>
              <a:rPr lang="de-DE" kern="0" dirty="0"/>
              <a:t>, die helfen, </a:t>
            </a:r>
            <a:r>
              <a:rPr lang="de-DE" kern="0" dirty="0" err="1"/>
              <a:t>Redoxprozesse</a:t>
            </a:r>
            <a:r>
              <a:rPr lang="de-DE" kern="0" dirty="0"/>
              <a:t> zu verstehen; sie sind jedoch </a:t>
            </a:r>
            <a:r>
              <a:rPr lang="de-DE" b="1" kern="0" dirty="0"/>
              <a:t>keine physikochemische Realität</a:t>
            </a:r>
            <a:r>
              <a:rPr lang="de-DE" kern="0" dirty="0"/>
              <a:t>!</a:t>
            </a:r>
          </a:p>
          <a:p>
            <a:r>
              <a:rPr lang="de-DE" kern="0" dirty="0"/>
              <a:t>Oxidationszahlen können</a:t>
            </a:r>
            <a:r>
              <a:rPr lang="de-DE" b="1" kern="0" dirty="0"/>
              <a:t> immer </a:t>
            </a:r>
            <a:r>
              <a:rPr lang="de-DE" kern="0" dirty="0"/>
              <a:t>mit der Regel </a:t>
            </a:r>
            <a:r>
              <a:rPr lang="de-DE" b="1" kern="0" dirty="0"/>
              <a:t>OZ = Valenzelektronen </a:t>
            </a:r>
            <a:r>
              <a:rPr lang="de-DE" kern="0" dirty="0"/>
              <a:t>(VE) </a:t>
            </a:r>
            <a:r>
              <a:rPr lang="de-DE" b="1" kern="0" dirty="0"/>
              <a:t>– Zugeordnete Elektronen </a:t>
            </a:r>
            <a:r>
              <a:rPr lang="de-DE" kern="0" dirty="0"/>
              <a:t>(ZE) berechnet werden.</a:t>
            </a:r>
          </a:p>
          <a:p>
            <a:r>
              <a:rPr lang="de-DE" kern="0" dirty="0"/>
              <a:t>Alle </a:t>
            </a:r>
            <a:r>
              <a:rPr lang="de-DE" b="1" kern="0" dirty="0"/>
              <a:t>freien EP </a:t>
            </a:r>
            <a:r>
              <a:rPr lang="de-DE" kern="0" dirty="0"/>
              <a:t>werden dem entsprechenden Atom zugeordnet</a:t>
            </a:r>
          </a:p>
          <a:p>
            <a:r>
              <a:rPr lang="de-DE" kern="0" dirty="0" err="1"/>
              <a:t>Bindungs</a:t>
            </a:r>
            <a:r>
              <a:rPr lang="de-DE" kern="0" dirty="0"/>
              <a:t> – EP werden dem </a:t>
            </a:r>
            <a:r>
              <a:rPr lang="de-DE" b="1" kern="0" dirty="0"/>
              <a:t>elektronegativeren </a:t>
            </a:r>
            <a:r>
              <a:rPr lang="de-DE" kern="0" dirty="0"/>
              <a:t>Atom zugeordnet (grüne Halbkreise unten). Ist der EN gleich, wird halbiert (grüne Wellenlinien).</a:t>
            </a:r>
            <a:endParaRPr lang="de-DE" b="1" kern="0" dirty="0"/>
          </a:p>
          <a:p>
            <a:r>
              <a:rPr lang="de-DE" kern="0" dirty="0"/>
              <a:t>OZ werden als </a:t>
            </a:r>
            <a:r>
              <a:rPr lang="de-DE" b="1" kern="0" dirty="0"/>
              <a:t>römische Ziffern </a:t>
            </a:r>
            <a:r>
              <a:rPr lang="de-DE" kern="0" dirty="0"/>
              <a:t>mit Vorzeichen angegeben.</a:t>
            </a:r>
          </a:p>
          <a:p>
            <a:r>
              <a:rPr lang="de-DE" kern="0" dirty="0"/>
              <a:t>Es gibt zur </a:t>
            </a:r>
            <a:r>
              <a:rPr lang="de-DE" b="1" kern="0" dirty="0"/>
              <a:t>Vereinfachung</a:t>
            </a:r>
            <a:r>
              <a:rPr lang="de-DE" kern="0" dirty="0"/>
              <a:t> einige </a:t>
            </a:r>
            <a:r>
              <a:rPr lang="de-DE" b="1" kern="0" dirty="0"/>
              <a:t>Faustregeln</a:t>
            </a:r>
            <a:r>
              <a:rPr lang="de-DE" kern="0" dirty="0"/>
              <a:t>:</a:t>
            </a:r>
          </a:p>
          <a:p>
            <a:pPr marL="973138" lvl="2" indent="-228600">
              <a:buFont typeface="+mj-lt"/>
              <a:buAutoNum type="arabicParenBoth"/>
            </a:pPr>
            <a:r>
              <a:rPr lang="de-DE" kern="0" dirty="0"/>
              <a:t>Einatomige Ionen haben ihre Ladung als OZ</a:t>
            </a:r>
          </a:p>
          <a:p>
            <a:pPr marL="973138" lvl="2" indent="-228600">
              <a:buFont typeface="+mj-lt"/>
              <a:buAutoNum type="arabicParenBoth"/>
            </a:pPr>
            <a:r>
              <a:rPr lang="de-DE" kern="0" dirty="0"/>
              <a:t>Elemente in ihrer gediegenen Form haben die OZ 0</a:t>
            </a:r>
          </a:p>
          <a:p>
            <a:pPr marL="973138" lvl="2" indent="-228600">
              <a:buFont typeface="+mj-lt"/>
              <a:buAutoNum type="arabicParenBoth"/>
            </a:pPr>
            <a:r>
              <a:rPr lang="de-DE" kern="0" dirty="0"/>
              <a:t>Wasserstoff hat die OZ +I (Ausnahme: Bor / Phosphorverbindungen)</a:t>
            </a:r>
          </a:p>
          <a:p>
            <a:pPr marL="973138" lvl="2" indent="-228600">
              <a:buFont typeface="+mj-lt"/>
              <a:buAutoNum type="arabicParenBoth"/>
            </a:pPr>
            <a:r>
              <a:rPr lang="de-DE" kern="0" dirty="0"/>
              <a:t>Sauerstoff hat die OZ –II (Ausnahme: O – O – Bindungen (-I), O – F – Bindungen).</a:t>
            </a:r>
          </a:p>
          <a:p>
            <a:pPr marL="973138" lvl="2" indent="-228600">
              <a:buFont typeface="+mj-lt"/>
              <a:buAutoNum type="arabicParenBoth"/>
            </a:pPr>
            <a:r>
              <a:rPr lang="de-DE" kern="0" dirty="0"/>
              <a:t>Die Summe der OZ entspricht der Ladung eines Moleküls</a:t>
            </a:r>
          </a:p>
          <a:p>
            <a:pPr marL="590550" lvl="1" indent="-228600">
              <a:buFont typeface="+mj-lt"/>
              <a:buAutoNum type="arabicParenBoth"/>
            </a:pPr>
            <a:endParaRPr lang="de-DE" kern="0" dirty="0"/>
          </a:p>
          <a:p>
            <a:pPr marL="4763" indent="0">
              <a:buNone/>
            </a:pPr>
            <a:r>
              <a:rPr lang="de-DE" b="1" kern="0" dirty="0"/>
              <a:t>Beispiele:</a:t>
            </a:r>
          </a:p>
          <a:p>
            <a:endParaRPr lang="de-DE" dirty="0"/>
          </a:p>
        </p:txBody>
      </p:sp>
      <p:sp>
        <p:nvSpPr>
          <p:cNvPr id="10" name="Datumsplatzhalter 9">
            <a:extLst>
              <a:ext uri="{FF2B5EF4-FFF2-40B4-BE49-F238E27FC236}">
                <a16:creationId xmlns:a16="http://schemas.microsoft.com/office/drawing/2014/main" id="{47FBC2E0-8CFC-F4C5-E8B2-6737B614EFD3}"/>
              </a:ext>
            </a:extLst>
          </p:cNvPr>
          <p:cNvSpPr>
            <a:spLocks noGrp="1"/>
          </p:cNvSpPr>
          <p:nvPr>
            <p:ph type="dt" sz="half" idx="14"/>
          </p:nvPr>
        </p:nvSpPr>
        <p:spPr/>
        <p:txBody>
          <a:bodyPr/>
          <a:lstStyle/>
          <a:p>
            <a:r>
              <a:rPr lang="de-DE"/>
              <a:t>WiSe 2023 / 2024</a:t>
            </a:r>
            <a:endParaRPr lang="de-DE" dirty="0"/>
          </a:p>
        </p:txBody>
      </p:sp>
      <p:sp>
        <p:nvSpPr>
          <p:cNvPr id="4" name="Fußzeilenplatzhalter 3">
            <a:extLst>
              <a:ext uri="{FF2B5EF4-FFF2-40B4-BE49-F238E27FC236}">
                <a16:creationId xmlns:a16="http://schemas.microsoft.com/office/drawing/2014/main" id="{FACBC89D-B89E-102A-874D-D806DF7B2D68}"/>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D168A772-93C1-58B9-FFE0-475722EB5964}"/>
              </a:ext>
            </a:extLst>
          </p:cNvPr>
          <p:cNvSpPr>
            <a:spLocks noGrp="1"/>
          </p:cNvSpPr>
          <p:nvPr>
            <p:ph type="sldNum" sz="quarter" idx="16"/>
          </p:nvPr>
        </p:nvSpPr>
        <p:spPr/>
        <p:txBody>
          <a:bodyPr/>
          <a:lstStyle/>
          <a:p>
            <a:fld id="{7E0F9666-C122-4D3D-AFA2-14CC8F7A0F09}" type="slidenum">
              <a:rPr lang="de-DE" altLang="de-DE" smtClean="0"/>
              <a:pPr/>
              <a:t>85</a:t>
            </a:fld>
            <a:endParaRPr lang="de-DE" altLang="de-DE"/>
          </a:p>
        </p:txBody>
      </p:sp>
      <p:pic>
        <p:nvPicPr>
          <p:cNvPr id="7" name="Grafik 6">
            <a:extLst>
              <a:ext uri="{FF2B5EF4-FFF2-40B4-BE49-F238E27FC236}">
                <a16:creationId xmlns:a16="http://schemas.microsoft.com/office/drawing/2014/main" id="{68D8EC2F-3D50-7A46-A717-E6B9C95FD0DC}"/>
              </a:ext>
            </a:extLst>
          </p:cNvPr>
          <p:cNvPicPr>
            <a:picLocks noChangeAspect="1"/>
          </p:cNvPicPr>
          <p:nvPr/>
        </p:nvPicPr>
        <p:blipFill>
          <a:blip r:embed="rId2"/>
          <a:stretch>
            <a:fillRect/>
          </a:stretch>
        </p:blipFill>
        <p:spPr>
          <a:xfrm>
            <a:off x="2711624" y="4365104"/>
            <a:ext cx="3888432" cy="2018802"/>
          </a:xfrm>
          <a:prstGeom prst="rect">
            <a:avLst/>
          </a:prstGeom>
        </p:spPr>
      </p:pic>
      <p:pic>
        <p:nvPicPr>
          <p:cNvPr id="9" name="Grafik 8">
            <a:extLst>
              <a:ext uri="{FF2B5EF4-FFF2-40B4-BE49-F238E27FC236}">
                <a16:creationId xmlns:a16="http://schemas.microsoft.com/office/drawing/2014/main" id="{BDD6D4A9-D981-0643-96B5-8FA936691561}"/>
              </a:ext>
            </a:extLst>
          </p:cNvPr>
          <p:cNvPicPr>
            <a:picLocks noChangeAspect="1"/>
          </p:cNvPicPr>
          <p:nvPr/>
        </p:nvPicPr>
        <p:blipFill>
          <a:blip r:embed="rId3"/>
          <a:stretch>
            <a:fillRect/>
          </a:stretch>
        </p:blipFill>
        <p:spPr>
          <a:xfrm>
            <a:off x="7032104" y="4221089"/>
            <a:ext cx="2880320" cy="854729"/>
          </a:xfrm>
          <a:prstGeom prst="rect">
            <a:avLst/>
          </a:prstGeom>
        </p:spPr>
      </p:pic>
      <p:pic>
        <p:nvPicPr>
          <p:cNvPr id="11" name="Grafik 10">
            <a:extLst>
              <a:ext uri="{FF2B5EF4-FFF2-40B4-BE49-F238E27FC236}">
                <a16:creationId xmlns:a16="http://schemas.microsoft.com/office/drawing/2014/main" id="{2098A555-26BD-9548-AC80-91CE77E76B00}"/>
              </a:ext>
            </a:extLst>
          </p:cNvPr>
          <p:cNvPicPr>
            <a:picLocks noChangeAspect="1"/>
          </p:cNvPicPr>
          <p:nvPr/>
        </p:nvPicPr>
        <p:blipFill>
          <a:blip r:embed="rId4"/>
          <a:stretch>
            <a:fillRect/>
          </a:stretch>
        </p:blipFill>
        <p:spPr>
          <a:xfrm>
            <a:off x="6888088" y="5229201"/>
            <a:ext cx="3168352" cy="1011649"/>
          </a:xfrm>
          <a:prstGeom prst="rect">
            <a:avLst/>
          </a:prstGeom>
        </p:spPr>
      </p:pic>
      <p:pic>
        <p:nvPicPr>
          <p:cNvPr id="13" name="Grafik 12">
            <a:extLst>
              <a:ext uri="{FF2B5EF4-FFF2-40B4-BE49-F238E27FC236}">
                <a16:creationId xmlns:a16="http://schemas.microsoft.com/office/drawing/2014/main" id="{585B5B49-B89A-D449-8867-8CA992A6E280}"/>
              </a:ext>
            </a:extLst>
          </p:cNvPr>
          <p:cNvPicPr>
            <a:picLocks noChangeAspect="1"/>
          </p:cNvPicPr>
          <p:nvPr/>
        </p:nvPicPr>
        <p:blipFill>
          <a:blip r:embed="rId5"/>
          <a:stretch>
            <a:fillRect/>
          </a:stretch>
        </p:blipFill>
        <p:spPr>
          <a:xfrm>
            <a:off x="2207568" y="5085185"/>
            <a:ext cx="2304256" cy="1225047"/>
          </a:xfrm>
          <a:prstGeom prst="rect">
            <a:avLst/>
          </a:prstGeom>
        </p:spPr>
      </p:pic>
    </p:spTree>
    <p:extLst>
      <p:ext uri="{BB962C8B-B14F-4D97-AF65-F5344CB8AC3E}">
        <p14:creationId xmlns:p14="http://schemas.microsoft.com/office/powerpoint/2010/main" val="15835530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5B692-6FB2-FEFE-3E8A-139111CA6926}"/>
              </a:ext>
            </a:extLst>
          </p:cNvPr>
          <p:cNvSpPr>
            <a:spLocks noGrp="1"/>
          </p:cNvSpPr>
          <p:nvPr>
            <p:ph type="title"/>
          </p:nvPr>
        </p:nvSpPr>
        <p:spPr/>
        <p:txBody>
          <a:bodyPr/>
          <a:lstStyle/>
          <a:p>
            <a:r>
              <a:rPr lang="de-DE" dirty="0"/>
              <a:t>Redoxreaktionen</a:t>
            </a:r>
          </a:p>
        </p:txBody>
      </p:sp>
      <p:sp>
        <p:nvSpPr>
          <p:cNvPr id="3" name="Inhaltsplatzhalter 2">
            <a:extLst>
              <a:ext uri="{FF2B5EF4-FFF2-40B4-BE49-F238E27FC236}">
                <a16:creationId xmlns:a16="http://schemas.microsoft.com/office/drawing/2014/main" id="{6A67FC72-DE81-A72D-A5E8-D2A852630BC8}"/>
              </a:ext>
            </a:extLst>
          </p:cNvPr>
          <p:cNvSpPr>
            <a:spLocks noGrp="1"/>
          </p:cNvSpPr>
          <p:nvPr>
            <p:ph type="body" sz="quarter" idx="13"/>
          </p:nvPr>
        </p:nvSpPr>
        <p:spPr/>
        <p:txBody>
          <a:bodyPr/>
          <a:lstStyle/>
          <a:p>
            <a:r>
              <a:rPr lang="de-DE" b="1" kern="0" dirty="0"/>
              <a:t>Redoxreaktionen </a:t>
            </a:r>
            <a:r>
              <a:rPr lang="de-DE" kern="0" dirty="0"/>
              <a:t>sind Reaktionen, </a:t>
            </a:r>
            <a:r>
              <a:rPr lang="de-DE" dirty="0"/>
              <a:t>bei denen </a:t>
            </a:r>
            <a:r>
              <a:rPr lang="de-DE" b="1" dirty="0"/>
              <a:t>Elektronen </a:t>
            </a:r>
            <a:r>
              <a:rPr lang="de-DE" dirty="0"/>
              <a:t>übertragen werden.</a:t>
            </a:r>
            <a:endParaRPr lang="de-DE" kern="0" dirty="0"/>
          </a:p>
          <a:p>
            <a:r>
              <a:rPr lang="de-DE" kern="0" dirty="0"/>
              <a:t>An einer Redoxreaktion haben immer ein </a:t>
            </a:r>
            <a:r>
              <a:rPr lang="de-DE" b="1" kern="0" dirty="0"/>
              <a:t>Oxidationsmittel</a:t>
            </a:r>
            <a:r>
              <a:rPr lang="de-DE" kern="0" dirty="0"/>
              <a:t> und ein </a:t>
            </a:r>
            <a:r>
              <a:rPr lang="de-DE" b="1" kern="0" dirty="0"/>
              <a:t>Reduktionsmittel </a:t>
            </a:r>
            <a:r>
              <a:rPr lang="de-DE" kern="0" dirty="0"/>
              <a:t>teil.</a:t>
            </a:r>
          </a:p>
          <a:p>
            <a:r>
              <a:rPr lang="de-DE" kern="0" dirty="0"/>
              <a:t>Das Oxidationsmittel </a:t>
            </a:r>
            <a:r>
              <a:rPr lang="de-DE" b="1" kern="0" dirty="0"/>
              <a:t>nimmt Elektronen auf </a:t>
            </a:r>
            <a:r>
              <a:rPr lang="de-DE" kern="0" dirty="0"/>
              <a:t>und wird dabei selbst </a:t>
            </a:r>
            <a:r>
              <a:rPr lang="de-DE" b="1" kern="0" dirty="0"/>
              <a:t>reduziert</a:t>
            </a:r>
            <a:r>
              <a:rPr lang="de-DE" kern="0" dirty="0"/>
              <a:t>.</a:t>
            </a:r>
          </a:p>
          <a:p>
            <a:r>
              <a:rPr lang="de-DE" kern="0" dirty="0"/>
              <a:t>Das Reduktionsmittel </a:t>
            </a:r>
            <a:r>
              <a:rPr lang="de-DE" b="1" kern="0" dirty="0"/>
              <a:t>gibt Elektronen ab</a:t>
            </a:r>
            <a:r>
              <a:rPr lang="de-DE" kern="0" dirty="0"/>
              <a:t> und wird dabei selbst </a:t>
            </a:r>
            <a:r>
              <a:rPr lang="de-DE" b="1" kern="0" dirty="0"/>
              <a:t>oxidiert</a:t>
            </a:r>
            <a:r>
              <a:rPr lang="de-DE" kern="0" dirty="0"/>
              <a:t>.</a:t>
            </a:r>
          </a:p>
          <a:p>
            <a:r>
              <a:rPr lang="de-DE" dirty="0"/>
              <a:t>Bei einer </a:t>
            </a:r>
            <a:r>
              <a:rPr lang="de-DE" b="1" dirty="0"/>
              <a:t>Reduktion</a:t>
            </a:r>
            <a:r>
              <a:rPr lang="de-DE" dirty="0"/>
              <a:t> wird die Oxidationszahl kleiner.</a:t>
            </a:r>
          </a:p>
          <a:p>
            <a:r>
              <a:rPr lang="de-DE" dirty="0"/>
              <a:t>Bei einer </a:t>
            </a:r>
            <a:r>
              <a:rPr lang="de-DE" b="1" dirty="0"/>
              <a:t>Oxidation </a:t>
            </a:r>
            <a:r>
              <a:rPr lang="de-DE" dirty="0"/>
              <a:t>wird die Oxidationszahl größer.</a:t>
            </a:r>
          </a:p>
          <a:p>
            <a:endParaRPr lang="de-DE" dirty="0"/>
          </a:p>
          <a:p>
            <a:r>
              <a:rPr lang="de-DE" dirty="0"/>
              <a:t>Die Energie, die in Redoxreaktionen steckt, kann in Form von </a:t>
            </a:r>
            <a:r>
              <a:rPr lang="de-DE" b="1" dirty="0"/>
              <a:t>elektrischem Strom</a:t>
            </a:r>
            <a:r>
              <a:rPr lang="de-DE" dirty="0"/>
              <a:t> nutzbar gemacht werden. Dazu müssen zwei kompatible </a:t>
            </a:r>
            <a:r>
              <a:rPr lang="de-DE" b="1" dirty="0"/>
              <a:t>Halbzellen</a:t>
            </a:r>
            <a:r>
              <a:rPr lang="de-DE" dirty="0"/>
              <a:t> kombiniert werden. Dieses Prinzip wird in </a:t>
            </a:r>
            <a:r>
              <a:rPr lang="de-DE" b="1" dirty="0"/>
              <a:t>Batterien </a:t>
            </a:r>
            <a:r>
              <a:rPr lang="de-DE" dirty="0"/>
              <a:t>genutzt.</a:t>
            </a:r>
          </a:p>
          <a:p>
            <a:r>
              <a:rPr lang="de-DE" dirty="0"/>
              <a:t>An einer </a:t>
            </a:r>
            <a:r>
              <a:rPr lang="de-DE" b="1" dirty="0"/>
              <a:t>Anode</a:t>
            </a:r>
            <a:r>
              <a:rPr lang="de-DE" dirty="0"/>
              <a:t> findet immer die </a:t>
            </a:r>
            <a:r>
              <a:rPr lang="de-DE" b="1" dirty="0"/>
              <a:t>Oxidation </a:t>
            </a:r>
            <a:r>
              <a:rPr lang="de-DE" dirty="0"/>
              <a:t>statt, an der </a:t>
            </a:r>
            <a:r>
              <a:rPr lang="de-DE" b="1" dirty="0"/>
              <a:t>Kathode </a:t>
            </a:r>
            <a:r>
              <a:rPr lang="de-DE" dirty="0"/>
              <a:t>die Reduktion</a:t>
            </a:r>
          </a:p>
        </p:txBody>
      </p:sp>
      <p:sp>
        <p:nvSpPr>
          <p:cNvPr id="8" name="Datumsplatzhalter 7">
            <a:extLst>
              <a:ext uri="{FF2B5EF4-FFF2-40B4-BE49-F238E27FC236}">
                <a16:creationId xmlns:a16="http://schemas.microsoft.com/office/drawing/2014/main" id="{D2D67785-CFA7-4422-7445-195AE55E6EA4}"/>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C3886EB2-5066-449B-334A-E6359A78EB0F}"/>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C4131344-8F3E-CE22-89A1-0C99F1DCC6DA}"/>
              </a:ext>
            </a:extLst>
          </p:cNvPr>
          <p:cNvSpPr>
            <a:spLocks noGrp="1"/>
          </p:cNvSpPr>
          <p:nvPr>
            <p:ph type="sldNum" sz="quarter" idx="16"/>
          </p:nvPr>
        </p:nvSpPr>
        <p:spPr/>
        <p:txBody>
          <a:bodyPr/>
          <a:lstStyle/>
          <a:p>
            <a:fld id="{6FBDD224-CFE5-420E-A51B-C49F1872CE04}" type="slidenum">
              <a:rPr lang="de-DE" altLang="de-DE" smtClean="0"/>
              <a:pPr/>
              <a:t>86</a:t>
            </a:fld>
            <a:endParaRPr lang="de-DE" altLang="de-DE"/>
          </a:p>
        </p:txBody>
      </p:sp>
    </p:spTree>
    <p:extLst>
      <p:ext uri="{BB962C8B-B14F-4D97-AF65-F5344CB8AC3E}">
        <p14:creationId xmlns:p14="http://schemas.microsoft.com/office/powerpoint/2010/main" val="40406570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32C1DF8-9E00-FF81-89F5-39C0418A4FAD}"/>
              </a:ext>
            </a:extLst>
          </p:cNvPr>
          <p:cNvSpPr>
            <a:spLocks noGrp="1"/>
          </p:cNvSpPr>
          <p:nvPr>
            <p:ph type="title"/>
          </p:nvPr>
        </p:nvSpPr>
        <p:spPr/>
        <p:txBody>
          <a:bodyPr/>
          <a:lstStyle/>
          <a:p>
            <a:r>
              <a:rPr lang="de-DE" kern="0" dirty="0" err="1"/>
              <a:t>Redoxgleichungen</a:t>
            </a:r>
            <a:endParaRPr lang="de-DE" dirty="0"/>
          </a:p>
        </p:txBody>
      </p:sp>
      <mc:AlternateContent xmlns:mc="http://schemas.openxmlformats.org/markup-compatibility/2006" xmlns:a14="http://schemas.microsoft.com/office/drawing/2010/main">
        <mc:Choice Requires="a14">
          <p:sp>
            <p:nvSpPr>
              <p:cNvPr id="16" name="Textplatzhalter 15">
                <a:extLst>
                  <a:ext uri="{FF2B5EF4-FFF2-40B4-BE49-F238E27FC236}">
                    <a16:creationId xmlns:a16="http://schemas.microsoft.com/office/drawing/2014/main" id="{0D0CD2A6-7C45-4E15-972D-83942478C164}"/>
                  </a:ext>
                </a:extLst>
              </p:cNvPr>
              <p:cNvSpPr>
                <a:spLocks noGrp="1"/>
              </p:cNvSpPr>
              <p:nvPr>
                <p:ph type="body" sz="quarter" idx="13"/>
              </p:nvPr>
            </p:nvSpPr>
            <p:spPr/>
            <p:txBody>
              <a:bodyPr/>
              <a:lstStyle/>
              <a:p>
                <a:r>
                  <a:rPr lang="de-DE" kern="0" dirty="0"/>
                  <a:t>An einer </a:t>
                </a:r>
                <a:r>
                  <a:rPr lang="de-DE" b="1" kern="0" dirty="0"/>
                  <a:t>Redoxreaktion </a:t>
                </a:r>
                <a:r>
                  <a:rPr lang="de-DE" kern="0" dirty="0"/>
                  <a:t>haben immer ein </a:t>
                </a:r>
                <a:r>
                  <a:rPr lang="de-DE" b="1" kern="0" dirty="0"/>
                  <a:t>Oxidationsmittel</a:t>
                </a:r>
                <a:r>
                  <a:rPr lang="de-DE" kern="0" dirty="0"/>
                  <a:t> und ein </a:t>
                </a:r>
                <a:r>
                  <a:rPr lang="de-DE" b="1" kern="0" dirty="0"/>
                  <a:t>Reduktionsmittel </a:t>
                </a:r>
                <a:r>
                  <a:rPr lang="de-DE" kern="0" dirty="0"/>
                  <a:t>teil.</a:t>
                </a:r>
              </a:p>
              <a:p>
                <a:r>
                  <a:rPr lang="de-DE" kern="0" dirty="0"/>
                  <a:t>Das Oxidationsmittel </a:t>
                </a:r>
                <a:r>
                  <a:rPr lang="de-DE" b="1" kern="0" dirty="0"/>
                  <a:t>nimmt Elektronen auf </a:t>
                </a:r>
                <a:r>
                  <a:rPr lang="de-DE" kern="0" dirty="0"/>
                  <a:t>und wird dabei selbst </a:t>
                </a:r>
                <a:r>
                  <a:rPr lang="de-DE" b="1" kern="0" dirty="0"/>
                  <a:t>reduziert</a:t>
                </a:r>
                <a:r>
                  <a:rPr lang="de-DE" kern="0" dirty="0"/>
                  <a:t>.</a:t>
                </a:r>
              </a:p>
              <a:p>
                <a:r>
                  <a:rPr lang="de-DE" kern="0" dirty="0"/>
                  <a:t>Das Reduktionsmittel </a:t>
                </a:r>
                <a:r>
                  <a:rPr lang="de-DE" b="1" kern="0" dirty="0"/>
                  <a:t>gibt Elektronen ab</a:t>
                </a:r>
                <a:r>
                  <a:rPr lang="de-DE" kern="0" dirty="0"/>
                  <a:t> und wird dabei selbst </a:t>
                </a:r>
                <a:r>
                  <a:rPr lang="de-DE" b="1" kern="0" dirty="0"/>
                  <a:t>oxidiert</a:t>
                </a:r>
                <a:r>
                  <a:rPr lang="de-DE" kern="0" dirty="0"/>
                  <a:t>.</a:t>
                </a:r>
              </a:p>
              <a:p>
                <a:endParaRPr lang="de-DE" kern="0" dirty="0"/>
              </a:p>
              <a:p>
                <a:pPr marL="0" indent="0">
                  <a:buNone/>
                </a:pPr>
                <a:r>
                  <a:rPr lang="de-DE" b="1" kern="0" dirty="0"/>
                  <a:t>Vorgehen:</a:t>
                </a:r>
              </a:p>
              <a:p>
                <a:pPr marL="968375" lvl="2" indent="-228600">
                  <a:buFont typeface="+mj-lt"/>
                  <a:buAutoNum type="arabicParenBoth"/>
                </a:pPr>
                <a:r>
                  <a:rPr lang="de-DE" kern="0" dirty="0"/>
                  <a:t>Oxidationszahlen bestimmen</a:t>
                </a:r>
              </a:p>
              <a:p>
                <a:pPr marL="968375" lvl="2" indent="-228600">
                  <a:buFont typeface="+mj-lt"/>
                  <a:buAutoNum type="arabicParenBoth"/>
                </a:pPr>
                <a:r>
                  <a:rPr lang="de-DE" kern="0" dirty="0"/>
                  <a:t>Reduktion und Oxidation identifizieren</a:t>
                </a:r>
              </a:p>
              <a:p>
                <a:pPr marL="968375" lvl="2" indent="-228600">
                  <a:buFont typeface="+mj-lt"/>
                  <a:buAutoNum type="arabicParenBoth"/>
                </a:pPr>
                <a:r>
                  <a:rPr lang="de-DE" kern="0" dirty="0"/>
                  <a:t>Anzahl der übertragenen Elektronen bestimmen </a:t>
                </a:r>
                <a14:m>
                  <m:oMath xmlns:m="http://schemas.openxmlformats.org/officeDocument/2006/math">
                    <m:r>
                      <a:rPr lang="de-DE" i="1" kern="0">
                        <a:latin typeface="Cambria Math" panose="02040503050406030204" pitchFamily="18" charset="0"/>
                      </a:rPr>
                      <m:t>→</m:t>
                    </m:r>
                  </m:oMath>
                </a14:m>
                <a:r>
                  <a:rPr lang="de-DE" kern="0" dirty="0"/>
                  <a:t> </a:t>
                </a:r>
                <a:r>
                  <a:rPr lang="de-DE" kern="0" dirty="0" err="1"/>
                  <a:t>Stöchiometrieverhältnisse</a:t>
                </a:r>
                <a:r>
                  <a:rPr lang="de-DE" kern="0" dirty="0"/>
                  <a:t> bestimmen</a:t>
                </a:r>
              </a:p>
              <a:p>
                <a:pPr marL="968375" lvl="2" indent="-228600">
                  <a:buFont typeface="+mj-lt"/>
                  <a:buAutoNum type="arabicParenBoth"/>
                </a:pPr>
                <a:r>
                  <a:rPr lang="de-DE" kern="0" dirty="0"/>
                  <a:t>Stöchiometrie durch Protonen, Hydroxidionen und Wasser ausgleichen</a:t>
                </a:r>
              </a:p>
              <a:p>
                <a:pPr marL="968375" lvl="2" indent="-228600">
                  <a:buFont typeface="+mj-lt"/>
                  <a:buAutoNum type="arabicParenBoth"/>
                </a:pPr>
                <a:endParaRPr lang="de-DE" kern="0" dirty="0"/>
              </a:p>
              <a:p>
                <a:pPr marL="0" indent="0">
                  <a:buNone/>
                </a:pPr>
                <a:r>
                  <a:rPr lang="de-DE" b="1" kern="0" dirty="0"/>
                  <a:t>Beispiele:</a:t>
                </a:r>
              </a:p>
              <a:p>
                <a:pPr marL="0" indent="0">
                  <a:buNone/>
                </a:pPr>
                <a:endParaRPr lang="de-DE" kern="0" dirty="0"/>
              </a:p>
              <a:p>
                <a:endParaRPr lang="de-DE" kern="0" dirty="0"/>
              </a:p>
              <a:p>
                <a:endParaRPr lang="de-DE" dirty="0"/>
              </a:p>
            </p:txBody>
          </p:sp>
        </mc:Choice>
        <mc:Fallback xmlns="">
          <p:sp>
            <p:nvSpPr>
              <p:cNvPr id="16" name="Textplatzhalter 15">
                <a:extLst>
                  <a:ext uri="{FF2B5EF4-FFF2-40B4-BE49-F238E27FC236}">
                    <a16:creationId xmlns:a16="http://schemas.microsoft.com/office/drawing/2014/main" id="{0D0CD2A6-7C45-4E15-972D-83942478C16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08" t="-1214"/>
                </a:stretch>
              </a:blipFill>
            </p:spPr>
            <p:txBody>
              <a:bodyPr/>
              <a:lstStyle/>
              <a:p>
                <a:r>
                  <a:rPr lang="de-DE">
                    <a:noFill/>
                  </a:rPr>
                  <a:t> </a:t>
                </a:r>
              </a:p>
            </p:txBody>
          </p:sp>
        </mc:Fallback>
      </mc:AlternateContent>
      <p:pic>
        <p:nvPicPr>
          <p:cNvPr id="8" name="Grafik 7">
            <a:extLst>
              <a:ext uri="{FF2B5EF4-FFF2-40B4-BE49-F238E27FC236}">
                <a16:creationId xmlns:a16="http://schemas.microsoft.com/office/drawing/2014/main" id="{AFF61EBA-53DB-7B41-8702-D2D6837C47E2}"/>
              </a:ext>
            </a:extLst>
          </p:cNvPr>
          <p:cNvPicPr>
            <a:picLocks noChangeAspect="1"/>
          </p:cNvPicPr>
          <p:nvPr/>
        </p:nvPicPr>
        <p:blipFill>
          <a:blip r:embed="rId3"/>
          <a:stretch>
            <a:fillRect/>
          </a:stretch>
        </p:blipFill>
        <p:spPr>
          <a:xfrm>
            <a:off x="2080485" y="3863977"/>
            <a:ext cx="4229100" cy="23368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8361382E-9BD6-0549-9285-F991EB371B2B}"/>
              </a:ext>
            </a:extLst>
          </p:cNvPr>
          <p:cNvPicPr>
            <a:picLocks noChangeAspect="1"/>
          </p:cNvPicPr>
          <p:nvPr/>
        </p:nvPicPr>
        <p:blipFill>
          <a:blip r:embed="rId4"/>
          <a:stretch>
            <a:fillRect/>
          </a:stretch>
        </p:blipFill>
        <p:spPr>
          <a:xfrm>
            <a:off x="6833013" y="3863977"/>
            <a:ext cx="3312368" cy="2252822"/>
          </a:xfrm>
          <a:prstGeom prst="rect">
            <a:avLst/>
          </a:prstGeom>
        </p:spPr>
      </p:pic>
      <p:sp>
        <p:nvSpPr>
          <p:cNvPr id="14" name="Datumsplatzhalter 13">
            <a:extLst>
              <a:ext uri="{FF2B5EF4-FFF2-40B4-BE49-F238E27FC236}">
                <a16:creationId xmlns:a16="http://schemas.microsoft.com/office/drawing/2014/main" id="{22B8B5CD-2620-3B79-0F2F-F3740BD9D0AB}"/>
              </a:ext>
            </a:extLst>
          </p:cNvPr>
          <p:cNvSpPr>
            <a:spLocks noGrp="1"/>
          </p:cNvSpPr>
          <p:nvPr>
            <p:ph type="dt" sz="half" idx="14"/>
          </p:nvPr>
        </p:nvSpPr>
        <p:spPr/>
        <p:txBody>
          <a:bodyPr/>
          <a:lstStyle/>
          <a:p>
            <a:r>
              <a:rPr lang="de-DE"/>
              <a:t>WiSe 2023 / 2024</a:t>
            </a:r>
            <a:endParaRPr lang="de-DE" dirty="0"/>
          </a:p>
        </p:txBody>
      </p:sp>
      <p:sp>
        <p:nvSpPr>
          <p:cNvPr id="12" name="Fußzeilenplatzhalter 11">
            <a:extLst>
              <a:ext uri="{FF2B5EF4-FFF2-40B4-BE49-F238E27FC236}">
                <a16:creationId xmlns:a16="http://schemas.microsoft.com/office/drawing/2014/main" id="{EB2BC65F-BC5C-F08B-7060-FFC85F3C6625}"/>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F528D210-9936-06F8-495A-0D75611772A9}"/>
              </a:ext>
            </a:extLst>
          </p:cNvPr>
          <p:cNvSpPr>
            <a:spLocks noGrp="1"/>
          </p:cNvSpPr>
          <p:nvPr>
            <p:ph type="sldNum" sz="quarter" idx="16"/>
          </p:nvPr>
        </p:nvSpPr>
        <p:spPr/>
        <p:txBody>
          <a:bodyPr/>
          <a:lstStyle/>
          <a:p>
            <a:fld id="{7E0F9666-C122-4D3D-AFA2-14CC8F7A0F09}" type="slidenum">
              <a:rPr lang="de-DE" altLang="de-DE" smtClean="0"/>
              <a:pPr/>
              <a:t>87</a:t>
            </a:fld>
            <a:endParaRPr lang="de-DE" altLang="de-DE"/>
          </a:p>
        </p:txBody>
      </p:sp>
    </p:spTree>
    <p:extLst>
      <p:ext uri="{BB962C8B-B14F-4D97-AF65-F5344CB8AC3E}">
        <p14:creationId xmlns:p14="http://schemas.microsoft.com/office/powerpoint/2010/main" val="18041489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9E3A-5460-835D-3B08-8E219B25F45E}"/>
              </a:ext>
            </a:extLst>
          </p:cNvPr>
          <p:cNvSpPr>
            <a:spLocks noGrp="1"/>
          </p:cNvSpPr>
          <p:nvPr>
            <p:ph type="title"/>
          </p:nvPr>
        </p:nvSpPr>
        <p:spPr/>
        <p:txBody>
          <a:bodyPr/>
          <a:lstStyle/>
          <a:p>
            <a:r>
              <a:rPr lang="de-DE" dirty="0"/>
              <a:t>Die Normalwasserstoffelektrode und das Daniell - Element</a:t>
            </a:r>
          </a:p>
        </p:txBody>
      </p:sp>
      <mc:AlternateContent xmlns:mc="http://schemas.openxmlformats.org/markup-compatibility/2006" xmlns:a14="http://schemas.microsoft.com/office/drawing/2010/main">
        <mc:Choice Requires="a14">
          <p:sp>
            <p:nvSpPr>
              <p:cNvPr id="3" name="Textplatzhalter 2">
                <a:extLst>
                  <a:ext uri="{FF2B5EF4-FFF2-40B4-BE49-F238E27FC236}">
                    <a16:creationId xmlns:a16="http://schemas.microsoft.com/office/drawing/2014/main" id="{B672A61D-312B-5191-2FB1-4BACA2B77A3B}"/>
                  </a:ext>
                </a:extLst>
              </p:cNvPr>
              <p:cNvSpPr>
                <a:spLocks noGrp="1"/>
              </p:cNvSpPr>
              <p:nvPr>
                <p:ph type="body" sz="quarter" idx="13"/>
              </p:nvPr>
            </p:nvSpPr>
            <p:spPr/>
            <p:txBody>
              <a:bodyPr/>
              <a:lstStyle/>
              <a:p>
                <a:r>
                  <a:rPr lang="de-DE" dirty="0"/>
                  <a:t>Das </a:t>
                </a:r>
                <a:r>
                  <a:rPr lang="de-DE" b="1" dirty="0"/>
                  <a:t>Potential </a:t>
                </a:r>
                <a:r>
                  <a:rPr lang="de-DE" dirty="0"/>
                  <a:t>(die „elektrische Kraft“), das in einer </a:t>
                </a:r>
                <a:r>
                  <a:rPr lang="de-DE" b="1" dirty="0"/>
                  <a:t>Reduktion</a:t>
                </a:r>
                <a:r>
                  <a:rPr lang="de-DE" dirty="0"/>
                  <a:t> oder in einer </a:t>
                </a:r>
                <a:r>
                  <a:rPr lang="de-DE" b="1" dirty="0"/>
                  <a:t>Oxidation</a:t>
                </a:r>
                <a:r>
                  <a:rPr lang="de-DE" dirty="0"/>
                  <a:t> steckt, kann </a:t>
                </a:r>
                <a:r>
                  <a:rPr lang="de-DE" b="1" dirty="0"/>
                  <a:t>nicht absolut </a:t>
                </a:r>
                <a:r>
                  <a:rPr lang="de-DE" dirty="0"/>
                  <a:t>gemessen werden (da beides immer </a:t>
                </a:r>
                <a:r>
                  <a:rPr lang="de-DE" b="1" dirty="0"/>
                  <a:t>gekoppelt</a:t>
                </a:r>
                <a:r>
                  <a:rPr lang="de-DE" dirty="0"/>
                  <a:t> abläuft). Man kann also nur das Potential einer </a:t>
                </a:r>
                <a:r>
                  <a:rPr lang="de-DE" b="1" dirty="0"/>
                  <a:t>Redoxreaktion</a:t>
                </a:r>
                <a:r>
                  <a:rPr lang="de-DE" dirty="0"/>
                  <a:t> bestimmen.</a:t>
                </a:r>
              </a:p>
              <a:p>
                <a:r>
                  <a:rPr lang="de-DE" dirty="0"/>
                  <a:t>Technisch werden die beiden Reaktionspartner in Form zweier </a:t>
                </a:r>
                <a:r>
                  <a:rPr lang="de-DE" b="1" dirty="0"/>
                  <a:t>Elektroden </a:t>
                </a:r>
                <a:r>
                  <a:rPr lang="de-DE" dirty="0"/>
                  <a:t>bzw.</a:t>
                </a:r>
                <a:r>
                  <a:rPr lang="de-DE" b="1" dirty="0"/>
                  <a:t> Halbzellen </a:t>
                </a:r>
                <a:r>
                  <a:rPr lang="de-DE" dirty="0"/>
                  <a:t>kombiniert. </a:t>
                </a:r>
              </a:p>
              <a:p>
                <a:r>
                  <a:rPr lang="de-DE" dirty="0"/>
                  <a:t>Um trotzdem eine Aussage um die Oxidations- oder Reduktionskraft machen zu können, wird als „Partnerreaktion“ </a:t>
                </a:r>
                <a14:m>
                  <m:oMath xmlns:m="http://schemas.openxmlformats.org/officeDocument/2006/math">
                    <m:r>
                      <a:rPr lang="de-DE" b="0" i="1" smtClean="0">
                        <a:latin typeface="Cambria Math" panose="02040503050406030204" pitchFamily="18" charset="0"/>
                      </a:rPr>
                      <m:t>2 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r>
                      <a:rPr lang="de-DE" b="0" i="1" smtClean="0">
                        <a:latin typeface="Cambria Math" panose="02040503050406030204" pitchFamily="18" charset="0"/>
                      </a:rPr>
                      <m:t>+2 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𝐻</m:t>
                        </m:r>
                      </m:e>
                      <m:sub>
                        <m:r>
                          <a:rPr lang="de-DE" b="0" i="1" smtClean="0">
                            <a:latin typeface="Cambria Math" panose="02040503050406030204" pitchFamily="18" charset="0"/>
                            <a:ea typeface="Cambria Math" panose="02040503050406030204" pitchFamily="18" charset="0"/>
                          </a:rPr>
                          <m:t>2</m:t>
                        </m:r>
                      </m:sub>
                    </m:sSub>
                  </m:oMath>
                </a14:m>
                <a:r>
                  <a:rPr lang="de-DE" dirty="0"/>
                  <a:t> verwendet.</a:t>
                </a:r>
              </a:p>
              <a:p>
                <a:r>
                  <a:rPr lang="de-DE" dirty="0"/>
                  <a:t>Dafür kann die </a:t>
                </a:r>
                <a:r>
                  <a:rPr lang="de-DE" b="1" dirty="0"/>
                  <a:t>Normalwasserstoffelektrode </a:t>
                </a:r>
                <a:r>
                  <a:rPr lang="de-DE" dirty="0"/>
                  <a:t>verwendet werden. Sie besteht aus einem </a:t>
                </a:r>
                <a:r>
                  <a:rPr lang="de-DE" b="1" dirty="0"/>
                  <a:t>Platinblech</a:t>
                </a:r>
                <a:r>
                  <a:rPr lang="de-DE" dirty="0"/>
                  <a:t>, dass in einer </a:t>
                </a:r>
                <a:r>
                  <a:rPr lang="de-DE" b="1" dirty="0"/>
                  <a:t>Lösung</a:t>
                </a:r>
                <a:r>
                  <a:rPr lang="de-DE" dirty="0"/>
                  <a:t> mit dem </a:t>
                </a:r>
                <a:r>
                  <a:rPr lang="de-DE" b="1" dirty="0"/>
                  <a:t>pH = 0 </a:t>
                </a:r>
                <a:r>
                  <a:rPr lang="de-DE" dirty="0"/>
                  <a:t>eingetaucht ist und von </a:t>
                </a:r>
                <a:r>
                  <a:rPr lang="de-DE" b="1" dirty="0"/>
                  <a:t>Wasserstoffgas umspült </a:t>
                </a:r>
                <a:r>
                  <a:rPr lang="de-DE" dirty="0"/>
                  <a:t>wird. An der Platinoberfläche lagert sich eine Schicht an Wasserstoffatomen ab. Diese Elektrode wird als </a:t>
                </a:r>
                <a:r>
                  <a:rPr lang="de-DE" b="1" dirty="0"/>
                  <a:t>Nullpunkt </a:t>
                </a:r>
                <a:r>
                  <a:rPr lang="de-DE" dirty="0"/>
                  <a:t>definiert.</a:t>
                </a:r>
              </a:p>
              <a:p>
                <a:endParaRPr lang="de-DE" dirty="0"/>
              </a:p>
              <a:p>
                <a:r>
                  <a:rPr lang="de-DE" dirty="0"/>
                  <a:t>Das </a:t>
                </a:r>
                <a:r>
                  <a:rPr lang="de-DE" b="1" dirty="0"/>
                  <a:t>Daniell – Element </a:t>
                </a:r>
                <a:r>
                  <a:rPr lang="de-DE" dirty="0"/>
                  <a:t>ist eine Art historischer Batterie. Es besteht aus zwei Halbzellen, die </a:t>
                </a:r>
                <a:br>
                  <a:rPr lang="de-DE" dirty="0"/>
                </a:br>
                <a:r>
                  <a:rPr lang="de-DE" dirty="0"/>
                  <a:t>miteinander verbunden sind.</a:t>
                </a:r>
              </a:p>
              <a:p>
                <a:r>
                  <a:rPr lang="de-DE" dirty="0"/>
                  <a:t>Die </a:t>
                </a:r>
                <a:r>
                  <a:rPr lang="de-DE" b="1" dirty="0"/>
                  <a:t>Elektroden</a:t>
                </a:r>
                <a:r>
                  <a:rPr lang="de-DE" dirty="0"/>
                  <a:t> bestehen aus </a:t>
                </a:r>
                <a:r>
                  <a:rPr lang="de-DE" b="1" dirty="0"/>
                  <a:t>elementarem Metall</a:t>
                </a:r>
                <a:r>
                  <a:rPr lang="de-DE" dirty="0"/>
                  <a:t>, sie sind in eine Lösung der Metallkationen</a:t>
                </a:r>
                <a:br>
                  <a:rPr lang="de-DE" dirty="0"/>
                </a:br>
                <a:r>
                  <a:rPr lang="de-DE" dirty="0"/>
                  <a:t>eingetaucht.</a:t>
                </a:r>
              </a:p>
              <a:p>
                <a:r>
                  <a:rPr lang="de-DE" dirty="0"/>
                  <a:t>Die Elektroden sind über einen Draht verbunden, sodass Elektronen fließen können.</a:t>
                </a:r>
              </a:p>
              <a:p>
                <a:r>
                  <a:rPr lang="de-DE" dirty="0"/>
                  <a:t>An der unedleren Elektrode findet eine Oxidation statt: </a:t>
                </a:r>
                <a:r>
                  <a:rPr lang="de-DE" dirty="0" err="1"/>
                  <a:t>Zn</a:t>
                </a:r>
                <a:r>
                  <a:rPr lang="de-DE" dirty="0"/>
                  <a:t> aus der Elektrode wird zu Zn</a:t>
                </a:r>
                <a:r>
                  <a:rPr lang="de-DE" baseline="30000" dirty="0"/>
                  <a:t>2+</a:t>
                </a:r>
                <a:br>
                  <a:rPr lang="de-DE" dirty="0"/>
                </a:br>
                <a:r>
                  <a:rPr lang="de-DE" dirty="0"/>
                  <a:t>und geht in Lösung, die Elektronen fließen „in den Draht“. Die Elektrode schrumpft.</a:t>
                </a:r>
              </a:p>
              <a:p>
                <a:r>
                  <a:rPr lang="de-DE" dirty="0"/>
                  <a:t>An der edleren Elektrode findet mithilfe der ankommenden Elektronen eine Reduktion statt.</a:t>
                </a:r>
                <a:br>
                  <a:rPr lang="de-DE" dirty="0"/>
                </a:br>
                <a:r>
                  <a:rPr lang="de-DE" dirty="0"/>
                  <a:t>Cu</a:t>
                </a:r>
                <a:r>
                  <a:rPr lang="de-DE" baseline="30000" dirty="0"/>
                  <a:t>2+</a:t>
                </a:r>
                <a:r>
                  <a:rPr lang="de-DE" dirty="0"/>
                  <a:t> aus der Lösung wird zu </a:t>
                </a:r>
                <a:r>
                  <a:rPr lang="de-DE" dirty="0" err="1"/>
                  <a:t>Cu</a:t>
                </a:r>
                <a:r>
                  <a:rPr lang="de-DE" dirty="0"/>
                  <a:t> und lagert sich an der Elektrode ab. Diese wird größer.</a:t>
                </a:r>
              </a:p>
              <a:p>
                <a:r>
                  <a:rPr lang="de-DE" dirty="0"/>
                  <a:t>Die fließenden Elektronen im Draht sind als elektrischer Strom nutzbar.</a:t>
                </a:r>
              </a:p>
              <a:p>
                <a:endParaRPr lang="de-DE" dirty="0"/>
              </a:p>
              <a:p>
                <a:endParaRPr lang="de-DE" dirty="0"/>
              </a:p>
            </p:txBody>
          </p:sp>
        </mc:Choice>
        <mc:Fallback xmlns="">
          <p:sp>
            <p:nvSpPr>
              <p:cNvPr id="3" name="Textplatzhalter 2">
                <a:extLst>
                  <a:ext uri="{FF2B5EF4-FFF2-40B4-BE49-F238E27FC236}">
                    <a16:creationId xmlns:a16="http://schemas.microsoft.com/office/drawing/2014/main" id="{B672A61D-312B-5191-2FB1-4BACA2B77A3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1120"/>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FFB5E6D0-C069-A07D-45C1-43ED704EE2A3}"/>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F6D27822-437E-0B32-3E99-5E04233064E7}"/>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90C5E710-113A-0874-B118-1098E3C4678C}"/>
              </a:ext>
            </a:extLst>
          </p:cNvPr>
          <p:cNvSpPr>
            <a:spLocks noGrp="1"/>
          </p:cNvSpPr>
          <p:nvPr>
            <p:ph type="sldNum" sz="quarter" idx="16"/>
          </p:nvPr>
        </p:nvSpPr>
        <p:spPr/>
        <p:txBody>
          <a:bodyPr/>
          <a:lstStyle/>
          <a:p>
            <a:fld id="{C705F5F1-9457-49D1-866F-BB23D9D6F52D}" type="slidenum">
              <a:rPr lang="de-DE" altLang="de-DE" smtClean="0"/>
              <a:pPr/>
              <a:t>88</a:t>
            </a:fld>
            <a:endParaRPr lang="de-DE" altLang="de-DE"/>
          </a:p>
        </p:txBody>
      </p:sp>
      <p:pic>
        <p:nvPicPr>
          <p:cNvPr id="1026" name="Picture 2" descr="undefined">
            <a:extLst>
              <a:ext uri="{FF2B5EF4-FFF2-40B4-BE49-F238E27FC236}">
                <a16:creationId xmlns:a16="http://schemas.microsoft.com/office/drawing/2014/main" id="{FC36C92E-B293-21B7-7FB4-2B0E77639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461" y="2768926"/>
            <a:ext cx="3815552" cy="343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34FEABE5-99CA-985A-FFC8-6F0265556C7F}"/>
              </a:ext>
            </a:extLst>
          </p:cNvPr>
          <p:cNvSpPr txBox="1"/>
          <p:nvPr/>
        </p:nvSpPr>
        <p:spPr>
          <a:xfrm rot="16200000">
            <a:off x="10033253" y="4450019"/>
            <a:ext cx="3301460"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Von </a:t>
            </a:r>
            <a:r>
              <a:rPr lang="de-DE" sz="700" dirty="0" err="1">
                <a:solidFill>
                  <a:schemeClr val="bg1">
                    <a:lumMod val="50000"/>
                  </a:schemeClr>
                </a:solidFill>
                <a:latin typeface="Avenir Next LT Pro" panose="020B0504020202020204" pitchFamily="34" charset="77"/>
              </a:rPr>
              <a:t>Rehua</a:t>
            </a:r>
            <a:r>
              <a:rPr lang="de-DE" sz="700" dirty="0">
                <a:solidFill>
                  <a:schemeClr val="bg1">
                    <a:lumMod val="50000"/>
                  </a:schemeClr>
                </a:solidFill>
                <a:latin typeface="Avenir Next LT Pro" panose="020B0504020202020204" pitchFamily="34" charset="77"/>
              </a:rPr>
              <a:t> - https://</a:t>
            </a:r>
            <a:r>
              <a:rPr lang="de-DE" sz="700" dirty="0" err="1">
                <a:solidFill>
                  <a:schemeClr val="bg1">
                    <a:lumMod val="50000"/>
                  </a:schemeClr>
                </a:solidFill>
                <a:latin typeface="Avenir Next LT Pro" panose="020B0504020202020204" pitchFamily="34" charset="77"/>
              </a:rPr>
              <a:t>commons.wikimedia.org</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w</a:t>
            </a:r>
            <a:r>
              <a:rPr lang="de-DE" sz="700" dirty="0">
                <a:solidFill>
                  <a:schemeClr val="bg1">
                    <a:lumMod val="50000"/>
                  </a:schemeClr>
                </a:solidFill>
                <a:latin typeface="Avenir Next LT Pro" panose="020B0504020202020204" pitchFamily="34" charset="77"/>
              </a:rPr>
              <a:t>/</a:t>
            </a:r>
            <a:r>
              <a:rPr lang="de-DE" sz="700" dirty="0" err="1">
                <a:solidFill>
                  <a:schemeClr val="bg1">
                    <a:lumMod val="50000"/>
                  </a:schemeClr>
                </a:solidFill>
                <a:latin typeface="Avenir Next LT Pro" panose="020B0504020202020204" pitchFamily="34" charset="77"/>
              </a:rPr>
              <a:t>index.php?curid</a:t>
            </a:r>
            <a:r>
              <a:rPr lang="de-DE" sz="700" dirty="0">
                <a:solidFill>
                  <a:schemeClr val="bg1">
                    <a:lumMod val="50000"/>
                  </a:schemeClr>
                </a:solidFill>
                <a:latin typeface="Avenir Next LT Pro" panose="020B0504020202020204" pitchFamily="34" charset="77"/>
              </a:rPr>
              <a:t>=17902682</a:t>
            </a:r>
          </a:p>
        </p:txBody>
      </p:sp>
    </p:spTree>
    <p:extLst>
      <p:ext uri="{BB962C8B-B14F-4D97-AF65-F5344CB8AC3E}">
        <p14:creationId xmlns:p14="http://schemas.microsoft.com/office/powerpoint/2010/main" val="1899256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E91D6C04-9E32-1993-8608-95EE40C69B59}"/>
              </a:ext>
            </a:extLst>
          </p:cNvPr>
          <p:cNvSpPr>
            <a:spLocks noGrp="1"/>
          </p:cNvSpPr>
          <p:nvPr>
            <p:ph type="title"/>
          </p:nvPr>
        </p:nvSpPr>
        <p:spPr/>
        <p:txBody>
          <a:bodyPr/>
          <a:lstStyle/>
          <a:p>
            <a:r>
              <a:rPr lang="de-DE" dirty="0"/>
              <a:t>Stöchiometrisches Rechnen I</a:t>
            </a:r>
          </a:p>
        </p:txBody>
      </p:sp>
      <mc:AlternateContent xmlns:mc="http://schemas.openxmlformats.org/markup-compatibility/2006" xmlns:a14="http://schemas.microsoft.com/office/drawing/2010/main">
        <mc:Choice Requires="a14">
          <p:sp>
            <p:nvSpPr>
              <p:cNvPr id="9" name="Inhaltsplatzhalter 8">
                <a:extLst>
                  <a:ext uri="{FF2B5EF4-FFF2-40B4-BE49-F238E27FC236}">
                    <a16:creationId xmlns:a16="http://schemas.microsoft.com/office/drawing/2014/main" id="{17ACF8D0-E621-1274-758B-6BF4E20AE668}"/>
                  </a:ext>
                </a:extLst>
              </p:cNvPr>
              <p:cNvSpPr>
                <a:spLocks noGrp="1"/>
              </p:cNvSpPr>
              <p:nvPr>
                <p:ph type="body" sz="quarter" idx="13"/>
              </p:nvPr>
            </p:nvSpPr>
            <p:spPr/>
            <p:txBody>
              <a:bodyPr/>
              <a:lstStyle/>
              <a:p>
                <a:r>
                  <a:rPr lang="de-DE" kern="0" dirty="0"/>
                  <a:t>Beim stöchiometrischen Rechnen sind einige </a:t>
                </a:r>
                <a:r>
                  <a:rPr lang="de-DE" b="1" kern="0" dirty="0"/>
                  <a:t>Kennzahlen</a:t>
                </a:r>
                <a:r>
                  <a:rPr lang="de-DE" kern="0" dirty="0"/>
                  <a:t> relevant, welche </a:t>
                </a:r>
                <a:r>
                  <a:rPr lang="de-DE" b="1" kern="0" dirty="0"/>
                  <a:t>auswendig</a:t>
                </a:r>
                <a:r>
                  <a:rPr lang="de-DE" kern="0" dirty="0"/>
                  <a:t> gekonnt werden müssen!</a:t>
                </a:r>
              </a:p>
              <a:p>
                <a:r>
                  <a:rPr lang="de-DE" b="1" kern="0" dirty="0"/>
                  <a:t>Avogadro – Konstante: </a:t>
                </a:r>
                <a:r>
                  <a:rPr lang="de-DE" kern="0" dirty="0"/>
                  <a:t>Ein </a:t>
                </a:r>
                <a:r>
                  <a:rPr lang="de-DE" b="1" kern="0" dirty="0"/>
                  <a:t>Mol</a:t>
                </a:r>
                <a:r>
                  <a:rPr lang="de-DE" kern="0" dirty="0"/>
                  <a:t> entspricht </a:t>
                </a:r>
                <a14:m>
                  <m:oMath xmlns:m="http://schemas.openxmlformats.org/officeDocument/2006/math">
                    <m:r>
                      <a:rPr lang="de-DE" b="1" i="1" kern="0" smtClean="0">
                        <a:latin typeface="Cambria Math" panose="02040503050406030204" pitchFamily="18" charset="0"/>
                      </a:rPr>
                      <m:t>𝟔</m:t>
                    </m:r>
                    <m:r>
                      <a:rPr lang="de-DE" b="1" i="1" kern="0" smtClean="0">
                        <a:latin typeface="Cambria Math" panose="02040503050406030204" pitchFamily="18" charset="0"/>
                        <a:ea typeface="Cambria Math" panose="02040503050406030204" pitchFamily="18" charset="0"/>
                      </a:rPr>
                      <m:t>∙</m:t>
                    </m:r>
                    <m:sSup>
                      <m:sSupPr>
                        <m:ctrlPr>
                          <a:rPr lang="de-DE" b="1" i="1" kern="0" smtClean="0">
                            <a:latin typeface="Cambria Math" panose="02040503050406030204" pitchFamily="18" charset="0"/>
                            <a:ea typeface="Cambria Math" panose="02040503050406030204" pitchFamily="18" charset="0"/>
                          </a:rPr>
                        </m:ctrlPr>
                      </m:sSupPr>
                      <m:e>
                        <m:r>
                          <a:rPr lang="de-DE" b="1" i="1" kern="0" smtClean="0">
                            <a:latin typeface="Cambria Math" panose="02040503050406030204" pitchFamily="18" charset="0"/>
                            <a:ea typeface="Cambria Math" panose="02040503050406030204" pitchFamily="18" charset="0"/>
                          </a:rPr>
                          <m:t>𝟏𝟎</m:t>
                        </m:r>
                      </m:e>
                      <m:sup>
                        <m:r>
                          <a:rPr lang="de-DE" b="1" i="1" kern="0" smtClean="0">
                            <a:latin typeface="Cambria Math" panose="02040503050406030204" pitchFamily="18" charset="0"/>
                            <a:ea typeface="Cambria Math" panose="02040503050406030204" pitchFamily="18" charset="0"/>
                          </a:rPr>
                          <m:t>𝟐𝟑</m:t>
                        </m:r>
                      </m:sup>
                    </m:sSup>
                  </m:oMath>
                </a14:m>
                <a:r>
                  <a:rPr lang="de-DE" b="1" kern="0" dirty="0"/>
                  <a:t> Teilchen</a:t>
                </a:r>
              </a:p>
              <a:p>
                <a:r>
                  <a:rPr lang="de-DE" b="1" kern="0" dirty="0"/>
                  <a:t>Molvolumen: </a:t>
                </a:r>
                <a:r>
                  <a:rPr lang="de-DE" kern="0" dirty="0"/>
                  <a:t>Ein Mol eines </a:t>
                </a:r>
                <a:r>
                  <a:rPr lang="de-DE" b="1" kern="0" dirty="0"/>
                  <a:t>idealen Gases</a:t>
                </a:r>
                <a:r>
                  <a:rPr lang="de-DE" kern="0" dirty="0"/>
                  <a:t> nimmt ein Volumen von </a:t>
                </a:r>
                <a:r>
                  <a:rPr lang="de-DE" b="1" kern="0" dirty="0"/>
                  <a:t>22,4 L </a:t>
                </a:r>
                <a:r>
                  <a:rPr lang="de-DE" kern="0" dirty="0"/>
                  <a:t>ein. Für real existierende Gase kann dies in Rechenaufgaben nur als </a:t>
                </a:r>
                <a:r>
                  <a:rPr lang="de-DE" b="1" kern="0" dirty="0"/>
                  <a:t>Näherung</a:t>
                </a:r>
                <a:r>
                  <a:rPr lang="de-DE" kern="0" dirty="0"/>
                  <a:t> verwendet werden.</a:t>
                </a:r>
              </a:p>
              <a:p>
                <a:r>
                  <a:rPr lang="de-DE" b="1" kern="0" dirty="0"/>
                  <a:t>SI – Präfixe: </a:t>
                </a:r>
                <a:r>
                  <a:rPr lang="de-DE" kern="0" dirty="0"/>
                  <a:t>Geben eine Zehnerpotenz als Wort an:</a:t>
                </a:r>
              </a:p>
              <a:p>
                <a:endParaRPr lang="de-DE" kern="0" dirty="0"/>
              </a:p>
              <a:p>
                <a:endParaRPr lang="de-DE" kern="0" dirty="0"/>
              </a:p>
              <a:p>
                <a:endParaRPr lang="de-DE" kern="0" dirty="0"/>
              </a:p>
              <a:p>
                <a:endParaRPr lang="de-DE" kern="0" dirty="0"/>
              </a:p>
              <a:p>
                <a:endParaRPr lang="de-DE" kern="0" dirty="0"/>
              </a:p>
              <a:p>
                <a:endParaRPr lang="de-DE" kern="0" dirty="0"/>
              </a:p>
              <a:p>
                <a:endParaRPr lang="de-DE" kern="0" dirty="0"/>
              </a:p>
              <a:p>
                <a:endParaRPr lang="de-DE" kern="0" dirty="0"/>
              </a:p>
              <a:p>
                <a:pPr marL="0" indent="0">
                  <a:buNone/>
                </a:pPr>
                <a:endParaRPr lang="de-DE" kern="0" dirty="0"/>
              </a:p>
              <a:p>
                <a:r>
                  <a:rPr lang="de-DE" b="1" kern="0" dirty="0"/>
                  <a:t>Vorsicht bei der Verwendung von Mol!</a:t>
                </a:r>
                <a:r>
                  <a:rPr lang="de-DE" kern="0" dirty="0"/>
                  <a:t> Mol zählt nur die </a:t>
                </a:r>
                <a:r>
                  <a:rPr lang="de-DE" b="1" kern="0" dirty="0"/>
                  <a:t>Anzahl an vereinzelten Teilchen!</a:t>
                </a:r>
                <a:r>
                  <a:rPr lang="de-DE" kern="0" dirty="0"/>
                  <a:t> Aus einem Mol HCl entstehen bei </a:t>
                </a:r>
                <a:r>
                  <a:rPr lang="de-DE" kern="0" dirty="0" err="1"/>
                  <a:t>Dissotiation</a:t>
                </a:r>
                <a:r>
                  <a:rPr lang="de-DE" kern="0" dirty="0"/>
                  <a:t> 1 Mol H</a:t>
                </a:r>
                <a:r>
                  <a:rPr lang="de-DE" kern="0" baseline="30000" dirty="0"/>
                  <a:t>+</a:t>
                </a:r>
                <a:r>
                  <a:rPr lang="de-DE" kern="0" dirty="0"/>
                  <a:t> und 1 Mol Cl</a:t>
                </a:r>
                <a14:m>
                  <m:oMath xmlns:m="http://schemas.openxmlformats.org/officeDocument/2006/math">
                    <m:sSup>
                      <m:sSupPr>
                        <m:ctrlPr>
                          <a:rPr lang="de-DE" i="1" kern="0" dirty="0" smtClean="0">
                            <a:latin typeface="Cambria Math" panose="02040503050406030204" pitchFamily="18" charset="0"/>
                          </a:rPr>
                        </m:ctrlPr>
                      </m:sSupPr>
                      <m:e>
                        <m:r>
                          <a:rPr lang="de-DE" i="1" kern="0" dirty="0">
                            <a:latin typeface="Cambria Math" panose="02040503050406030204" pitchFamily="18" charset="0"/>
                          </a:rPr>
                          <m:t> </m:t>
                        </m:r>
                      </m:e>
                      <m:sup>
                        <m:r>
                          <a:rPr lang="de-DE" i="1" kern="0" dirty="0">
                            <a:latin typeface="Cambria Math" panose="02040503050406030204" pitchFamily="18" charset="0"/>
                          </a:rPr>
                          <m:t>−</m:t>
                        </m:r>
                      </m:sup>
                    </m:sSup>
                  </m:oMath>
                </a14:m>
                <a:r>
                  <a:rPr lang="de-DE" kern="0" dirty="0"/>
                  <a:t>, in der Summe also 2 Mol Ionen!</a:t>
                </a:r>
              </a:p>
              <a:p>
                <a:r>
                  <a:rPr lang="de-DE" b="1" kern="0" dirty="0"/>
                  <a:t>Wichtige Größen </a:t>
                </a:r>
                <a:r>
                  <a:rPr lang="de-DE" kern="0" dirty="0"/>
                  <a:t>und ihre </a:t>
                </a:r>
                <a:r>
                  <a:rPr lang="de-DE" b="1" kern="0" dirty="0">
                    <a:solidFill>
                      <a:srgbClr val="FF0000"/>
                    </a:solidFill>
                  </a:rPr>
                  <a:t>Einheiten</a:t>
                </a:r>
                <a:r>
                  <a:rPr lang="de-DE" kern="0" dirty="0"/>
                  <a:t>:</a:t>
                </a:r>
                <a:endParaRPr lang="de-DE" b="1" kern="0" dirty="0"/>
              </a:p>
              <a:p>
                <a:endParaRPr lang="de-DE" b="1" kern="0" dirty="0"/>
              </a:p>
              <a:p>
                <a:endParaRPr lang="de-DE" dirty="0"/>
              </a:p>
            </p:txBody>
          </p:sp>
        </mc:Choice>
        <mc:Fallback xmlns="">
          <p:sp>
            <p:nvSpPr>
              <p:cNvPr id="9" name="Inhaltsplatzhalter 8">
                <a:extLst>
                  <a:ext uri="{FF2B5EF4-FFF2-40B4-BE49-F238E27FC236}">
                    <a16:creationId xmlns:a16="http://schemas.microsoft.com/office/drawing/2014/main" id="{17ACF8D0-E621-1274-758B-6BF4E20AE66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560"/>
                </a:stretch>
              </a:blipFill>
            </p:spPr>
            <p:txBody>
              <a:bodyPr/>
              <a:lstStyle/>
              <a:p>
                <a:r>
                  <a:rPr lang="de-DE">
                    <a:noFill/>
                  </a:rPr>
                  <a:t> </a:t>
                </a:r>
              </a:p>
            </p:txBody>
          </p:sp>
        </mc:Fallback>
      </mc:AlternateContent>
      <p:sp>
        <p:nvSpPr>
          <p:cNvPr id="5" name="Datumsplatzhalter 4">
            <a:extLst>
              <a:ext uri="{FF2B5EF4-FFF2-40B4-BE49-F238E27FC236}">
                <a16:creationId xmlns:a16="http://schemas.microsoft.com/office/drawing/2014/main" id="{F4469988-D714-2E17-9721-44CECE7D5F3F}"/>
              </a:ext>
            </a:extLst>
          </p:cNvPr>
          <p:cNvSpPr>
            <a:spLocks noGrp="1"/>
          </p:cNvSpPr>
          <p:nvPr>
            <p:ph type="dt" sz="half" idx="14"/>
          </p:nvPr>
        </p:nvSpPr>
        <p:spPr/>
        <p:txBody>
          <a:bodyPr/>
          <a:lstStyle/>
          <a:p>
            <a:r>
              <a:rPr lang="de-DE"/>
              <a:t>WiSe 2023 / 2024</a:t>
            </a:r>
            <a:endParaRPr lang="de-DE" dirty="0"/>
          </a:p>
        </p:txBody>
      </p:sp>
      <p:sp>
        <p:nvSpPr>
          <p:cNvPr id="3" name="Fußzeilenplatzhalter 2">
            <a:extLst>
              <a:ext uri="{FF2B5EF4-FFF2-40B4-BE49-F238E27FC236}">
                <a16:creationId xmlns:a16="http://schemas.microsoft.com/office/drawing/2014/main" id="{FD9FD291-D45E-1F62-2856-87CBFBBFBA02}"/>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6F71B01B-0F6D-ED12-A58C-DCF9C7B9278E}"/>
              </a:ext>
            </a:extLst>
          </p:cNvPr>
          <p:cNvSpPr>
            <a:spLocks noGrp="1"/>
          </p:cNvSpPr>
          <p:nvPr>
            <p:ph type="sldNum" sz="quarter" idx="16"/>
          </p:nvPr>
        </p:nvSpPr>
        <p:spPr/>
        <p:txBody>
          <a:bodyPr/>
          <a:lstStyle/>
          <a:p>
            <a:fld id="{7E0F9666-C122-4D3D-AFA2-14CC8F7A0F09}" type="slidenum">
              <a:rPr lang="de-DE" altLang="de-DE" smtClean="0"/>
              <a:pPr/>
              <a:t>8</a:t>
            </a:fld>
            <a:endParaRPr lang="de-DE" altLang="de-DE"/>
          </a:p>
        </p:txBody>
      </p:sp>
      <p:graphicFrame>
        <p:nvGraphicFramePr>
          <p:cNvPr id="6" name="Tabelle 8">
            <a:extLst>
              <a:ext uri="{FF2B5EF4-FFF2-40B4-BE49-F238E27FC236}">
                <a16:creationId xmlns:a16="http://schemas.microsoft.com/office/drawing/2014/main" id="{86046276-3B23-2343-8C81-9045137A74D1}"/>
              </a:ext>
            </a:extLst>
          </p:cNvPr>
          <p:cNvGraphicFramePr>
            <a:graphicFrameLocks noGrp="1"/>
          </p:cNvGraphicFramePr>
          <p:nvPr>
            <p:extLst>
              <p:ext uri="{D42A27DB-BD31-4B8C-83A1-F6EECF244321}">
                <p14:modId xmlns:p14="http://schemas.microsoft.com/office/powerpoint/2010/main" val="1758418491"/>
              </p:ext>
            </p:extLst>
          </p:nvPr>
        </p:nvGraphicFramePr>
        <p:xfrm>
          <a:off x="4871864" y="2237420"/>
          <a:ext cx="1584176" cy="1920240"/>
        </p:xfrm>
        <a:graphic>
          <a:graphicData uri="http://schemas.openxmlformats.org/drawingml/2006/table">
            <a:tbl>
              <a:tblPr firstRow="1" bandRow="1">
                <a:tableStyleId>{3B4B98B0-60AC-42C2-AFA5-B58CD77FA1E5}</a:tableStyleId>
              </a:tblPr>
              <a:tblGrid>
                <a:gridCol w="792088">
                  <a:extLst>
                    <a:ext uri="{9D8B030D-6E8A-4147-A177-3AD203B41FA5}">
                      <a16:colId xmlns:a16="http://schemas.microsoft.com/office/drawing/2014/main" val="1604007232"/>
                    </a:ext>
                  </a:extLst>
                </a:gridCol>
                <a:gridCol w="792088">
                  <a:extLst>
                    <a:ext uri="{9D8B030D-6E8A-4147-A177-3AD203B41FA5}">
                      <a16:colId xmlns:a16="http://schemas.microsoft.com/office/drawing/2014/main" val="2284654096"/>
                    </a:ext>
                  </a:extLst>
                </a:gridCol>
              </a:tblGrid>
              <a:tr h="267458">
                <a:tc>
                  <a:txBody>
                    <a:bodyPr/>
                    <a:lstStyle/>
                    <a:p>
                      <a:r>
                        <a:rPr lang="de-DE" sz="1200" b="0" dirty="0" err="1">
                          <a:solidFill>
                            <a:schemeClr val="tx1"/>
                          </a:solidFill>
                        </a:rPr>
                        <a:t>giga</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de-DE" sz="1200" b="0" dirty="0">
                          <a:solidFill>
                            <a:schemeClr val="tx1"/>
                          </a:solidFill>
                        </a:rPr>
                        <a:t>10</a:t>
                      </a:r>
                      <a:r>
                        <a:rPr lang="de-DE" sz="1200" b="0" baseline="30000" dirty="0">
                          <a:solidFill>
                            <a:schemeClr val="tx1"/>
                          </a:solidFill>
                        </a:rPr>
                        <a:t>9</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5774735"/>
                  </a:ext>
                </a:extLst>
              </a:tr>
              <a:tr h="267458">
                <a:tc>
                  <a:txBody>
                    <a:bodyPr/>
                    <a:lstStyle/>
                    <a:p>
                      <a:r>
                        <a:rPr lang="de-DE" sz="1200" b="0" dirty="0" err="1">
                          <a:solidFill>
                            <a:schemeClr val="tx1"/>
                          </a:solidFill>
                        </a:rPr>
                        <a:t>mega</a:t>
                      </a:r>
                      <a:endParaRPr lang="de-DE" sz="1200" b="0" dirty="0">
                        <a:solidFill>
                          <a:schemeClr val="tx1"/>
                        </a:solidFill>
                        <a:latin typeface="Avenir Next LT Pro" panose="020B0504020202020204" pitchFamily="34" charset="77"/>
                      </a:endParaRPr>
                    </a:p>
                  </a:txBody>
                  <a:tcPr>
                    <a:lnT w="12700" cmpd="sng">
                      <a:noFill/>
                    </a:lnT>
                  </a:tcPr>
                </a:tc>
                <a:tc>
                  <a:txBody>
                    <a:bodyPr/>
                    <a:lstStyle/>
                    <a:p>
                      <a:r>
                        <a:rPr lang="de-DE" sz="1200" b="0" dirty="0">
                          <a:solidFill>
                            <a:schemeClr val="tx1"/>
                          </a:solidFill>
                        </a:rPr>
                        <a:t>10</a:t>
                      </a:r>
                      <a:r>
                        <a:rPr lang="de-DE" sz="1200" b="0" baseline="30000" dirty="0">
                          <a:solidFill>
                            <a:schemeClr val="tx1"/>
                          </a:solidFill>
                        </a:rPr>
                        <a:t>6</a:t>
                      </a:r>
                      <a:endParaRPr lang="de-DE" sz="1200" b="0" dirty="0">
                        <a:solidFill>
                          <a:schemeClr val="tx1"/>
                        </a:solidFill>
                        <a:latin typeface="Avenir Next LT Pro" panose="020B0504020202020204" pitchFamily="34" charset="77"/>
                      </a:endParaRPr>
                    </a:p>
                  </a:txBody>
                  <a:tcPr>
                    <a:lnT w="12700" cmpd="sng">
                      <a:noFill/>
                    </a:lnT>
                  </a:tcPr>
                </a:tc>
                <a:extLst>
                  <a:ext uri="{0D108BD9-81ED-4DB2-BD59-A6C34878D82A}">
                    <a16:rowId xmlns:a16="http://schemas.microsoft.com/office/drawing/2014/main" val="3628281232"/>
                  </a:ext>
                </a:extLst>
              </a:tr>
              <a:tr h="267458">
                <a:tc>
                  <a:txBody>
                    <a:bodyPr/>
                    <a:lstStyle/>
                    <a:p>
                      <a:r>
                        <a:rPr lang="de-DE" sz="1200" b="0" dirty="0" err="1">
                          <a:solidFill>
                            <a:schemeClr val="tx1"/>
                          </a:solidFill>
                        </a:rPr>
                        <a:t>kilo</a:t>
                      </a:r>
                      <a:endParaRPr lang="de-DE" sz="1200" b="0" dirty="0">
                        <a:solidFill>
                          <a:schemeClr val="tx1"/>
                        </a:solidFill>
                        <a:latin typeface="Avenir Next LT Pro" panose="020B0504020202020204" pitchFamily="34" charset="77"/>
                      </a:endParaRPr>
                    </a:p>
                  </a:txBody>
                  <a:tcPr/>
                </a:tc>
                <a:tc>
                  <a:txBody>
                    <a:bodyPr/>
                    <a:lstStyle/>
                    <a:p>
                      <a:r>
                        <a:rPr lang="de-DE" sz="1200" b="0" dirty="0">
                          <a:solidFill>
                            <a:schemeClr val="tx1"/>
                          </a:solidFill>
                        </a:rPr>
                        <a:t>10</a:t>
                      </a:r>
                      <a:r>
                        <a:rPr lang="de-DE" sz="1200" b="0" baseline="30000" dirty="0">
                          <a:solidFill>
                            <a:schemeClr val="tx1"/>
                          </a:solidFill>
                        </a:rPr>
                        <a:t>3</a:t>
                      </a:r>
                      <a:endParaRPr lang="de-DE" sz="1200" b="0" dirty="0">
                        <a:solidFill>
                          <a:schemeClr val="tx1"/>
                        </a:solidFill>
                        <a:latin typeface="Avenir Next LT Pro" panose="020B0504020202020204" pitchFamily="34" charset="77"/>
                      </a:endParaRPr>
                    </a:p>
                  </a:txBody>
                  <a:tcPr/>
                </a:tc>
                <a:extLst>
                  <a:ext uri="{0D108BD9-81ED-4DB2-BD59-A6C34878D82A}">
                    <a16:rowId xmlns:a16="http://schemas.microsoft.com/office/drawing/2014/main" val="1312672134"/>
                  </a:ext>
                </a:extLst>
              </a:tr>
              <a:tr h="267458">
                <a:tc>
                  <a:txBody>
                    <a:bodyPr/>
                    <a:lstStyle/>
                    <a:p>
                      <a:r>
                        <a:rPr lang="de-DE" sz="1200" b="0" dirty="0" err="1">
                          <a:solidFill>
                            <a:schemeClr val="tx1"/>
                          </a:solidFill>
                        </a:rPr>
                        <a:t>milli</a:t>
                      </a:r>
                      <a:endParaRPr lang="de-DE" sz="1200" b="0" dirty="0">
                        <a:solidFill>
                          <a:schemeClr val="tx1"/>
                        </a:solidFill>
                        <a:latin typeface="Avenir Next LT Pro" panose="020B0504020202020204" pitchFamily="34" charset="77"/>
                      </a:endParaRPr>
                    </a:p>
                  </a:txBody>
                  <a:tcPr/>
                </a:tc>
                <a:tc>
                  <a:txBody>
                    <a:bodyPr/>
                    <a:lstStyle/>
                    <a:p>
                      <a:r>
                        <a:rPr lang="de-DE" sz="1200" b="0" dirty="0">
                          <a:solidFill>
                            <a:schemeClr val="tx1"/>
                          </a:solidFill>
                        </a:rPr>
                        <a:t>10</a:t>
                      </a:r>
                      <a:r>
                        <a:rPr lang="de-DE" sz="1200" b="0" baseline="30000" dirty="0">
                          <a:solidFill>
                            <a:schemeClr val="tx1"/>
                          </a:solidFill>
                        </a:rPr>
                        <a:t>-3</a:t>
                      </a:r>
                      <a:endParaRPr lang="de-DE" sz="1200" b="0" dirty="0">
                        <a:solidFill>
                          <a:schemeClr val="tx1"/>
                        </a:solidFill>
                        <a:latin typeface="Avenir Next LT Pro" panose="020B0504020202020204" pitchFamily="34" charset="77"/>
                      </a:endParaRPr>
                    </a:p>
                  </a:txBody>
                  <a:tcPr/>
                </a:tc>
                <a:extLst>
                  <a:ext uri="{0D108BD9-81ED-4DB2-BD59-A6C34878D82A}">
                    <a16:rowId xmlns:a16="http://schemas.microsoft.com/office/drawing/2014/main" val="3121535501"/>
                  </a:ext>
                </a:extLst>
              </a:tr>
              <a:tr h="267458">
                <a:tc>
                  <a:txBody>
                    <a:bodyPr/>
                    <a:lstStyle/>
                    <a:p>
                      <a:r>
                        <a:rPr lang="de-DE" sz="1200" b="0" dirty="0" err="1">
                          <a:solidFill>
                            <a:schemeClr val="tx1"/>
                          </a:solidFill>
                        </a:rPr>
                        <a:t>mikro</a:t>
                      </a:r>
                      <a:endParaRPr lang="de-DE" sz="1200" b="0" dirty="0">
                        <a:solidFill>
                          <a:schemeClr val="tx1"/>
                        </a:solidFill>
                        <a:latin typeface="Avenir Next LT Pro" panose="020B0504020202020204" pitchFamily="34" charset="77"/>
                      </a:endParaRPr>
                    </a:p>
                  </a:txBody>
                  <a:tcPr/>
                </a:tc>
                <a:tc>
                  <a:txBody>
                    <a:bodyPr/>
                    <a:lstStyle/>
                    <a:p>
                      <a:r>
                        <a:rPr lang="de-DE" sz="1200" b="0" dirty="0">
                          <a:solidFill>
                            <a:schemeClr val="tx1"/>
                          </a:solidFill>
                        </a:rPr>
                        <a:t>10</a:t>
                      </a:r>
                      <a:r>
                        <a:rPr lang="de-DE" sz="1200" b="0" baseline="30000" dirty="0">
                          <a:solidFill>
                            <a:schemeClr val="tx1"/>
                          </a:solidFill>
                        </a:rPr>
                        <a:t>-6</a:t>
                      </a:r>
                      <a:endParaRPr lang="de-DE" sz="1200" b="0" dirty="0">
                        <a:solidFill>
                          <a:schemeClr val="tx1"/>
                        </a:solidFill>
                        <a:latin typeface="Avenir Next LT Pro" panose="020B0504020202020204" pitchFamily="34" charset="77"/>
                      </a:endParaRPr>
                    </a:p>
                  </a:txBody>
                  <a:tcPr/>
                </a:tc>
                <a:extLst>
                  <a:ext uri="{0D108BD9-81ED-4DB2-BD59-A6C34878D82A}">
                    <a16:rowId xmlns:a16="http://schemas.microsoft.com/office/drawing/2014/main" val="582266725"/>
                  </a:ext>
                </a:extLst>
              </a:tr>
              <a:tr h="267458">
                <a:tc>
                  <a:txBody>
                    <a:bodyPr/>
                    <a:lstStyle/>
                    <a:p>
                      <a:r>
                        <a:rPr lang="de-DE" sz="1200" b="0" dirty="0" err="1">
                          <a:solidFill>
                            <a:schemeClr val="tx1"/>
                          </a:solidFill>
                        </a:rPr>
                        <a:t>nano</a:t>
                      </a:r>
                      <a:endParaRPr lang="de-DE" sz="1200" b="0" dirty="0">
                        <a:solidFill>
                          <a:schemeClr val="tx1"/>
                        </a:solidFill>
                        <a:latin typeface="Avenir Next LT Pro" panose="020B0504020202020204" pitchFamily="34" charset="77"/>
                      </a:endParaRPr>
                    </a:p>
                  </a:txBody>
                  <a:tcPr/>
                </a:tc>
                <a:tc>
                  <a:txBody>
                    <a:bodyPr/>
                    <a:lstStyle/>
                    <a:p>
                      <a:r>
                        <a:rPr lang="de-DE" sz="1200" b="0" dirty="0">
                          <a:solidFill>
                            <a:schemeClr val="tx1"/>
                          </a:solidFill>
                        </a:rPr>
                        <a:t>10</a:t>
                      </a:r>
                      <a:r>
                        <a:rPr lang="de-DE" sz="1200" b="0" baseline="30000" dirty="0">
                          <a:solidFill>
                            <a:schemeClr val="tx1"/>
                          </a:solidFill>
                        </a:rPr>
                        <a:t>-9</a:t>
                      </a:r>
                      <a:endParaRPr lang="de-DE" sz="1200" b="0" dirty="0">
                        <a:solidFill>
                          <a:schemeClr val="tx1"/>
                        </a:solidFill>
                        <a:latin typeface="Avenir Next LT Pro" panose="020B0504020202020204" pitchFamily="34" charset="77"/>
                      </a:endParaRPr>
                    </a:p>
                  </a:txBody>
                  <a:tcPr/>
                </a:tc>
                <a:extLst>
                  <a:ext uri="{0D108BD9-81ED-4DB2-BD59-A6C34878D82A}">
                    <a16:rowId xmlns:a16="http://schemas.microsoft.com/office/drawing/2014/main" val="1957659746"/>
                  </a:ext>
                </a:extLst>
              </a:tr>
              <a:tr h="267458">
                <a:tc>
                  <a:txBody>
                    <a:bodyPr/>
                    <a:lstStyle/>
                    <a:p>
                      <a:r>
                        <a:rPr lang="de-DE" sz="1200" b="0" dirty="0" err="1">
                          <a:solidFill>
                            <a:schemeClr val="tx1"/>
                          </a:solidFill>
                        </a:rPr>
                        <a:t>pico</a:t>
                      </a:r>
                      <a:endParaRPr lang="de-DE" sz="1200" b="0" dirty="0">
                        <a:solidFill>
                          <a:schemeClr val="tx1"/>
                        </a:solidFill>
                        <a:latin typeface="Avenir Next LT Pro" panose="020B0504020202020204" pitchFamily="34" charset="77"/>
                      </a:endParaRPr>
                    </a:p>
                  </a:txBody>
                  <a:tcPr/>
                </a:tc>
                <a:tc>
                  <a:txBody>
                    <a:bodyPr/>
                    <a:lstStyle/>
                    <a:p>
                      <a:r>
                        <a:rPr lang="de-DE" sz="1200" b="0" dirty="0">
                          <a:solidFill>
                            <a:schemeClr val="tx1"/>
                          </a:solidFill>
                        </a:rPr>
                        <a:t>10</a:t>
                      </a:r>
                      <a:r>
                        <a:rPr lang="de-DE" sz="1200" b="0" baseline="30000" dirty="0">
                          <a:solidFill>
                            <a:schemeClr val="tx1"/>
                          </a:solidFill>
                        </a:rPr>
                        <a:t>-12</a:t>
                      </a:r>
                      <a:endParaRPr lang="de-DE" sz="1200" b="0" dirty="0">
                        <a:solidFill>
                          <a:schemeClr val="tx1"/>
                        </a:solidFill>
                        <a:latin typeface="Avenir Next LT Pro" panose="020B0504020202020204" pitchFamily="34" charset="77"/>
                      </a:endParaRPr>
                    </a:p>
                  </a:txBody>
                  <a:tcPr/>
                </a:tc>
                <a:extLst>
                  <a:ext uri="{0D108BD9-81ED-4DB2-BD59-A6C34878D82A}">
                    <a16:rowId xmlns:a16="http://schemas.microsoft.com/office/drawing/2014/main" val="1892812736"/>
                  </a:ext>
                </a:extLst>
              </a:tr>
            </a:tbl>
          </a:graphicData>
        </a:graphic>
      </p:graphicFrame>
      <p:graphicFrame>
        <p:nvGraphicFramePr>
          <p:cNvPr id="7" name="Tabelle 6">
            <a:extLst>
              <a:ext uri="{FF2B5EF4-FFF2-40B4-BE49-F238E27FC236}">
                <a16:creationId xmlns:a16="http://schemas.microsoft.com/office/drawing/2014/main" id="{865D58E7-F28E-4E4E-A95E-93DD35E6D012}"/>
              </a:ext>
            </a:extLst>
          </p:cNvPr>
          <p:cNvGraphicFramePr>
            <a:graphicFrameLocks noGrp="1"/>
          </p:cNvGraphicFramePr>
          <p:nvPr>
            <p:extLst>
              <p:ext uri="{D42A27DB-BD31-4B8C-83A1-F6EECF244321}">
                <p14:modId xmlns:p14="http://schemas.microsoft.com/office/powerpoint/2010/main" val="3133858514"/>
              </p:ext>
            </p:extLst>
          </p:nvPr>
        </p:nvGraphicFramePr>
        <p:xfrm>
          <a:off x="2639616" y="5377817"/>
          <a:ext cx="2592288" cy="822960"/>
        </p:xfrm>
        <a:graphic>
          <a:graphicData uri="http://schemas.openxmlformats.org/drawingml/2006/table">
            <a:tbl>
              <a:tblPr firstRow="1" bandRow="1">
                <a:tableStyleId>{68D230F3-CF80-4859-8CE7-A43EE81993B5}</a:tableStyleId>
              </a:tblPr>
              <a:tblGrid>
                <a:gridCol w="1656184">
                  <a:extLst>
                    <a:ext uri="{9D8B030D-6E8A-4147-A177-3AD203B41FA5}">
                      <a16:colId xmlns:a16="http://schemas.microsoft.com/office/drawing/2014/main" val="1604007232"/>
                    </a:ext>
                  </a:extLst>
                </a:gridCol>
                <a:gridCol w="936104">
                  <a:extLst>
                    <a:ext uri="{9D8B030D-6E8A-4147-A177-3AD203B41FA5}">
                      <a16:colId xmlns:a16="http://schemas.microsoft.com/office/drawing/2014/main" val="2284654096"/>
                    </a:ext>
                  </a:extLst>
                </a:gridCol>
              </a:tblGrid>
              <a:tr h="267458">
                <a:tc>
                  <a:txBody>
                    <a:bodyPr/>
                    <a:lstStyle/>
                    <a:p>
                      <a:r>
                        <a:rPr lang="de-DE" sz="1200" b="0" dirty="0">
                          <a:solidFill>
                            <a:schemeClr val="tx1"/>
                          </a:solidFill>
                        </a:rPr>
                        <a:t>Volumen V</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de-DE" sz="1200" b="0" dirty="0">
                          <a:solidFill>
                            <a:schemeClr val="tx1"/>
                          </a:solidFill>
                        </a:rPr>
                        <a:t>Liter (L)</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5774735"/>
                  </a:ext>
                </a:extLst>
              </a:tr>
              <a:tr h="267458">
                <a:tc>
                  <a:txBody>
                    <a:bodyPr/>
                    <a:lstStyle/>
                    <a:p>
                      <a:r>
                        <a:rPr lang="de-DE" sz="1200" b="0" dirty="0">
                          <a:solidFill>
                            <a:schemeClr val="tx1"/>
                          </a:solidFill>
                        </a:rPr>
                        <a:t>Masse m</a:t>
                      </a:r>
                      <a:endParaRPr lang="de-DE" sz="1200" b="0" dirty="0">
                        <a:solidFill>
                          <a:schemeClr val="tx1"/>
                        </a:solidFill>
                        <a:latin typeface="Avenir Next LT Pro" panose="020B0504020202020204" pitchFamily="34" charset="77"/>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de-DE" sz="1200" b="0" dirty="0">
                          <a:solidFill>
                            <a:schemeClr val="tx1"/>
                          </a:solidFill>
                        </a:rPr>
                        <a:t>Gramm (</a:t>
                      </a:r>
                      <a:r>
                        <a:rPr lang="de-DE" sz="1200" b="0" dirty="0" err="1">
                          <a:solidFill>
                            <a:schemeClr val="tx1"/>
                          </a:solidFill>
                        </a:rPr>
                        <a:t>g</a:t>
                      </a:r>
                      <a:r>
                        <a:rPr lang="de-DE" sz="1200" b="0" dirty="0">
                          <a:solidFill>
                            <a:schemeClr val="tx1"/>
                          </a:solidFill>
                        </a:rPr>
                        <a:t>)</a:t>
                      </a:r>
                      <a:endParaRPr lang="de-DE" sz="1200" b="0" dirty="0">
                        <a:solidFill>
                          <a:schemeClr val="tx1"/>
                        </a:solidFill>
                        <a:latin typeface="Avenir Next LT Pro" panose="020B0504020202020204" pitchFamily="34" charset="77"/>
                      </a:endParaRPr>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28281232"/>
                  </a:ext>
                </a:extLst>
              </a:tr>
              <a:tr h="267458">
                <a:tc>
                  <a:txBody>
                    <a:bodyPr/>
                    <a:lstStyle/>
                    <a:p>
                      <a:r>
                        <a:rPr lang="de-DE" sz="1200" b="0" dirty="0">
                          <a:solidFill>
                            <a:schemeClr val="tx1"/>
                          </a:solidFill>
                        </a:rPr>
                        <a:t>Stoffmenge </a:t>
                      </a:r>
                      <a:r>
                        <a:rPr lang="de-DE" sz="1200" b="0" dirty="0" err="1">
                          <a:solidFill>
                            <a:schemeClr val="tx1"/>
                          </a:solidFill>
                        </a:rPr>
                        <a:t>n</a:t>
                      </a:r>
                      <a:endParaRPr lang="de-DE" sz="1200" b="0" dirty="0">
                        <a:solidFill>
                          <a:schemeClr val="tx1"/>
                        </a:solidFill>
                        <a:latin typeface="Avenir Next LT Pro" panose="020B0504020202020204" pitchFamily="34" charset="77"/>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200" b="0" dirty="0">
                          <a:solidFill>
                            <a:schemeClr val="tx1"/>
                          </a:solidFill>
                        </a:rPr>
                        <a:t>Mol (</a:t>
                      </a:r>
                      <a:r>
                        <a:rPr lang="de-DE" sz="1200" b="0" dirty="0" err="1">
                          <a:solidFill>
                            <a:schemeClr val="tx1"/>
                          </a:solidFill>
                        </a:rPr>
                        <a:t>mol</a:t>
                      </a:r>
                      <a:r>
                        <a:rPr lang="de-DE" sz="1200" b="0" dirty="0">
                          <a:solidFill>
                            <a:schemeClr val="tx1"/>
                          </a:solidFill>
                        </a:rPr>
                        <a:t>)</a:t>
                      </a:r>
                      <a:endParaRPr lang="de-DE" sz="1200" b="0" dirty="0">
                        <a:solidFill>
                          <a:schemeClr val="tx1"/>
                        </a:solidFill>
                        <a:latin typeface="Avenir Next LT Pro" panose="020B0504020202020204" pitchFamily="34" charset="77"/>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2672134"/>
                  </a:ext>
                </a:extLst>
              </a:tr>
            </a:tbl>
          </a:graphicData>
        </a:graphic>
      </p:graphicFrame>
      <mc:AlternateContent xmlns:mc="http://schemas.openxmlformats.org/markup-compatibility/2006" xmlns:a14="http://schemas.microsoft.com/office/drawing/2010/main">
        <mc:Choice Requires="a14">
          <p:graphicFrame>
            <p:nvGraphicFramePr>
              <p:cNvPr id="8" name="Tabelle 7">
                <a:extLst>
                  <a:ext uri="{FF2B5EF4-FFF2-40B4-BE49-F238E27FC236}">
                    <a16:creationId xmlns:a16="http://schemas.microsoft.com/office/drawing/2014/main" id="{FC5B28DD-2EDC-8844-826A-6E57A15B79B0}"/>
                  </a:ext>
                </a:extLst>
              </p:cNvPr>
              <p:cNvGraphicFramePr>
                <a:graphicFrameLocks noGrp="1"/>
              </p:cNvGraphicFramePr>
              <p:nvPr>
                <p:extLst>
                  <p:ext uri="{D42A27DB-BD31-4B8C-83A1-F6EECF244321}">
                    <p14:modId xmlns:p14="http://schemas.microsoft.com/office/powerpoint/2010/main" val="1829348967"/>
                  </p:ext>
                </p:extLst>
              </p:nvPr>
            </p:nvGraphicFramePr>
            <p:xfrm>
              <a:off x="6484580" y="5372676"/>
              <a:ext cx="2592288" cy="822960"/>
            </p:xfrm>
            <a:graphic>
              <a:graphicData uri="http://schemas.openxmlformats.org/drawingml/2006/table">
                <a:tbl>
                  <a:tblPr firstRow="1" bandRow="1">
                    <a:tableStyleId>{68D230F3-CF80-4859-8CE7-A43EE81993B5}</a:tableStyleId>
                  </a:tblPr>
                  <a:tblGrid>
                    <a:gridCol w="1656184">
                      <a:extLst>
                        <a:ext uri="{9D8B030D-6E8A-4147-A177-3AD203B41FA5}">
                          <a16:colId xmlns:a16="http://schemas.microsoft.com/office/drawing/2014/main" val="1604007232"/>
                        </a:ext>
                      </a:extLst>
                    </a:gridCol>
                    <a:gridCol w="936104">
                      <a:extLst>
                        <a:ext uri="{9D8B030D-6E8A-4147-A177-3AD203B41FA5}">
                          <a16:colId xmlns:a16="http://schemas.microsoft.com/office/drawing/2014/main" val="2284654096"/>
                        </a:ext>
                      </a:extLst>
                    </a:gridCol>
                  </a:tblGrid>
                  <a:tr h="267458">
                    <a:tc>
                      <a:txBody>
                        <a:bodyPr/>
                        <a:lstStyle/>
                        <a:p>
                          <a:r>
                            <a:rPr lang="de-DE" sz="1200" b="0" dirty="0">
                              <a:solidFill>
                                <a:schemeClr val="tx1"/>
                              </a:solidFill>
                            </a:rPr>
                            <a:t>Konzentration c</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de-DE" sz="1200" b="0" dirty="0">
                              <a:solidFill>
                                <a:schemeClr val="tx1"/>
                              </a:solidFill>
                            </a:rPr>
                            <a:t>(</a:t>
                          </a:r>
                          <a:r>
                            <a:rPr lang="de-DE" sz="1200" b="0" dirty="0" err="1">
                              <a:solidFill>
                                <a:schemeClr val="tx1"/>
                              </a:solidFill>
                            </a:rPr>
                            <a:t>mol</a:t>
                          </a:r>
                          <a:r>
                            <a:rPr lang="de-DE" sz="1200" b="0" dirty="0">
                              <a:solidFill>
                                <a:schemeClr val="tx1"/>
                              </a:solidFill>
                            </a:rPr>
                            <a:t>/L)</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5774735"/>
                      </a:ext>
                    </a:extLst>
                  </a:tr>
                  <a:tr h="267458">
                    <a:tc>
                      <a:txBody>
                        <a:bodyPr/>
                        <a:lstStyle/>
                        <a:p>
                          <a:r>
                            <a:rPr lang="de-DE" sz="1200" b="0" dirty="0">
                              <a:solidFill>
                                <a:schemeClr val="tx1"/>
                              </a:solidFill>
                            </a:rPr>
                            <a:t>Molare Masse M</a:t>
                          </a:r>
                          <a:endParaRPr lang="de-DE" sz="1200" b="0" dirty="0">
                            <a:solidFill>
                              <a:schemeClr val="tx1"/>
                            </a:solidFill>
                            <a:latin typeface="Avenir Next LT Pro" panose="020B0504020202020204" pitchFamily="34" charset="77"/>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de-DE" sz="1200" b="0" dirty="0">
                              <a:solidFill>
                                <a:schemeClr val="tx1"/>
                              </a:solidFill>
                            </a:rPr>
                            <a:t>(</a:t>
                          </a:r>
                          <a:r>
                            <a:rPr lang="de-DE" sz="1200" b="0" dirty="0" err="1">
                              <a:solidFill>
                                <a:schemeClr val="tx1"/>
                              </a:solidFill>
                            </a:rPr>
                            <a:t>g</a:t>
                          </a:r>
                          <a:r>
                            <a:rPr lang="de-DE" sz="1200" b="0" dirty="0">
                              <a:solidFill>
                                <a:schemeClr val="tx1"/>
                              </a:solidFill>
                            </a:rPr>
                            <a:t>/</a:t>
                          </a:r>
                          <a:r>
                            <a:rPr lang="de-DE" sz="1200" b="0" dirty="0" err="1">
                              <a:solidFill>
                                <a:schemeClr val="tx1"/>
                              </a:solidFill>
                            </a:rPr>
                            <a:t>mol</a:t>
                          </a:r>
                          <a:r>
                            <a:rPr lang="de-DE" sz="1200" b="0" dirty="0">
                              <a:solidFill>
                                <a:schemeClr val="tx1"/>
                              </a:solidFill>
                            </a:rPr>
                            <a:t>)</a:t>
                          </a:r>
                          <a:endParaRPr lang="de-DE" sz="1200" b="0" dirty="0">
                            <a:solidFill>
                              <a:schemeClr val="tx1"/>
                            </a:solidFill>
                            <a:latin typeface="Avenir Next LT Pro" panose="020B0504020202020204" pitchFamily="34" charset="77"/>
                          </a:endParaRPr>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28281232"/>
                      </a:ext>
                    </a:extLst>
                  </a:tr>
                  <a:tr h="267458">
                    <a:tc>
                      <a:txBody>
                        <a:bodyPr/>
                        <a:lstStyle/>
                        <a:p>
                          <a:r>
                            <a:rPr lang="de-DE" sz="1200" b="0" dirty="0">
                              <a:solidFill>
                                <a:schemeClr val="tx1"/>
                              </a:solidFill>
                            </a:rPr>
                            <a:t>Dichte </a:t>
                          </a:r>
                          <a14:m>
                            <m:oMath xmlns:m="http://schemas.openxmlformats.org/officeDocument/2006/math">
                              <m:r>
                                <a:rPr lang="de-DE" sz="1200" b="0" smtClean="0">
                                  <a:solidFill>
                                    <a:schemeClr val="tx1"/>
                                  </a:solidFill>
                                  <a:latin typeface="Cambria Math" panose="02040503050406030204" pitchFamily="18" charset="0"/>
                                </a:rPr>
                                <m:t>𝜌</m:t>
                              </m:r>
                            </m:oMath>
                          </a14:m>
                          <a:endParaRPr lang="de-DE" sz="1200" b="0" dirty="0">
                            <a:solidFill>
                              <a:schemeClr val="tx1"/>
                            </a:solidFill>
                            <a:latin typeface="Avenir Next LT Pro" panose="020B0504020202020204" pitchFamily="34" charset="77"/>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200" b="0" dirty="0">
                              <a:solidFill>
                                <a:schemeClr val="tx1"/>
                              </a:solidFill>
                            </a:rPr>
                            <a:t>(</a:t>
                          </a:r>
                          <a:r>
                            <a:rPr lang="de-DE" sz="1200" b="0" dirty="0" err="1">
                              <a:solidFill>
                                <a:schemeClr val="tx1"/>
                              </a:solidFill>
                            </a:rPr>
                            <a:t>g</a:t>
                          </a:r>
                          <a:r>
                            <a:rPr lang="de-DE" sz="1200" b="0" dirty="0">
                              <a:solidFill>
                                <a:schemeClr val="tx1"/>
                              </a:solidFill>
                            </a:rPr>
                            <a:t>/cm</a:t>
                          </a:r>
                          <a:r>
                            <a:rPr lang="de-DE" sz="1200" b="0" baseline="30000" dirty="0">
                              <a:solidFill>
                                <a:schemeClr val="tx1"/>
                              </a:solidFill>
                            </a:rPr>
                            <a:t>3</a:t>
                          </a:r>
                          <a:r>
                            <a:rPr lang="de-DE" sz="1200" b="0" baseline="0" dirty="0">
                              <a:solidFill>
                                <a:schemeClr val="tx1"/>
                              </a:solidFill>
                            </a:rPr>
                            <a:t>)</a:t>
                          </a:r>
                          <a:endParaRPr lang="de-DE" sz="1200" b="0" dirty="0">
                            <a:solidFill>
                              <a:schemeClr val="tx1"/>
                            </a:solidFill>
                            <a:latin typeface="Avenir Next LT Pro" panose="020B0504020202020204" pitchFamily="34" charset="77"/>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2672134"/>
                      </a:ext>
                    </a:extLst>
                  </a:tr>
                </a:tbl>
              </a:graphicData>
            </a:graphic>
          </p:graphicFrame>
        </mc:Choice>
        <mc:Fallback xmlns="">
          <p:graphicFrame>
            <p:nvGraphicFramePr>
              <p:cNvPr id="8" name="Tabelle 7">
                <a:extLst>
                  <a:ext uri="{FF2B5EF4-FFF2-40B4-BE49-F238E27FC236}">
                    <a16:creationId xmlns:a16="http://schemas.microsoft.com/office/drawing/2014/main" id="{FC5B28DD-2EDC-8844-826A-6E57A15B79B0}"/>
                  </a:ext>
                </a:extLst>
              </p:cNvPr>
              <p:cNvGraphicFramePr>
                <a:graphicFrameLocks noGrp="1"/>
              </p:cNvGraphicFramePr>
              <p:nvPr>
                <p:extLst>
                  <p:ext uri="{D42A27DB-BD31-4B8C-83A1-F6EECF244321}">
                    <p14:modId xmlns:p14="http://schemas.microsoft.com/office/powerpoint/2010/main" val="1829348967"/>
                  </p:ext>
                </p:extLst>
              </p:nvPr>
            </p:nvGraphicFramePr>
            <p:xfrm>
              <a:off x="6484580" y="5372676"/>
              <a:ext cx="2592288" cy="822960"/>
            </p:xfrm>
            <a:graphic>
              <a:graphicData uri="http://schemas.openxmlformats.org/drawingml/2006/table">
                <a:tbl>
                  <a:tblPr firstRow="1" bandRow="1">
                    <a:tableStyleId>{68D230F3-CF80-4859-8CE7-A43EE81993B5}</a:tableStyleId>
                  </a:tblPr>
                  <a:tblGrid>
                    <a:gridCol w="1656184">
                      <a:extLst>
                        <a:ext uri="{9D8B030D-6E8A-4147-A177-3AD203B41FA5}">
                          <a16:colId xmlns:a16="http://schemas.microsoft.com/office/drawing/2014/main" val="1604007232"/>
                        </a:ext>
                      </a:extLst>
                    </a:gridCol>
                    <a:gridCol w="936104">
                      <a:extLst>
                        <a:ext uri="{9D8B030D-6E8A-4147-A177-3AD203B41FA5}">
                          <a16:colId xmlns:a16="http://schemas.microsoft.com/office/drawing/2014/main" val="2284654096"/>
                        </a:ext>
                      </a:extLst>
                    </a:gridCol>
                  </a:tblGrid>
                  <a:tr h="274320">
                    <a:tc>
                      <a:txBody>
                        <a:bodyPr/>
                        <a:lstStyle/>
                        <a:p>
                          <a:r>
                            <a:rPr lang="de-DE" sz="1200" b="0" dirty="0">
                              <a:solidFill>
                                <a:schemeClr val="tx1"/>
                              </a:solidFill>
                            </a:rPr>
                            <a:t>Konzentration c</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de-DE" sz="1200" b="0" dirty="0">
                              <a:solidFill>
                                <a:schemeClr val="tx1"/>
                              </a:solidFill>
                            </a:rPr>
                            <a:t>(</a:t>
                          </a:r>
                          <a:r>
                            <a:rPr lang="de-DE" sz="1200" b="0" dirty="0" err="1">
                              <a:solidFill>
                                <a:schemeClr val="tx1"/>
                              </a:solidFill>
                            </a:rPr>
                            <a:t>mol</a:t>
                          </a:r>
                          <a:r>
                            <a:rPr lang="de-DE" sz="1200" b="0" dirty="0">
                              <a:solidFill>
                                <a:schemeClr val="tx1"/>
                              </a:solidFill>
                            </a:rPr>
                            <a:t>/L)</a:t>
                          </a:r>
                          <a:endParaRPr lang="de-DE" sz="1200" b="0" dirty="0">
                            <a:solidFill>
                              <a:schemeClr val="tx1"/>
                            </a:solidFill>
                            <a:latin typeface="Avenir Next LT Pro" panose="020B0504020202020204" pitchFamily="34" charset="77"/>
                          </a:endParaRPr>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5774735"/>
                      </a:ext>
                    </a:extLst>
                  </a:tr>
                  <a:tr h="274320">
                    <a:tc>
                      <a:txBody>
                        <a:bodyPr/>
                        <a:lstStyle/>
                        <a:p>
                          <a:r>
                            <a:rPr lang="de-DE" sz="1200" b="0" dirty="0">
                              <a:solidFill>
                                <a:schemeClr val="tx1"/>
                              </a:solidFill>
                            </a:rPr>
                            <a:t>Molare Masse M</a:t>
                          </a:r>
                          <a:endParaRPr lang="de-DE" sz="1200" b="0" dirty="0">
                            <a:solidFill>
                              <a:schemeClr val="tx1"/>
                            </a:solidFill>
                            <a:latin typeface="Avenir Next LT Pro" panose="020B0504020202020204" pitchFamily="34" charset="77"/>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de-DE" sz="1200" b="0" dirty="0">
                              <a:solidFill>
                                <a:schemeClr val="tx1"/>
                              </a:solidFill>
                            </a:rPr>
                            <a:t>(</a:t>
                          </a:r>
                          <a:r>
                            <a:rPr lang="de-DE" sz="1200" b="0" dirty="0" err="1">
                              <a:solidFill>
                                <a:schemeClr val="tx1"/>
                              </a:solidFill>
                            </a:rPr>
                            <a:t>g</a:t>
                          </a:r>
                          <a:r>
                            <a:rPr lang="de-DE" sz="1200" b="0" dirty="0">
                              <a:solidFill>
                                <a:schemeClr val="tx1"/>
                              </a:solidFill>
                            </a:rPr>
                            <a:t>/</a:t>
                          </a:r>
                          <a:r>
                            <a:rPr lang="de-DE" sz="1200" b="0" dirty="0" err="1">
                              <a:solidFill>
                                <a:schemeClr val="tx1"/>
                              </a:solidFill>
                            </a:rPr>
                            <a:t>mol</a:t>
                          </a:r>
                          <a:r>
                            <a:rPr lang="de-DE" sz="1200" b="0" dirty="0">
                              <a:solidFill>
                                <a:schemeClr val="tx1"/>
                              </a:solidFill>
                            </a:rPr>
                            <a:t>)</a:t>
                          </a:r>
                          <a:endParaRPr lang="de-DE" sz="1200" b="0" dirty="0">
                            <a:solidFill>
                              <a:schemeClr val="tx1"/>
                            </a:solidFill>
                            <a:latin typeface="Avenir Next LT Pro" panose="020B0504020202020204" pitchFamily="34" charset="77"/>
                          </a:endParaRPr>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28281232"/>
                      </a:ext>
                    </a:extLst>
                  </a:tr>
                  <a:tr h="274320">
                    <a:tc>
                      <a:txBody>
                        <a:bodyPr/>
                        <a:lstStyle/>
                        <a:p>
                          <a:endParaRPr lang="de-DE"/>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204545" r="-57252" b="-18182"/>
                          </a:stretch>
                        </a:blipFill>
                      </a:tcPr>
                    </a:tc>
                    <a:tc>
                      <a:txBody>
                        <a:bodyPr/>
                        <a:lstStyle/>
                        <a:p>
                          <a:r>
                            <a:rPr lang="de-DE" sz="1200" b="0" dirty="0">
                              <a:solidFill>
                                <a:schemeClr val="tx1"/>
                              </a:solidFill>
                            </a:rPr>
                            <a:t>(</a:t>
                          </a:r>
                          <a:r>
                            <a:rPr lang="de-DE" sz="1200" b="0" dirty="0" err="1">
                              <a:solidFill>
                                <a:schemeClr val="tx1"/>
                              </a:solidFill>
                            </a:rPr>
                            <a:t>g</a:t>
                          </a:r>
                          <a:r>
                            <a:rPr lang="de-DE" sz="1200" b="0" dirty="0">
                              <a:solidFill>
                                <a:schemeClr val="tx1"/>
                              </a:solidFill>
                            </a:rPr>
                            <a:t>/cm</a:t>
                          </a:r>
                          <a:r>
                            <a:rPr lang="de-DE" sz="1200" b="0" baseline="30000" dirty="0">
                              <a:solidFill>
                                <a:schemeClr val="tx1"/>
                              </a:solidFill>
                            </a:rPr>
                            <a:t>3</a:t>
                          </a:r>
                          <a:r>
                            <a:rPr lang="de-DE" sz="1200" b="0" baseline="0" dirty="0">
                              <a:solidFill>
                                <a:schemeClr val="tx1"/>
                              </a:solidFill>
                            </a:rPr>
                            <a:t>)</a:t>
                          </a:r>
                          <a:endParaRPr lang="de-DE" sz="1200" b="0" dirty="0">
                            <a:solidFill>
                              <a:schemeClr val="tx1"/>
                            </a:solidFill>
                            <a:latin typeface="Avenir Next LT Pro" panose="020B0504020202020204" pitchFamily="34" charset="77"/>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2672134"/>
                      </a:ext>
                    </a:extLst>
                  </a:tr>
                </a:tbl>
              </a:graphicData>
            </a:graphic>
          </p:graphicFrame>
        </mc:Fallback>
      </mc:AlternateContent>
    </p:spTree>
    <p:extLst>
      <p:ext uri="{BB962C8B-B14F-4D97-AF65-F5344CB8AC3E}">
        <p14:creationId xmlns:p14="http://schemas.microsoft.com/office/powerpoint/2010/main" val="2800803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4ED0ABC-1A13-DF60-6B1F-EEC5CB143204}"/>
              </a:ext>
            </a:extLst>
          </p:cNvPr>
          <p:cNvSpPr>
            <a:spLocks noGrp="1"/>
          </p:cNvSpPr>
          <p:nvPr>
            <p:ph type="title"/>
          </p:nvPr>
        </p:nvSpPr>
        <p:spPr/>
        <p:txBody>
          <a:bodyPr/>
          <a:lstStyle/>
          <a:p>
            <a:r>
              <a:rPr lang="de-DE" kern="0" dirty="0" err="1"/>
              <a:t>Redoxreihe</a:t>
            </a:r>
            <a:endParaRPr lang="de-DE" dirty="0"/>
          </a:p>
        </p:txBody>
      </p:sp>
      <p:sp>
        <p:nvSpPr>
          <p:cNvPr id="13" name="Datumsplatzhalter 12">
            <a:extLst>
              <a:ext uri="{FF2B5EF4-FFF2-40B4-BE49-F238E27FC236}">
                <a16:creationId xmlns:a16="http://schemas.microsoft.com/office/drawing/2014/main" id="{71880A93-C83C-B194-C5E6-1BA02289FB43}"/>
              </a:ext>
            </a:extLst>
          </p:cNvPr>
          <p:cNvSpPr>
            <a:spLocks noGrp="1"/>
          </p:cNvSpPr>
          <p:nvPr>
            <p:ph type="dt" sz="half" idx="10"/>
          </p:nvPr>
        </p:nvSpPr>
        <p:spPr/>
        <p:txBody>
          <a:bodyPr/>
          <a:lstStyle/>
          <a:p>
            <a:r>
              <a:rPr lang="de-DE"/>
              <a:t>WiSe 2023 / 2024</a:t>
            </a:r>
            <a:endParaRPr lang="de-DE" dirty="0"/>
          </a:p>
        </p:txBody>
      </p:sp>
      <p:sp>
        <p:nvSpPr>
          <p:cNvPr id="11" name="Fußzeilenplatzhalter 10">
            <a:extLst>
              <a:ext uri="{FF2B5EF4-FFF2-40B4-BE49-F238E27FC236}">
                <a16:creationId xmlns:a16="http://schemas.microsoft.com/office/drawing/2014/main" id="{DECBB320-2D3E-8F03-28BF-9E6A4D7BB628}"/>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7C2C6D26-908C-12B6-3D32-8ED2915ADCBE}"/>
              </a:ext>
            </a:extLst>
          </p:cNvPr>
          <p:cNvSpPr>
            <a:spLocks noGrp="1"/>
          </p:cNvSpPr>
          <p:nvPr>
            <p:ph type="sldNum" sz="quarter" idx="12"/>
          </p:nvPr>
        </p:nvSpPr>
        <p:spPr/>
        <p:txBody>
          <a:bodyPr/>
          <a:lstStyle/>
          <a:p>
            <a:fld id="{7E0F9666-C122-4D3D-AFA2-14CC8F7A0F09}" type="slidenum">
              <a:rPr lang="de-DE" altLang="de-DE" smtClean="0"/>
              <a:pPr/>
              <a:t>89</a:t>
            </a:fld>
            <a:endParaRPr lang="de-DE" altLang="de-DE"/>
          </a:p>
        </p:txBody>
      </p:sp>
      <p:sp>
        <p:nvSpPr>
          <p:cNvPr id="7" name="Textplatzhalter 6">
            <a:extLst>
              <a:ext uri="{FF2B5EF4-FFF2-40B4-BE49-F238E27FC236}">
                <a16:creationId xmlns:a16="http://schemas.microsoft.com/office/drawing/2014/main" id="{D52D7E0D-6877-1D25-620F-74F299F4DE47}"/>
              </a:ext>
            </a:extLst>
          </p:cNvPr>
          <p:cNvSpPr>
            <a:spLocks noGrp="1"/>
          </p:cNvSpPr>
          <p:nvPr>
            <p:ph type="body" sz="quarter" idx="13"/>
          </p:nvPr>
        </p:nvSpPr>
        <p:spPr/>
        <p:txBody>
          <a:bodyPr/>
          <a:lstStyle/>
          <a:p>
            <a:r>
              <a:rPr lang="de-DE" sz="1400" kern="0" dirty="0"/>
              <a:t>Die Reaktionen sind Konventionsgemäß in </a:t>
            </a:r>
            <a:r>
              <a:rPr lang="de-DE" sz="1400" b="1" kern="0" dirty="0"/>
              <a:t>Reduktionsrichtung</a:t>
            </a:r>
            <a:r>
              <a:rPr lang="de-DE" sz="1400" kern="0" dirty="0"/>
              <a:t> formuliert</a:t>
            </a:r>
          </a:p>
          <a:p>
            <a:r>
              <a:rPr lang="de-DE" sz="1400" kern="0" dirty="0"/>
              <a:t>Negatives Vorzeichen: die oxidierte Form ist bevorzugt</a:t>
            </a:r>
          </a:p>
          <a:p>
            <a:r>
              <a:rPr lang="de-DE" sz="1400" kern="0" dirty="0"/>
              <a:t>Positives Vorzeichen: die reduzierte Form ist bevorzugt</a:t>
            </a:r>
          </a:p>
          <a:p>
            <a:r>
              <a:rPr lang="de-DE" sz="1400" b="1" kern="0" dirty="0"/>
              <a:t>Relative Größen!</a:t>
            </a:r>
            <a:r>
              <a:rPr lang="de-DE" sz="1400" kern="0" dirty="0"/>
              <a:t>  Normiert auf Wasserstoff</a:t>
            </a:r>
          </a:p>
          <a:p>
            <a:r>
              <a:rPr lang="de-DE" sz="1400" b="1" kern="0" dirty="0"/>
              <a:t>Edelmetalle</a:t>
            </a:r>
            <a:r>
              <a:rPr lang="de-DE" sz="1400" kern="0" dirty="0"/>
              <a:t> liegen am liebsten elementar vor</a:t>
            </a:r>
          </a:p>
          <a:p>
            <a:r>
              <a:rPr lang="de-DE" sz="1400" kern="0" dirty="0" err="1"/>
              <a:t>Redoxgleichungen</a:t>
            </a:r>
            <a:r>
              <a:rPr lang="de-DE" sz="1400" kern="0" dirty="0"/>
              <a:t> müssen auch stöchiometrisch </a:t>
            </a:r>
            <a:r>
              <a:rPr lang="de-DE" sz="1400" b="1" kern="0" dirty="0"/>
              <a:t>ausgeglichen</a:t>
            </a:r>
            <a:r>
              <a:rPr lang="de-DE" sz="1400" kern="0" dirty="0"/>
              <a:t> werden, auch mit H</a:t>
            </a:r>
            <a:r>
              <a:rPr lang="de-DE" sz="1400" kern="0" baseline="30000" dirty="0"/>
              <a:t>+</a:t>
            </a:r>
          </a:p>
          <a:p>
            <a:endParaRPr lang="de-DE" sz="1400" kern="0" dirty="0"/>
          </a:p>
          <a:p>
            <a:endParaRPr lang="de-DE" dirty="0"/>
          </a:p>
        </p:txBody>
      </p:sp>
      <mc:AlternateContent xmlns:mc="http://schemas.openxmlformats.org/markup-compatibility/2006" xmlns:a14="http://schemas.microsoft.com/office/drawing/2010/main">
        <mc:Choice Requires="a14">
          <p:graphicFrame>
            <p:nvGraphicFramePr>
              <p:cNvPr id="9" name="Tabellenplatzhalter 8">
                <a:extLst>
                  <a:ext uri="{FF2B5EF4-FFF2-40B4-BE49-F238E27FC236}">
                    <a16:creationId xmlns:a16="http://schemas.microsoft.com/office/drawing/2014/main" id="{F6A606B2-E3DA-B855-B5CB-C7FBA8EB2467}"/>
                  </a:ext>
                </a:extLst>
              </p:cNvPr>
              <p:cNvGraphicFramePr>
                <a:graphicFrameLocks noGrp="1"/>
              </p:cNvGraphicFramePr>
              <p:nvPr>
                <p:ph type="tbl" sz="quarter" idx="14"/>
                <p:extLst>
                  <p:ext uri="{D42A27DB-BD31-4B8C-83A1-F6EECF244321}">
                    <p14:modId xmlns:p14="http://schemas.microsoft.com/office/powerpoint/2010/main" val="1449242239"/>
                  </p:ext>
                </p:extLst>
              </p:nvPr>
            </p:nvGraphicFramePr>
            <p:xfrm>
              <a:off x="6383338" y="981075"/>
              <a:ext cx="5159896" cy="5219703"/>
            </p:xfrm>
            <a:graphic>
              <a:graphicData uri="http://schemas.openxmlformats.org/drawingml/2006/table">
                <a:tbl>
                  <a:tblPr firstRow="1" bandRow="1">
                    <a:tableStyleId>{912C8C85-51F0-491E-9774-3900AFEF0FD7}</a:tableStyleId>
                  </a:tblPr>
                  <a:tblGrid>
                    <a:gridCol w="3600400">
                      <a:extLst>
                        <a:ext uri="{9D8B030D-6E8A-4147-A177-3AD203B41FA5}">
                          <a16:colId xmlns:a16="http://schemas.microsoft.com/office/drawing/2014/main" val="2398310958"/>
                        </a:ext>
                      </a:extLst>
                    </a:gridCol>
                    <a:gridCol w="1559496">
                      <a:extLst>
                        <a:ext uri="{9D8B030D-6E8A-4147-A177-3AD203B41FA5}">
                          <a16:colId xmlns:a16="http://schemas.microsoft.com/office/drawing/2014/main" val="1174392484"/>
                        </a:ext>
                      </a:extLst>
                    </a:gridCol>
                  </a:tblGrid>
                  <a:tr h="567471">
                    <a:tc>
                      <a:txBody>
                        <a:bodyPr/>
                        <a:lstStyle/>
                        <a:p>
                          <a:pPr algn="ctr"/>
                          <a:r>
                            <a:rPr lang="de-DE" sz="1200" b="0" dirty="0">
                              <a:latin typeface="Avenir Next LT Pro" panose="020B0504020202020204" pitchFamily="34" charset="77"/>
                            </a:rPr>
                            <a:t>Reaktion</a:t>
                          </a:r>
                        </a:p>
                      </a:txBody>
                      <a:tcPr anchor="ctr"/>
                    </a:tc>
                    <a:tc>
                      <a:txBody>
                        <a:bodyPr/>
                        <a:lstStyle/>
                        <a:p>
                          <a:pPr algn="ctr"/>
                          <a:r>
                            <a:rPr lang="de-DE" sz="1200" b="0" dirty="0">
                              <a:latin typeface="Avenir Next LT Pro" panose="020B0504020202020204" pitchFamily="34" charset="77"/>
                            </a:rPr>
                            <a:t>Potential [V] (nicht </a:t>
                          </a:r>
                          <a:r>
                            <a:rPr lang="de-DE" sz="1200" b="0" dirty="0" err="1">
                              <a:latin typeface="Avenir Next LT Pro" panose="020B0504020202020204" pitchFamily="34" charset="77"/>
                            </a:rPr>
                            <a:t>auswendiglernen</a:t>
                          </a:r>
                          <a:r>
                            <a:rPr lang="de-DE" sz="1200" b="0" dirty="0">
                              <a:latin typeface="Avenir Next LT Pro" panose="020B0504020202020204" pitchFamily="34" charset="77"/>
                            </a:rPr>
                            <a:t>!)</a:t>
                          </a:r>
                        </a:p>
                      </a:txBody>
                      <a:tcPr anchor="ctr"/>
                    </a:tc>
                    <a:extLst>
                      <a:ext uri="{0D108BD9-81ED-4DB2-BD59-A6C34878D82A}">
                        <a16:rowId xmlns:a16="http://schemas.microsoft.com/office/drawing/2014/main" val="2725414960"/>
                      </a:ext>
                    </a:extLst>
                  </a:tr>
                  <a:tr h="387686">
                    <a:tc>
                      <a:txBody>
                        <a:bodyPr/>
                        <a:lstStyle/>
                        <a:p>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𝐿</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𝑖</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𝐿𝑖</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-3,04</a:t>
                          </a:r>
                        </a:p>
                      </a:txBody>
                      <a:tcPr anchor="ctr"/>
                    </a:tc>
                    <a:extLst>
                      <a:ext uri="{0D108BD9-81ED-4DB2-BD59-A6C34878D82A}">
                        <a16:rowId xmlns:a16="http://schemas.microsoft.com/office/drawing/2014/main" val="4104869051"/>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𝐾</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𝐾</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-2,93</a:t>
                          </a:r>
                        </a:p>
                      </a:txBody>
                      <a:tcPr anchor="ctr"/>
                    </a:tc>
                    <a:extLst>
                      <a:ext uri="{0D108BD9-81ED-4DB2-BD59-A6C34878D82A}">
                        <a16:rowId xmlns:a16="http://schemas.microsoft.com/office/drawing/2014/main" val="2786926036"/>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2 </m:t>
                                    </m:r>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𝐶</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𝑎</m:t>
                                    </m:r>
                                  </m:e>
                                  <m:sup>
                                    <m:r>
                                      <a:rPr lang="de-DE" sz="1200" b="0" smtClean="0">
                                        <a:latin typeface="Cambria Math" panose="02040503050406030204" pitchFamily="18" charset="0"/>
                                      </a:rPr>
                                      <m:t>2+</m:t>
                                    </m:r>
                                  </m:sup>
                                </m:sSup>
                                <m:r>
                                  <a:rPr lang="de-DE" sz="1200" b="0" smtClean="0">
                                    <a:latin typeface="Cambria Math" panose="02040503050406030204" pitchFamily="18" charset="0"/>
                                  </a:rPr>
                                  <m:t>⇌</m:t>
                                </m:r>
                                <m:r>
                                  <a:rPr lang="de-DE" sz="1200" b="0" smtClean="0">
                                    <a:latin typeface="Cambria Math" panose="02040503050406030204" pitchFamily="18" charset="0"/>
                                  </a:rPr>
                                  <m:t>𝐶𝑎</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-2,87</a:t>
                          </a:r>
                        </a:p>
                      </a:txBody>
                      <a:tcPr anchor="ctr"/>
                    </a:tc>
                    <a:extLst>
                      <a:ext uri="{0D108BD9-81ED-4DB2-BD59-A6C34878D82A}">
                        <a16:rowId xmlns:a16="http://schemas.microsoft.com/office/drawing/2014/main" val="4186473513"/>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𝑁</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𝑎</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𝑁𝑎</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-2,71</a:t>
                          </a:r>
                        </a:p>
                      </a:txBody>
                      <a:tcPr anchor="ctr"/>
                    </a:tc>
                    <a:extLst>
                      <a:ext uri="{0D108BD9-81ED-4DB2-BD59-A6C34878D82A}">
                        <a16:rowId xmlns:a16="http://schemas.microsoft.com/office/drawing/2014/main" val="1601346347"/>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2 </m:t>
                                    </m:r>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𝐹</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𝑒</m:t>
                                    </m:r>
                                  </m:e>
                                  <m:sup>
                                    <m:r>
                                      <a:rPr lang="de-DE" sz="1200" b="0" smtClean="0">
                                        <a:latin typeface="Cambria Math" panose="02040503050406030204" pitchFamily="18" charset="0"/>
                                      </a:rPr>
                                      <m:t>2+</m:t>
                                    </m:r>
                                  </m:sup>
                                </m:sSup>
                                <m:r>
                                  <a:rPr lang="de-DE" sz="1200" b="0" smtClean="0">
                                    <a:latin typeface="Cambria Math" panose="02040503050406030204" pitchFamily="18" charset="0"/>
                                  </a:rPr>
                                  <m:t>⇌</m:t>
                                </m:r>
                                <m:r>
                                  <a:rPr lang="de-DE" sz="1200" b="0" smtClean="0">
                                    <a:latin typeface="Cambria Math" panose="02040503050406030204" pitchFamily="18" charset="0"/>
                                  </a:rPr>
                                  <m:t>𝐹𝑒</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-0,44</a:t>
                          </a:r>
                        </a:p>
                      </a:txBody>
                      <a:tcPr anchor="ctr"/>
                    </a:tc>
                    <a:extLst>
                      <a:ext uri="{0D108BD9-81ED-4DB2-BD59-A6C34878D82A}">
                        <a16:rowId xmlns:a16="http://schemas.microsoft.com/office/drawing/2014/main" val="2423258839"/>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2 </m:t>
                                    </m:r>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+2 </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𝐻</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smtClean="0">
                                        <a:latin typeface="Cambria Math" panose="02040503050406030204" pitchFamily="18" charset="0"/>
                                      </a:rPr>
                                      <m:t>𝐻</m:t>
                                    </m:r>
                                  </m:e>
                                  <m:sub>
                                    <m:r>
                                      <a:rPr lang="de-DE" sz="1200" b="0" smtClean="0">
                                        <a:latin typeface="Cambria Math" panose="02040503050406030204" pitchFamily="18" charset="0"/>
                                      </a:rPr>
                                      <m:t>2</m:t>
                                    </m:r>
                                  </m:sub>
                                </m:sSub>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0</a:t>
                          </a:r>
                        </a:p>
                      </a:txBody>
                      <a:tcPr anchor="ctr"/>
                    </a:tc>
                    <a:extLst>
                      <a:ext uri="{0D108BD9-81ED-4DB2-BD59-A6C34878D82A}">
                        <a16:rowId xmlns:a16="http://schemas.microsoft.com/office/drawing/2014/main" val="1290271783"/>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200" b="0" smtClean="0">
                                    <a:latin typeface="Cambria Math" panose="02040503050406030204" pitchFamily="18" charset="0"/>
                                  </a:rPr>
                                  <m:t>2</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 </m:t>
                                    </m:r>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𝐶</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𝑢</m:t>
                                    </m:r>
                                  </m:e>
                                  <m:sup>
                                    <m:r>
                                      <a:rPr lang="de-DE" sz="1200" b="0" smtClean="0">
                                        <a:latin typeface="Cambria Math" panose="02040503050406030204" pitchFamily="18" charset="0"/>
                                      </a:rPr>
                                      <m:t>2+</m:t>
                                    </m:r>
                                  </m:sup>
                                </m:sSup>
                                <m:r>
                                  <a:rPr lang="de-DE" sz="1200" b="0" smtClean="0">
                                    <a:latin typeface="Cambria Math" panose="02040503050406030204" pitchFamily="18" charset="0"/>
                                  </a:rPr>
                                  <m:t>⇌</m:t>
                                </m:r>
                                <m:r>
                                  <a:rPr lang="de-DE" sz="1200" b="0" smtClean="0">
                                    <a:latin typeface="Cambria Math" panose="02040503050406030204" pitchFamily="18" charset="0"/>
                                  </a:rPr>
                                  <m:t>𝐶𝑢</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+0,34</a:t>
                          </a:r>
                        </a:p>
                      </a:txBody>
                      <a:tcPr anchor="ctr"/>
                    </a:tc>
                    <a:extLst>
                      <a:ext uri="{0D108BD9-81ED-4DB2-BD59-A6C34878D82A}">
                        <a16:rowId xmlns:a16="http://schemas.microsoft.com/office/drawing/2014/main" val="2927010919"/>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200" b="0" smtClean="0">
                                    <a:latin typeface="Cambria Math" panose="02040503050406030204" pitchFamily="18" charset="0"/>
                                  </a:rPr>
                                  <m:t>2 </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smtClean="0">
                                        <a:latin typeface="Cambria Math" panose="02040503050406030204" pitchFamily="18" charset="0"/>
                                      </a:rPr>
                                      <m:t>𝐼</m:t>
                                    </m:r>
                                  </m:e>
                                  <m:sub>
                                    <m:r>
                                      <a:rPr lang="de-DE" sz="1200" b="0" smtClean="0">
                                        <a:latin typeface="Cambria Math" panose="02040503050406030204" pitchFamily="18" charset="0"/>
                                      </a:rPr>
                                      <m:t>2</m:t>
                                    </m:r>
                                  </m:sub>
                                </m:sSub>
                                <m:r>
                                  <a:rPr lang="de-DE" sz="1200" b="0" smtClean="0">
                                    <a:latin typeface="Cambria Math" panose="02040503050406030204" pitchFamily="18" charset="0"/>
                                  </a:rPr>
                                  <m:t>⇌2 </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𝐼</m:t>
                                    </m:r>
                                  </m:e>
                                  <m:sup>
                                    <m:r>
                                      <a:rPr lang="de-DE" sz="1200" b="0" smtClean="0">
                                        <a:latin typeface="Cambria Math" panose="02040503050406030204" pitchFamily="18" charset="0"/>
                                      </a:rPr>
                                      <m:t>−</m:t>
                                    </m:r>
                                  </m:sup>
                                </m:sSup>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+0,54</a:t>
                          </a:r>
                        </a:p>
                      </a:txBody>
                      <a:tcPr anchor="ctr"/>
                    </a:tc>
                    <a:extLst>
                      <a:ext uri="{0D108BD9-81ED-4DB2-BD59-A6C34878D82A}">
                        <a16:rowId xmlns:a16="http://schemas.microsoft.com/office/drawing/2014/main" val="3741679196"/>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𝐴𝑔</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𝐴𝑔</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+0,80</a:t>
                          </a:r>
                        </a:p>
                      </a:txBody>
                      <a:tcPr anchor="ctr"/>
                    </a:tc>
                    <a:extLst>
                      <a:ext uri="{0D108BD9-81ED-4DB2-BD59-A6C34878D82A}">
                        <a16:rowId xmlns:a16="http://schemas.microsoft.com/office/drawing/2014/main" val="3975636909"/>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4 </m:t>
                                    </m:r>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+4 </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𝐻</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smtClean="0">
                                        <a:latin typeface="Cambria Math" panose="02040503050406030204" pitchFamily="18" charset="0"/>
                                      </a:rPr>
                                      <m:t>𝑂</m:t>
                                    </m:r>
                                  </m:e>
                                  <m:sub>
                                    <m:r>
                                      <a:rPr lang="de-DE" sz="1200" b="0" smtClean="0">
                                        <a:latin typeface="Cambria Math" panose="02040503050406030204" pitchFamily="18" charset="0"/>
                                      </a:rPr>
                                      <m:t>2</m:t>
                                    </m:r>
                                  </m:sub>
                                </m:sSub>
                                <m:r>
                                  <a:rPr lang="de-DE" sz="1200" b="0"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smtClean="0">
                                        <a:latin typeface="Cambria Math" panose="02040503050406030204" pitchFamily="18" charset="0"/>
                                      </a:rPr>
                                      <m:t>𝐻</m:t>
                                    </m:r>
                                  </m:e>
                                  <m:sub>
                                    <m:r>
                                      <a:rPr lang="de-DE" sz="1200" b="0" smtClean="0">
                                        <a:latin typeface="Cambria Math" panose="02040503050406030204" pitchFamily="18" charset="0"/>
                                      </a:rPr>
                                      <m:t>2</m:t>
                                    </m:r>
                                  </m:sub>
                                </m:sSub>
                                <m:r>
                                  <a:rPr lang="de-DE" sz="1200" b="0" smtClean="0">
                                    <a:latin typeface="Cambria Math" panose="02040503050406030204" pitchFamily="18" charset="0"/>
                                  </a:rPr>
                                  <m:t>𝑂</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+1,23</a:t>
                          </a:r>
                        </a:p>
                      </a:txBody>
                      <a:tcPr anchor="ctr"/>
                    </a:tc>
                    <a:extLst>
                      <a:ext uri="{0D108BD9-81ED-4DB2-BD59-A6C34878D82A}">
                        <a16:rowId xmlns:a16="http://schemas.microsoft.com/office/drawing/2014/main" val="3671199185"/>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5 </m:t>
                                    </m:r>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+8 </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𝐻</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r>
                                  <a:rPr lang="de-DE" sz="1200" b="0" smtClean="0">
                                    <a:latin typeface="Cambria Math" panose="02040503050406030204" pitchFamily="18" charset="0"/>
                                  </a:rPr>
                                  <m:t>𝑀𝑛</m:t>
                                </m:r>
                                <m:sSubSup>
                                  <m:sSubSupPr>
                                    <m:ctrlPr>
                                      <a:rPr lang="de-DE" sz="1200" b="0" i="1" smtClean="0">
                                        <a:latin typeface="Cambria Math" panose="02040503050406030204" pitchFamily="18" charset="0"/>
                                      </a:rPr>
                                    </m:ctrlPr>
                                  </m:sSubSupPr>
                                  <m:e>
                                    <m:r>
                                      <a:rPr lang="de-DE" sz="1200" b="0" smtClean="0">
                                        <a:latin typeface="Cambria Math" panose="02040503050406030204" pitchFamily="18" charset="0"/>
                                      </a:rPr>
                                      <m:t>𝑂</m:t>
                                    </m:r>
                                  </m:e>
                                  <m:sub>
                                    <m:r>
                                      <a:rPr lang="de-DE" sz="1200" b="0" smtClean="0">
                                        <a:latin typeface="Cambria Math" panose="02040503050406030204" pitchFamily="18" charset="0"/>
                                      </a:rPr>
                                      <m:t>4</m:t>
                                    </m:r>
                                  </m:sub>
                                  <m:sup>
                                    <m:r>
                                      <a:rPr lang="de-DE" sz="1200" b="0" smtClean="0">
                                        <a:latin typeface="Cambria Math" panose="02040503050406030204" pitchFamily="18" charset="0"/>
                                      </a:rPr>
                                      <m:t>−</m:t>
                                    </m:r>
                                  </m:sup>
                                </m:sSubSup>
                                <m:r>
                                  <a:rPr lang="de-DE" sz="1200" b="0" smtClean="0">
                                    <a:latin typeface="Cambria Math" panose="02040503050406030204" pitchFamily="18" charset="0"/>
                                  </a:rPr>
                                  <m:t>⇌</m:t>
                                </m:r>
                                <m:r>
                                  <a:rPr lang="de-DE" sz="1200" b="0" smtClean="0">
                                    <a:latin typeface="Cambria Math" panose="02040503050406030204" pitchFamily="18" charset="0"/>
                                  </a:rPr>
                                  <m:t>𝑀</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𝑛</m:t>
                                    </m:r>
                                  </m:e>
                                  <m:sup>
                                    <m:r>
                                      <a:rPr lang="de-DE" sz="1200" b="0" smtClean="0">
                                        <a:latin typeface="Cambria Math" panose="02040503050406030204" pitchFamily="18" charset="0"/>
                                      </a:rPr>
                                      <m:t>2+</m:t>
                                    </m:r>
                                  </m:sup>
                                </m:sSup>
                                <m:r>
                                  <a:rPr lang="de-DE" sz="1200" b="0" smtClean="0">
                                    <a:latin typeface="Cambria Math" panose="02040503050406030204" pitchFamily="18" charset="0"/>
                                  </a:rPr>
                                  <m:t>+4 </m:t>
                                </m:r>
                                <m:sSub>
                                  <m:sSubPr>
                                    <m:ctrlPr>
                                      <a:rPr lang="de-DE" sz="1200" b="0" i="1" smtClean="0">
                                        <a:latin typeface="Cambria Math" panose="02040503050406030204" pitchFamily="18" charset="0"/>
                                      </a:rPr>
                                    </m:ctrlPr>
                                  </m:sSubPr>
                                  <m:e>
                                    <m:r>
                                      <a:rPr lang="de-DE" sz="1200" b="0" smtClean="0">
                                        <a:latin typeface="Cambria Math" panose="02040503050406030204" pitchFamily="18" charset="0"/>
                                      </a:rPr>
                                      <m:t>𝐻</m:t>
                                    </m:r>
                                  </m:e>
                                  <m:sub>
                                    <m:r>
                                      <a:rPr lang="de-DE" sz="1200" b="0" smtClean="0">
                                        <a:latin typeface="Cambria Math" panose="02040503050406030204" pitchFamily="18" charset="0"/>
                                      </a:rPr>
                                      <m:t>2</m:t>
                                    </m:r>
                                  </m:sub>
                                </m:sSub>
                                <m:r>
                                  <a:rPr lang="de-DE" sz="1200" b="0" smtClean="0">
                                    <a:latin typeface="Cambria Math" panose="02040503050406030204" pitchFamily="18" charset="0"/>
                                  </a:rPr>
                                  <m:t>𝑂</m:t>
                                </m:r>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+1,51</a:t>
                          </a:r>
                        </a:p>
                      </a:txBody>
                      <a:tcPr anchor="ctr"/>
                    </a:tc>
                    <a:extLst>
                      <a:ext uri="{0D108BD9-81ED-4DB2-BD59-A6C34878D82A}">
                        <a16:rowId xmlns:a16="http://schemas.microsoft.com/office/drawing/2014/main" val="1735681787"/>
                      </a:ext>
                    </a:extLst>
                  </a:tr>
                  <a:tr h="387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200" b="0" smtClean="0">
                                    <a:latin typeface="Cambria Math" panose="02040503050406030204" pitchFamily="18" charset="0"/>
                                  </a:rPr>
                                  <m:t>2 </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𝑒</m:t>
                                    </m:r>
                                  </m:e>
                                  <m:sup>
                                    <m:r>
                                      <a:rPr lang="de-DE" sz="1200" b="0" smtClean="0">
                                        <a:latin typeface="Cambria Math" panose="02040503050406030204" pitchFamily="18" charset="0"/>
                                      </a:rPr>
                                      <m:t>−</m:t>
                                    </m:r>
                                  </m:sup>
                                </m:sSup>
                                <m:r>
                                  <a:rPr lang="de-DE" sz="1200" b="0"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smtClean="0">
                                        <a:latin typeface="Cambria Math" panose="02040503050406030204" pitchFamily="18" charset="0"/>
                                      </a:rPr>
                                      <m:t>𝐹</m:t>
                                    </m:r>
                                  </m:e>
                                  <m:sub>
                                    <m:r>
                                      <a:rPr lang="de-DE" sz="1200" b="0" smtClean="0">
                                        <a:latin typeface="Cambria Math" panose="02040503050406030204" pitchFamily="18" charset="0"/>
                                      </a:rPr>
                                      <m:t>2</m:t>
                                    </m:r>
                                  </m:sub>
                                </m:sSub>
                                <m:r>
                                  <a:rPr lang="de-DE" sz="1200" b="0" smtClean="0">
                                    <a:latin typeface="Cambria Math" panose="02040503050406030204" pitchFamily="18" charset="0"/>
                                  </a:rPr>
                                  <m:t>⇌2</m:t>
                                </m:r>
                                <m:sSup>
                                  <m:sSupPr>
                                    <m:ctrlPr>
                                      <a:rPr lang="de-DE" sz="1200" b="0" i="1" smtClean="0">
                                        <a:latin typeface="Cambria Math" panose="02040503050406030204" pitchFamily="18" charset="0"/>
                                      </a:rPr>
                                    </m:ctrlPr>
                                  </m:sSupPr>
                                  <m:e>
                                    <m:r>
                                      <a:rPr lang="de-DE" sz="1200" b="0" smtClean="0">
                                        <a:latin typeface="Cambria Math" panose="02040503050406030204" pitchFamily="18" charset="0"/>
                                      </a:rPr>
                                      <m:t> </m:t>
                                    </m:r>
                                    <m:r>
                                      <a:rPr lang="de-DE" sz="1200" b="0" smtClean="0">
                                        <a:latin typeface="Cambria Math" panose="02040503050406030204" pitchFamily="18" charset="0"/>
                                      </a:rPr>
                                      <m:t>𝐹</m:t>
                                    </m:r>
                                  </m:e>
                                  <m:sup>
                                    <m:r>
                                      <a:rPr lang="de-DE" sz="1200" b="0" smtClean="0">
                                        <a:latin typeface="Cambria Math" panose="02040503050406030204" pitchFamily="18" charset="0"/>
                                      </a:rPr>
                                      <m:t>−</m:t>
                                    </m:r>
                                  </m:sup>
                                </m:sSup>
                              </m:oMath>
                            </m:oMathPara>
                          </a14:m>
                          <a:endParaRPr lang="de-DE" sz="1200" dirty="0">
                            <a:latin typeface="Avenir Next LT Pro" panose="020B0504020202020204" pitchFamily="34" charset="77"/>
                          </a:endParaRPr>
                        </a:p>
                      </a:txBody>
                      <a:tcPr anchor="ctr"/>
                    </a:tc>
                    <a:tc>
                      <a:txBody>
                        <a:bodyPr/>
                        <a:lstStyle/>
                        <a:p>
                          <a:pPr algn="ctr"/>
                          <a:r>
                            <a:rPr lang="de-DE" sz="1200" dirty="0">
                              <a:latin typeface="Avenir Next LT Pro" panose="020B0504020202020204" pitchFamily="34" charset="77"/>
                            </a:rPr>
                            <a:t>+2,87</a:t>
                          </a:r>
                        </a:p>
                      </a:txBody>
                      <a:tcPr anchor="ctr"/>
                    </a:tc>
                    <a:extLst>
                      <a:ext uri="{0D108BD9-81ED-4DB2-BD59-A6C34878D82A}">
                        <a16:rowId xmlns:a16="http://schemas.microsoft.com/office/drawing/2014/main" val="1981312233"/>
                      </a:ext>
                    </a:extLst>
                  </a:tr>
                </a:tbl>
              </a:graphicData>
            </a:graphic>
          </p:graphicFrame>
        </mc:Choice>
        <mc:Fallback xmlns="">
          <p:graphicFrame>
            <p:nvGraphicFramePr>
              <p:cNvPr id="9" name="Tabellenplatzhalter 8">
                <a:extLst>
                  <a:ext uri="{FF2B5EF4-FFF2-40B4-BE49-F238E27FC236}">
                    <a16:creationId xmlns:a16="http://schemas.microsoft.com/office/drawing/2014/main" id="{F6A606B2-E3DA-B855-B5CB-C7FBA8EB2467}"/>
                  </a:ext>
                </a:extLst>
              </p:cNvPr>
              <p:cNvGraphicFramePr>
                <a:graphicFrameLocks noGrp="1"/>
              </p:cNvGraphicFramePr>
              <p:nvPr>
                <p:ph type="tbl" sz="quarter" idx="14"/>
                <p:extLst>
                  <p:ext uri="{D42A27DB-BD31-4B8C-83A1-F6EECF244321}">
                    <p14:modId xmlns:p14="http://schemas.microsoft.com/office/powerpoint/2010/main" val="1449242239"/>
                  </p:ext>
                </p:extLst>
              </p:nvPr>
            </p:nvGraphicFramePr>
            <p:xfrm>
              <a:off x="6383338" y="981075"/>
              <a:ext cx="5159896" cy="5219703"/>
            </p:xfrm>
            <a:graphic>
              <a:graphicData uri="http://schemas.openxmlformats.org/drawingml/2006/table">
                <a:tbl>
                  <a:tblPr firstRow="1" bandRow="1">
                    <a:tableStyleId>{912C8C85-51F0-491E-9774-3900AFEF0FD7}</a:tableStyleId>
                  </a:tblPr>
                  <a:tblGrid>
                    <a:gridCol w="3600400">
                      <a:extLst>
                        <a:ext uri="{9D8B030D-6E8A-4147-A177-3AD203B41FA5}">
                          <a16:colId xmlns:a16="http://schemas.microsoft.com/office/drawing/2014/main" val="2398310958"/>
                        </a:ext>
                      </a:extLst>
                    </a:gridCol>
                    <a:gridCol w="1559496">
                      <a:extLst>
                        <a:ext uri="{9D8B030D-6E8A-4147-A177-3AD203B41FA5}">
                          <a16:colId xmlns:a16="http://schemas.microsoft.com/office/drawing/2014/main" val="1174392484"/>
                        </a:ext>
                      </a:extLst>
                    </a:gridCol>
                  </a:tblGrid>
                  <a:tr h="567471">
                    <a:tc>
                      <a:txBody>
                        <a:bodyPr/>
                        <a:lstStyle/>
                        <a:p>
                          <a:pPr algn="ctr"/>
                          <a:r>
                            <a:rPr lang="de-DE" sz="1200" b="0" dirty="0">
                              <a:latin typeface="Avenir Next LT Pro" panose="020B0504020202020204" pitchFamily="34" charset="77"/>
                            </a:rPr>
                            <a:t>Reaktion</a:t>
                          </a:r>
                        </a:p>
                      </a:txBody>
                      <a:tcPr anchor="ctr"/>
                    </a:tc>
                    <a:tc>
                      <a:txBody>
                        <a:bodyPr/>
                        <a:lstStyle/>
                        <a:p>
                          <a:pPr algn="ctr"/>
                          <a:r>
                            <a:rPr lang="de-DE" sz="1200" b="0" dirty="0">
                              <a:latin typeface="Avenir Next LT Pro" panose="020B0504020202020204" pitchFamily="34" charset="77"/>
                            </a:rPr>
                            <a:t>Potential [V] (nicht </a:t>
                          </a:r>
                          <a:r>
                            <a:rPr lang="de-DE" sz="1200" b="0" dirty="0" err="1">
                              <a:latin typeface="Avenir Next LT Pro" panose="020B0504020202020204" pitchFamily="34" charset="77"/>
                            </a:rPr>
                            <a:t>auswendiglernen</a:t>
                          </a:r>
                          <a:r>
                            <a:rPr lang="de-DE" sz="1200" b="0" dirty="0">
                              <a:latin typeface="Avenir Next LT Pro" panose="020B0504020202020204" pitchFamily="34" charset="77"/>
                            </a:rPr>
                            <a:t>!)</a:t>
                          </a:r>
                        </a:p>
                      </a:txBody>
                      <a:tcPr anchor="ctr"/>
                    </a:tc>
                    <a:extLst>
                      <a:ext uri="{0D108BD9-81ED-4DB2-BD59-A6C34878D82A}">
                        <a16:rowId xmlns:a16="http://schemas.microsoft.com/office/drawing/2014/main" val="2725414960"/>
                      </a:ext>
                    </a:extLst>
                  </a:tr>
                  <a:tr h="387686">
                    <a:tc>
                      <a:txBody>
                        <a:bodyPr/>
                        <a:lstStyle/>
                        <a:p>
                          <a:endParaRPr lang="de-DE"/>
                        </a:p>
                      </a:txBody>
                      <a:tcPr anchor="ctr">
                        <a:blipFill>
                          <a:blip r:embed="rId2"/>
                          <a:stretch>
                            <a:fillRect t="-153333" r="-43662" b="-1126667"/>
                          </a:stretch>
                        </a:blipFill>
                      </a:tcPr>
                    </a:tc>
                    <a:tc>
                      <a:txBody>
                        <a:bodyPr/>
                        <a:lstStyle/>
                        <a:p>
                          <a:pPr algn="ctr"/>
                          <a:r>
                            <a:rPr lang="de-DE" sz="1200" dirty="0">
                              <a:latin typeface="Avenir Next LT Pro" panose="020B0504020202020204" pitchFamily="34" charset="77"/>
                            </a:rPr>
                            <a:t>-3,04</a:t>
                          </a:r>
                        </a:p>
                      </a:txBody>
                      <a:tcPr anchor="ctr"/>
                    </a:tc>
                    <a:extLst>
                      <a:ext uri="{0D108BD9-81ED-4DB2-BD59-A6C34878D82A}">
                        <a16:rowId xmlns:a16="http://schemas.microsoft.com/office/drawing/2014/main" val="4104869051"/>
                      </a:ext>
                    </a:extLst>
                  </a:tr>
                  <a:tr h="387686">
                    <a:tc>
                      <a:txBody>
                        <a:bodyPr/>
                        <a:lstStyle/>
                        <a:p>
                          <a:endParaRPr lang="de-DE"/>
                        </a:p>
                      </a:txBody>
                      <a:tcPr anchor="ctr">
                        <a:blipFill>
                          <a:blip r:embed="rId2"/>
                          <a:stretch>
                            <a:fillRect t="-245161" r="-43662" b="-990323"/>
                          </a:stretch>
                        </a:blipFill>
                      </a:tcPr>
                    </a:tc>
                    <a:tc>
                      <a:txBody>
                        <a:bodyPr/>
                        <a:lstStyle/>
                        <a:p>
                          <a:pPr algn="ctr"/>
                          <a:r>
                            <a:rPr lang="de-DE" sz="1200" dirty="0">
                              <a:latin typeface="Avenir Next LT Pro" panose="020B0504020202020204" pitchFamily="34" charset="77"/>
                            </a:rPr>
                            <a:t>-2,93</a:t>
                          </a:r>
                        </a:p>
                      </a:txBody>
                      <a:tcPr anchor="ctr"/>
                    </a:tc>
                    <a:extLst>
                      <a:ext uri="{0D108BD9-81ED-4DB2-BD59-A6C34878D82A}">
                        <a16:rowId xmlns:a16="http://schemas.microsoft.com/office/drawing/2014/main" val="2786926036"/>
                      </a:ext>
                    </a:extLst>
                  </a:tr>
                  <a:tr h="387686">
                    <a:tc>
                      <a:txBody>
                        <a:bodyPr/>
                        <a:lstStyle/>
                        <a:p>
                          <a:endParaRPr lang="de-DE"/>
                        </a:p>
                      </a:txBody>
                      <a:tcPr anchor="ctr">
                        <a:blipFill>
                          <a:blip r:embed="rId2"/>
                          <a:stretch>
                            <a:fillRect t="-345161" r="-43662" b="-890323"/>
                          </a:stretch>
                        </a:blipFill>
                      </a:tcPr>
                    </a:tc>
                    <a:tc>
                      <a:txBody>
                        <a:bodyPr/>
                        <a:lstStyle/>
                        <a:p>
                          <a:pPr algn="ctr"/>
                          <a:r>
                            <a:rPr lang="de-DE" sz="1200" dirty="0">
                              <a:latin typeface="Avenir Next LT Pro" panose="020B0504020202020204" pitchFamily="34" charset="77"/>
                            </a:rPr>
                            <a:t>-2,87</a:t>
                          </a:r>
                        </a:p>
                      </a:txBody>
                      <a:tcPr anchor="ctr"/>
                    </a:tc>
                    <a:extLst>
                      <a:ext uri="{0D108BD9-81ED-4DB2-BD59-A6C34878D82A}">
                        <a16:rowId xmlns:a16="http://schemas.microsoft.com/office/drawing/2014/main" val="4186473513"/>
                      </a:ext>
                    </a:extLst>
                  </a:tr>
                  <a:tr h="387686">
                    <a:tc>
                      <a:txBody>
                        <a:bodyPr/>
                        <a:lstStyle/>
                        <a:p>
                          <a:endParaRPr lang="de-DE"/>
                        </a:p>
                      </a:txBody>
                      <a:tcPr anchor="ctr">
                        <a:blipFill>
                          <a:blip r:embed="rId2"/>
                          <a:stretch>
                            <a:fillRect t="-460000" r="-43662" b="-820000"/>
                          </a:stretch>
                        </a:blipFill>
                      </a:tcPr>
                    </a:tc>
                    <a:tc>
                      <a:txBody>
                        <a:bodyPr/>
                        <a:lstStyle/>
                        <a:p>
                          <a:pPr algn="ctr"/>
                          <a:r>
                            <a:rPr lang="de-DE" sz="1200" dirty="0">
                              <a:latin typeface="Avenir Next LT Pro" panose="020B0504020202020204" pitchFamily="34" charset="77"/>
                            </a:rPr>
                            <a:t>-2,71</a:t>
                          </a:r>
                        </a:p>
                      </a:txBody>
                      <a:tcPr anchor="ctr"/>
                    </a:tc>
                    <a:extLst>
                      <a:ext uri="{0D108BD9-81ED-4DB2-BD59-A6C34878D82A}">
                        <a16:rowId xmlns:a16="http://schemas.microsoft.com/office/drawing/2014/main" val="1601346347"/>
                      </a:ext>
                    </a:extLst>
                  </a:tr>
                  <a:tr h="387686">
                    <a:tc>
                      <a:txBody>
                        <a:bodyPr/>
                        <a:lstStyle/>
                        <a:p>
                          <a:endParaRPr lang="de-DE"/>
                        </a:p>
                      </a:txBody>
                      <a:tcPr anchor="ctr">
                        <a:blipFill>
                          <a:blip r:embed="rId2"/>
                          <a:stretch>
                            <a:fillRect t="-541935" r="-43662" b="-693548"/>
                          </a:stretch>
                        </a:blipFill>
                      </a:tcPr>
                    </a:tc>
                    <a:tc>
                      <a:txBody>
                        <a:bodyPr/>
                        <a:lstStyle/>
                        <a:p>
                          <a:pPr algn="ctr"/>
                          <a:r>
                            <a:rPr lang="de-DE" sz="1200" dirty="0">
                              <a:latin typeface="Avenir Next LT Pro" panose="020B0504020202020204" pitchFamily="34" charset="77"/>
                            </a:rPr>
                            <a:t>-0,44</a:t>
                          </a:r>
                        </a:p>
                      </a:txBody>
                      <a:tcPr anchor="ctr"/>
                    </a:tc>
                    <a:extLst>
                      <a:ext uri="{0D108BD9-81ED-4DB2-BD59-A6C34878D82A}">
                        <a16:rowId xmlns:a16="http://schemas.microsoft.com/office/drawing/2014/main" val="2423258839"/>
                      </a:ext>
                    </a:extLst>
                  </a:tr>
                  <a:tr h="387686">
                    <a:tc>
                      <a:txBody>
                        <a:bodyPr/>
                        <a:lstStyle/>
                        <a:p>
                          <a:endParaRPr lang="de-DE"/>
                        </a:p>
                      </a:txBody>
                      <a:tcPr anchor="ctr">
                        <a:blipFill>
                          <a:blip r:embed="rId2"/>
                          <a:stretch>
                            <a:fillRect t="-663333" r="-43662" b="-616667"/>
                          </a:stretch>
                        </a:blipFill>
                      </a:tcPr>
                    </a:tc>
                    <a:tc>
                      <a:txBody>
                        <a:bodyPr/>
                        <a:lstStyle/>
                        <a:p>
                          <a:pPr algn="ctr"/>
                          <a:r>
                            <a:rPr lang="de-DE" sz="1200" dirty="0">
                              <a:latin typeface="Avenir Next LT Pro" panose="020B0504020202020204" pitchFamily="34" charset="77"/>
                            </a:rPr>
                            <a:t>0</a:t>
                          </a:r>
                        </a:p>
                      </a:txBody>
                      <a:tcPr anchor="ctr"/>
                    </a:tc>
                    <a:extLst>
                      <a:ext uri="{0D108BD9-81ED-4DB2-BD59-A6C34878D82A}">
                        <a16:rowId xmlns:a16="http://schemas.microsoft.com/office/drawing/2014/main" val="1290271783"/>
                      </a:ext>
                    </a:extLst>
                  </a:tr>
                  <a:tr h="387686">
                    <a:tc>
                      <a:txBody>
                        <a:bodyPr/>
                        <a:lstStyle/>
                        <a:p>
                          <a:endParaRPr lang="de-DE"/>
                        </a:p>
                      </a:txBody>
                      <a:tcPr anchor="ctr">
                        <a:blipFill>
                          <a:blip r:embed="rId2"/>
                          <a:stretch>
                            <a:fillRect t="-738710" r="-43662" b="-496774"/>
                          </a:stretch>
                        </a:blipFill>
                      </a:tcPr>
                    </a:tc>
                    <a:tc>
                      <a:txBody>
                        <a:bodyPr/>
                        <a:lstStyle/>
                        <a:p>
                          <a:pPr algn="ctr"/>
                          <a:r>
                            <a:rPr lang="de-DE" sz="1200" dirty="0">
                              <a:latin typeface="Avenir Next LT Pro" panose="020B0504020202020204" pitchFamily="34" charset="77"/>
                            </a:rPr>
                            <a:t>+0,34</a:t>
                          </a:r>
                        </a:p>
                      </a:txBody>
                      <a:tcPr anchor="ctr"/>
                    </a:tc>
                    <a:extLst>
                      <a:ext uri="{0D108BD9-81ED-4DB2-BD59-A6C34878D82A}">
                        <a16:rowId xmlns:a16="http://schemas.microsoft.com/office/drawing/2014/main" val="2927010919"/>
                      </a:ext>
                    </a:extLst>
                  </a:tr>
                  <a:tr h="387686">
                    <a:tc>
                      <a:txBody>
                        <a:bodyPr/>
                        <a:lstStyle/>
                        <a:p>
                          <a:endParaRPr lang="de-DE"/>
                        </a:p>
                      </a:txBody>
                      <a:tcPr anchor="ctr">
                        <a:blipFill>
                          <a:blip r:embed="rId2"/>
                          <a:stretch>
                            <a:fillRect t="-838710" r="-43662" b="-396774"/>
                          </a:stretch>
                        </a:blipFill>
                      </a:tcPr>
                    </a:tc>
                    <a:tc>
                      <a:txBody>
                        <a:bodyPr/>
                        <a:lstStyle/>
                        <a:p>
                          <a:pPr algn="ctr"/>
                          <a:r>
                            <a:rPr lang="de-DE" sz="1200" dirty="0">
                              <a:latin typeface="Avenir Next LT Pro" panose="020B0504020202020204" pitchFamily="34" charset="77"/>
                            </a:rPr>
                            <a:t>+0,54</a:t>
                          </a:r>
                        </a:p>
                      </a:txBody>
                      <a:tcPr anchor="ctr"/>
                    </a:tc>
                    <a:extLst>
                      <a:ext uri="{0D108BD9-81ED-4DB2-BD59-A6C34878D82A}">
                        <a16:rowId xmlns:a16="http://schemas.microsoft.com/office/drawing/2014/main" val="3741679196"/>
                      </a:ext>
                    </a:extLst>
                  </a:tr>
                  <a:tr h="387686">
                    <a:tc>
                      <a:txBody>
                        <a:bodyPr/>
                        <a:lstStyle/>
                        <a:p>
                          <a:endParaRPr lang="de-DE"/>
                        </a:p>
                      </a:txBody>
                      <a:tcPr anchor="ctr">
                        <a:blipFill>
                          <a:blip r:embed="rId2"/>
                          <a:stretch>
                            <a:fillRect t="-970000" r="-43662" b="-310000"/>
                          </a:stretch>
                        </a:blipFill>
                      </a:tcPr>
                    </a:tc>
                    <a:tc>
                      <a:txBody>
                        <a:bodyPr/>
                        <a:lstStyle/>
                        <a:p>
                          <a:pPr algn="ctr"/>
                          <a:r>
                            <a:rPr lang="de-DE" sz="1200" dirty="0">
                              <a:latin typeface="Avenir Next LT Pro" panose="020B0504020202020204" pitchFamily="34" charset="77"/>
                            </a:rPr>
                            <a:t>+0,80</a:t>
                          </a:r>
                        </a:p>
                      </a:txBody>
                      <a:tcPr anchor="ctr"/>
                    </a:tc>
                    <a:extLst>
                      <a:ext uri="{0D108BD9-81ED-4DB2-BD59-A6C34878D82A}">
                        <a16:rowId xmlns:a16="http://schemas.microsoft.com/office/drawing/2014/main" val="3975636909"/>
                      </a:ext>
                    </a:extLst>
                  </a:tr>
                  <a:tr h="387686">
                    <a:tc>
                      <a:txBody>
                        <a:bodyPr/>
                        <a:lstStyle/>
                        <a:p>
                          <a:endParaRPr lang="de-DE"/>
                        </a:p>
                      </a:txBody>
                      <a:tcPr anchor="ctr">
                        <a:blipFill>
                          <a:blip r:embed="rId2"/>
                          <a:stretch>
                            <a:fillRect t="-1035484" r="-43662" b="-200000"/>
                          </a:stretch>
                        </a:blipFill>
                      </a:tcPr>
                    </a:tc>
                    <a:tc>
                      <a:txBody>
                        <a:bodyPr/>
                        <a:lstStyle/>
                        <a:p>
                          <a:pPr algn="ctr"/>
                          <a:r>
                            <a:rPr lang="de-DE" sz="1200" dirty="0">
                              <a:latin typeface="Avenir Next LT Pro" panose="020B0504020202020204" pitchFamily="34" charset="77"/>
                            </a:rPr>
                            <a:t>+1,23</a:t>
                          </a:r>
                        </a:p>
                      </a:txBody>
                      <a:tcPr anchor="ctr"/>
                    </a:tc>
                    <a:extLst>
                      <a:ext uri="{0D108BD9-81ED-4DB2-BD59-A6C34878D82A}">
                        <a16:rowId xmlns:a16="http://schemas.microsoft.com/office/drawing/2014/main" val="3671199185"/>
                      </a:ext>
                    </a:extLst>
                  </a:tr>
                  <a:tr h="387686">
                    <a:tc>
                      <a:txBody>
                        <a:bodyPr/>
                        <a:lstStyle/>
                        <a:p>
                          <a:endParaRPr lang="de-DE"/>
                        </a:p>
                      </a:txBody>
                      <a:tcPr anchor="ctr">
                        <a:blipFill>
                          <a:blip r:embed="rId2"/>
                          <a:stretch>
                            <a:fillRect t="-1173333" r="-43662" b="-106667"/>
                          </a:stretch>
                        </a:blipFill>
                      </a:tcPr>
                    </a:tc>
                    <a:tc>
                      <a:txBody>
                        <a:bodyPr/>
                        <a:lstStyle/>
                        <a:p>
                          <a:pPr algn="ctr"/>
                          <a:r>
                            <a:rPr lang="de-DE" sz="1200" dirty="0">
                              <a:latin typeface="Avenir Next LT Pro" panose="020B0504020202020204" pitchFamily="34" charset="77"/>
                            </a:rPr>
                            <a:t>+1,51</a:t>
                          </a:r>
                        </a:p>
                      </a:txBody>
                      <a:tcPr anchor="ctr"/>
                    </a:tc>
                    <a:extLst>
                      <a:ext uri="{0D108BD9-81ED-4DB2-BD59-A6C34878D82A}">
                        <a16:rowId xmlns:a16="http://schemas.microsoft.com/office/drawing/2014/main" val="1735681787"/>
                      </a:ext>
                    </a:extLst>
                  </a:tr>
                  <a:tr h="387686">
                    <a:tc>
                      <a:txBody>
                        <a:bodyPr/>
                        <a:lstStyle/>
                        <a:p>
                          <a:endParaRPr lang="de-DE"/>
                        </a:p>
                      </a:txBody>
                      <a:tcPr anchor="ctr">
                        <a:blipFill>
                          <a:blip r:embed="rId2"/>
                          <a:stretch>
                            <a:fillRect t="-1232258" r="-43662" b="-3226"/>
                          </a:stretch>
                        </a:blipFill>
                      </a:tcPr>
                    </a:tc>
                    <a:tc>
                      <a:txBody>
                        <a:bodyPr/>
                        <a:lstStyle/>
                        <a:p>
                          <a:pPr algn="ctr"/>
                          <a:r>
                            <a:rPr lang="de-DE" sz="1200" dirty="0">
                              <a:latin typeface="Avenir Next LT Pro" panose="020B0504020202020204" pitchFamily="34" charset="77"/>
                            </a:rPr>
                            <a:t>+2,87</a:t>
                          </a:r>
                        </a:p>
                      </a:txBody>
                      <a:tcPr anchor="ctr"/>
                    </a:tc>
                    <a:extLst>
                      <a:ext uri="{0D108BD9-81ED-4DB2-BD59-A6C34878D82A}">
                        <a16:rowId xmlns:a16="http://schemas.microsoft.com/office/drawing/2014/main" val="1981312233"/>
                      </a:ext>
                    </a:extLst>
                  </a:tr>
                </a:tbl>
              </a:graphicData>
            </a:graphic>
          </p:graphicFrame>
        </mc:Fallback>
      </mc:AlternateContent>
    </p:spTree>
    <p:extLst>
      <p:ext uri="{BB962C8B-B14F-4D97-AF65-F5344CB8AC3E}">
        <p14:creationId xmlns:p14="http://schemas.microsoft.com/office/powerpoint/2010/main" val="800750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B515D-CCC4-0EC9-1424-0E9EBCB8164A}"/>
              </a:ext>
            </a:extLst>
          </p:cNvPr>
          <p:cNvSpPr>
            <a:spLocks noGrp="1"/>
          </p:cNvSpPr>
          <p:nvPr>
            <p:ph type="title"/>
          </p:nvPr>
        </p:nvSpPr>
        <p:spPr/>
        <p:txBody>
          <a:bodyPr/>
          <a:lstStyle/>
          <a:p>
            <a:r>
              <a:rPr lang="de-DE" dirty="0"/>
              <a:t>Das Standardpotential</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050B03F1-2CEB-CB6D-21B5-815474E502C0}"/>
                  </a:ext>
                </a:extLst>
              </p:cNvPr>
              <p:cNvSpPr>
                <a:spLocks noGrp="1"/>
              </p:cNvSpPr>
              <p:nvPr>
                <p:ph type="body" sz="quarter" idx="13"/>
              </p:nvPr>
            </p:nvSpPr>
            <p:spPr/>
            <p:txBody>
              <a:bodyPr/>
              <a:lstStyle/>
              <a:p>
                <a:r>
                  <a:rPr lang="de-DE" dirty="0"/>
                  <a:t>Werden eine reduzierbare und ein oxidierbare Substanz miteinander gemischt, können sie unter bestimmten Voraussetzungen miteinander reagieren.</a:t>
                </a:r>
              </a:p>
              <a:p>
                <a:r>
                  <a:rPr lang="de-DE" dirty="0"/>
                  <a:t>Das </a:t>
                </a:r>
                <a:r>
                  <a:rPr lang="de-DE" b="1" dirty="0"/>
                  <a:t>Standardpotential </a:t>
                </a:r>
                <a:r>
                  <a:rPr lang="de-DE" dirty="0"/>
                  <a:t>ist das Potential, dass </a:t>
                </a:r>
                <a:r>
                  <a:rPr lang="de-DE" b="1" dirty="0"/>
                  <a:t>zwischen zwei Halbzellen unter Standardbedingungen </a:t>
                </a:r>
                <a:r>
                  <a:rPr lang="de-DE" dirty="0"/>
                  <a:t>herrscht. Die Änderung des Potentials unter nicht – Standardbedingungen wird durch die </a:t>
                </a:r>
                <a:r>
                  <a:rPr lang="de-DE" b="1" dirty="0"/>
                  <a:t>Nernst – Gleichung </a:t>
                </a:r>
                <a:r>
                  <a:rPr lang="de-DE" dirty="0"/>
                  <a:t>beschrieben.</a:t>
                </a:r>
              </a:p>
              <a:p>
                <a:r>
                  <a:rPr lang="de-DE" dirty="0"/>
                  <a:t>Das Standardpotential berechnet sich aus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𝑬</m:t>
                        </m:r>
                      </m:e>
                      <m:sup>
                        <m:r>
                          <a:rPr lang="de-DE" b="1" i="1" smtClean="0">
                            <a:latin typeface="Cambria Math" panose="02040503050406030204" pitchFamily="18" charset="0"/>
                          </a:rPr>
                          <m:t>𝟎</m:t>
                        </m:r>
                      </m:sup>
                    </m:sSup>
                    <m:r>
                      <a:rPr lang="de-DE" b="1" i="1" smtClean="0">
                        <a:latin typeface="Cambria Math" panose="02040503050406030204" pitchFamily="18" charset="0"/>
                      </a:rPr>
                      <m:t>=</m:t>
                    </m:r>
                    <m:r>
                      <a:rPr lang="de-DE" b="1" i="1" smtClean="0">
                        <a:latin typeface="Cambria Math" panose="02040503050406030204" pitchFamily="18" charset="0"/>
                      </a:rPr>
                      <m:t>𝑹𝒆𝒅</m:t>
                    </m:r>
                    <m:r>
                      <a:rPr lang="de-DE" b="1" i="1" smtClean="0">
                        <a:latin typeface="Cambria Math" panose="02040503050406030204" pitchFamily="18" charset="0"/>
                      </a:rPr>
                      <m:t>−</m:t>
                    </m:r>
                    <m:r>
                      <a:rPr lang="de-DE" b="1" i="1" smtClean="0">
                        <a:latin typeface="Cambria Math" panose="02040503050406030204" pitchFamily="18" charset="0"/>
                      </a:rPr>
                      <m:t>𝑶𝒙</m:t>
                    </m:r>
                  </m:oMath>
                </a14:m>
                <a:r>
                  <a:rPr lang="de-DE" dirty="0"/>
                  <a:t>. Für </a:t>
                </a:r>
                <a:r>
                  <a:rPr lang="de-DE" dirty="0" err="1"/>
                  <a:t>Red</a:t>
                </a:r>
                <a:r>
                  <a:rPr lang="de-DE" dirty="0"/>
                  <a:t> muss der </a:t>
                </a:r>
                <a:r>
                  <a:rPr lang="de-DE" b="1" dirty="0"/>
                  <a:t>Tabellenwert</a:t>
                </a:r>
                <a:r>
                  <a:rPr lang="de-DE" dirty="0"/>
                  <a:t> für das </a:t>
                </a:r>
                <a:r>
                  <a:rPr lang="de-DE" b="1" dirty="0"/>
                  <a:t>Standardpotential der Teilgleichung </a:t>
                </a:r>
                <a:r>
                  <a:rPr lang="de-DE" dirty="0"/>
                  <a:t>der Reduktion eingesetzt werden, für </a:t>
                </a:r>
                <a:r>
                  <a:rPr lang="de-DE" dirty="0" err="1"/>
                  <a:t>Ox</a:t>
                </a:r>
                <a:r>
                  <a:rPr lang="de-DE" dirty="0"/>
                  <a:t> der der Oxidationsrichtung. CAVE: Die </a:t>
                </a:r>
                <a:r>
                  <a:rPr lang="de-DE" dirty="0" err="1"/>
                  <a:t>Redoxreihe</a:t>
                </a:r>
                <a:r>
                  <a:rPr lang="de-DE" dirty="0"/>
                  <a:t> ist immer nur in Reduktionsrichtung aufgeschrieben, das ist hier egal. Reduktions- und Oxidationsteilgleichung können an der </a:t>
                </a:r>
                <a:r>
                  <a:rPr lang="de-DE" b="1" dirty="0"/>
                  <a:t>Änderung der Oxidationszahl </a:t>
                </a:r>
                <a:r>
                  <a:rPr lang="de-DE" dirty="0"/>
                  <a:t>erkannt werden.</a:t>
                </a:r>
              </a:p>
              <a:p>
                <a:endParaRPr lang="de-DE" dirty="0"/>
              </a:p>
              <a:p>
                <a:pPr marL="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2</m:t>
                          </m:r>
                        </m:sub>
                      </m:sSub>
                      <m:r>
                        <a:rPr lang="de-DE" b="0" i="1" smtClean="0">
                          <a:latin typeface="Cambria Math" panose="02040503050406030204" pitchFamily="18" charset="0"/>
                        </a:rPr>
                        <m:t>+2 </m:t>
                      </m:r>
                      <m:r>
                        <a:rPr lang="de-DE" b="0" i="1" smtClean="0">
                          <a:latin typeface="Cambria Math" panose="02040503050406030204" pitchFamily="18" charset="0"/>
                        </a:rPr>
                        <m:t>𝑁</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0</m:t>
                          </m:r>
                        </m:sup>
                      </m:sSup>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⇌2 </m:t>
                      </m:r>
                      <m:r>
                        <a:rPr lang="de-DE" b="0" i="1" smtClean="0">
                          <a:latin typeface="Cambria Math" panose="02040503050406030204" pitchFamily="18" charset="0"/>
                          <a:ea typeface="Cambria Math" panose="02040503050406030204" pitchFamily="18" charset="0"/>
                        </a:rPr>
                        <m:t>𝑁</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+2 </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𝐼</m:t>
                          </m:r>
                        </m:e>
                        <m:sup>
                          <m:r>
                            <a:rPr lang="de-DE" b="0" i="1" smtClean="0">
                              <a:latin typeface="Cambria Math" panose="02040503050406030204" pitchFamily="18" charset="0"/>
                              <a:ea typeface="Cambria Math" panose="02040503050406030204" pitchFamily="18" charset="0"/>
                            </a:rPr>
                            <m:t>−</m:t>
                          </m:r>
                        </m:sup>
                      </m:sSup>
                    </m:oMath>
                  </m:oMathPara>
                </a14:m>
                <a:endParaRPr lang="de-DE" dirty="0"/>
              </a:p>
              <a:p>
                <a:pPr marL="0" indent="0" algn="ctr">
                  <a:buNone/>
                </a:pPr>
                <a:r>
                  <a:rPr lang="de-DE" dirty="0" err="1"/>
                  <a:t>Red</a:t>
                </a:r>
                <a:r>
                  <a:rPr lang="de-DE" dirty="0"/>
                  <a: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2</m:t>
                        </m:r>
                      </m:sub>
                    </m:sSub>
                    <m:r>
                      <a:rPr lang="de-DE" b="0" i="1" smtClean="0">
                        <a:latin typeface="Cambria Math" panose="02040503050406030204" pitchFamily="18" charset="0"/>
                      </a:rPr>
                      <m:t>+2 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sup>
                    </m:sSup>
                    <m:r>
                      <a:rPr lang="de-DE" b="0" i="1" smtClean="0">
                        <a:latin typeface="Cambria Math" panose="02040503050406030204" pitchFamily="18" charset="0"/>
                      </a:rPr>
                      <m:t>→2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𝐼</m:t>
                        </m:r>
                      </m:e>
                      <m:sup>
                        <m:r>
                          <a:rPr lang="de-DE" b="0" i="1" smtClean="0">
                            <a:latin typeface="Cambria Math" panose="02040503050406030204" pitchFamily="18" charset="0"/>
                          </a:rPr>
                          <m:t>−</m:t>
                        </m:r>
                      </m:sup>
                    </m:sSup>
                  </m:oMath>
                </a14:m>
                <a:r>
                  <a:rPr lang="de-DE" dirty="0"/>
                  <a:t>, E</a:t>
                </a:r>
                <a:r>
                  <a:rPr lang="de-DE" baseline="30000" dirty="0"/>
                  <a:t>0</a:t>
                </a:r>
                <a:r>
                  <a:rPr lang="de-DE" dirty="0"/>
                  <a:t> aus Tabelle: 0,54 V</a:t>
                </a:r>
              </a:p>
              <a:p>
                <a:pPr marL="0" indent="0" algn="ctr">
                  <a:buNone/>
                </a:pPr>
                <a:r>
                  <a:rPr lang="de-DE" dirty="0" err="1"/>
                  <a:t>Ox</a:t>
                </a:r>
                <a:r>
                  <a:rPr lang="de-DE" dirty="0"/>
                  <a:t>: </a:t>
                </a:r>
                <a14:m>
                  <m:oMath xmlns:m="http://schemas.openxmlformats.org/officeDocument/2006/math">
                    <m:r>
                      <a:rPr lang="de-DE" b="0" i="1" smtClean="0">
                        <a:latin typeface="Cambria Math" panose="02040503050406030204" pitchFamily="18" charset="0"/>
                      </a:rPr>
                      <m:t>𝑁</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0</m:t>
                        </m:r>
                      </m:sup>
                    </m:sSup>
                    <m:r>
                      <a:rPr lang="de-DE" b="0" i="1" smtClean="0">
                        <a:latin typeface="Cambria Math" panose="02040503050406030204" pitchFamily="18" charset="0"/>
                      </a:rPr>
                      <m:t>→</m:t>
                    </m:r>
                    <m:r>
                      <a:rPr lang="de-DE" b="0" i="1" smtClean="0">
                        <a:latin typeface="Cambria Math" panose="02040503050406030204" pitchFamily="18" charset="0"/>
                      </a:rPr>
                      <m:t>𝑁</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sup>
                    </m:sSup>
                  </m:oMath>
                </a14:m>
                <a:r>
                  <a:rPr lang="de-DE" dirty="0"/>
                  <a:t>, E</a:t>
                </a:r>
                <a:r>
                  <a:rPr lang="de-DE" baseline="30000" dirty="0"/>
                  <a:t>0</a:t>
                </a:r>
                <a:r>
                  <a:rPr lang="de-DE" dirty="0"/>
                  <a:t> aus Tabelle: -2,71 V</a:t>
                </a:r>
              </a:p>
              <a:p>
                <a:pPr marL="0" indent="0" algn="ctr">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𝐸</m:t>
                          </m:r>
                        </m:e>
                        <m:sup>
                          <m:r>
                            <a:rPr lang="de-DE" b="0" i="1" smtClean="0">
                              <a:latin typeface="Cambria Math" panose="02040503050406030204" pitchFamily="18" charset="0"/>
                            </a:rPr>
                            <m:t>0</m:t>
                          </m:r>
                        </m:sup>
                      </m:sSup>
                      <m:r>
                        <a:rPr lang="de-DE" b="0" i="1" smtClean="0">
                          <a:latin typeface="Cambria Math" panose="02040503050406030204" pitchFamily="18" charset="0"/>
                        </a:rPr>
                        <m:t>=</m:t>
                      </m:r>
                      <m:r>
                        <a:rPr lang="de-DE" b="0" i="1" smtClean="0">
                          <a:latin typeface="Cambria Math" panose="02040503050406030204" pitchFamily="18" charset="0"/>
                        </a:rPr>
                        <m:t>𝑅𝑒𝑑</m:t>
                      </m:r>
                      <m:r>
                        <a:rPr lang="de-DE" b="0" i="1" smtClean="0">
                          <a:latin typeface="Cambria Math" panose="02040503050406030204" pitchFamily="18" charset="0"/>
                        </a:rPr>
                        <m:t>−</m:t>
                      </m:r>
                      <m:r>
                        <a:rPr lang="de-DE" b="0" i="1" smtClean="0">
                          <a:latin typeface="Cambria Math" panose="02040503050406030204" pitchFamily="18" charset="0"/>
                        </a:rPr>
                        <m:t>𝑂𝑥</m:t>
                      </m:r>
                      <m:r>
                        <a:rPr lang="de-DE" b="0" i="1" smtClean="0">
                          <a:latin typeface="Cambria Math" panose="02040503050406030204" pitchFamily="18" charset="0"/>
                        </a:rPr>
                        <m:t>=0,54 </m:t>
                      </m:r>
                      <m:r>
                        <a:rPr lang="de-DE" b="0" i="1" smtClean="0">
                          <a:latin typeface="Cambria Math" panose="02040503050406030204" pitchFamily="18" charset="0"/>
                        </a:rPr>
                        <m:t>𝑉</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−2,71 </m:t>
                          </m:r>
                          <m:r>
                            <a:rPr lang="de-DE" b="0" i="1" smtClean="0">
                              <a:latin typeface="Cambria Math" panose="02040503050406030204" pitchFamily="18" charset="0"/>
                            </a:rPr>
                            <m:t>𝑉</m:t>
                          </m:r>
                        </m:e>
                      </m:d>
                      <m:r>
                        <a:rPr lang="de-DE" b="0" i="1" smtClean="0">
                          <a:latin typeface="Cambria Math" panose="02040503050406030204" pitchFamily="18" charset="0"/>
                        </a:rPr>
                        <m:t>=3,25 </m:t>
                      </m:r>
                      <m:r>
                        <a:rPr lang="de-DE" b="0" i="1" smtClean="0">
                          <a:latin typeface="Cambria Math" panose="02040503050406030204" pitchFamily="18" charset="0"/>
                        </a:rPr>
                        <m:t>𝑉</m:t>
                      </m:r>
                    </m:oMath>
                  </m:oMathPara>
                </a14:m>
                <a:endParaRPr lang="de-DE" dirty="0"/>
              </a:p>
              <a:p>
                <a:pPr marL="0" indent="0" algn="ctr">
                  <a:buNone/>
                </a:pPr>
                <a:endParaRPr lang="de-DE" dirty="0"/>
              </a:p>
              <a:p>
                <a:pPr marL="0" indent="0" algn="ctr">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2 </m:t>
                      </m:r>
                      <m:r>
                        <a:rPr lang="de-DE" b="0" i="1" smtClean="0">
                          <a:latin typeface="Cambria Math" panose="02040503050406030204" pitchFamily="18" charset="0"/>
                        </a:rPr>
                        <m:t>𝑀𝑛</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𝑂</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r>
                        <a:rPr lang="de-DE" b="0" i="1" smtClean="0">
                          <a:latin typeface="Cambria Math" panose="02040503050406030204" pitchFamily="18" charset="0"/>
                        </a:rPr>
                        <m:t>+</m:t>
                      </m:r>
                      <m:r>
                        <a:rPr lang="de-DE" b="0" i="0" smtClean="0">
                          <a:latin typeface="Cambria Math" panose="02040503050406030204" pitchFamily="18" charset="0"/>
                        </a:rPr>
                        <m:t>16 </m:t>
                      </m:r>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rPr>
                            <m:t>H</m:t>
                          </m:r>
                        </m:e>
                        <m:sub>
                          <m:r>
                            <a:rPr lang="de-DE" b="0" i="0" smtClean="0">
                              <a:latin typeface="Cambria Math" panose="02040503050406030204" pitchFamily="18" charset="0"/>
                            </a:rPr>
                            <m:t>3</m:t>
                          </m:r>
                        </m:sub>
                      </m:sSub>
                      <m:sSup>
                        <m:sSupPr>
                          <m:ctrlPr>
                            <a:rPr lang="de-DE" b="0" i="1" smtClean="0">
                              <a:latin typeface="Cambria Math" panose="02040503050406030204" pitchFamily="18" charset="0"/>
                            </a:rPr>
                          </m:ctrlPr>
                        </m:sSupPr>
                        <m:e>
                          <m:r>
                            <m:rPr>
                              <m:sty m:val="p"/>
                            </m:rPr>
                            <a:rPr lang="de-DE" b="0" i="0" smtClean="0">
                              <a:latin typeface="Cambria Math" panose="02040503050406030204" pitchFamily="18" charset="0"/>
                            </a:rPr>
                            <m:t>O</m:t>
                          </m:r>
                        </m:e>
                        <m:sup>
                          <m:r>
                            <a:rPr lang="de-DE" b="0" i="1" smtClean="0">
                              <a:latin typeface="Cambria Math" panose="02040503050406030204" pitchFamily="18" charset="0"/>
                            </a:rPr>
                            <m:t>+</m:t>
                          </m:r>
                        </m:sup>
                      </m:sSup>
                      <m:r>
                        <a:rPr lang="de-DE" b="0" i="1" smtClean="0">
                          <a:latin typeface="Cambria Math" panose="02040503050406030204" pitchFamily="18" charset="0"/>
                        </a:rPr>
                        <m:t>+5 </m:t>
                      </m:r>
                      <m:sSup>
                        <m:sSupPr>
                          <m:ctrlPr>
                            <a:rPr lang="de-DE" b="0" i="1" smtClean="0">
                              <a:latin typeface="Cambria Math" panose="02040503050406030204" pitchFamily="18" charset="0"/>
                            </a:rPr>
                          </m:ctrlPr>
                        </m:sSupPr>
                        <m:e>
                          <m:r>
                            <m:rPr>
                              <m:sty m:val="p"/>
                            </m:rPr>
                            <a:rPr lang="de-DE" b="0" i="0" smtClean="0">
                              <a:latin typeface="Cambria Math" panose="02040503050406030204" pitchFamily="18" charset="0"/>
                            </a:rPr>
                            <m:t>Cu</m:t>
                          </m:r>
                        </m:e>
                        <m:sup>
                          <m:r>
                            <a:rPr lang="de-DE" b="0" i="1" smtClean="0">
                              <a:latin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⇌2 </m:t>
                      </m:r>
                      <m:r>
                        <a:rPr lang="de-DE" b="0" i="1" smtClean="0">
                          <a:latin typeface="Cambria Math" panose="02040503050406030204" pitchFamily="18" charset="0"/>
                          <a:ea typeface="Cambria Math" panose="02040503050406030204" pitchFamily="18" charset="0"/>
                        </a:rPr>
                        <m:t>𝑀</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𝑛</m:t>
                          </m:r>
                        </m:e>
                        <m:sup>
                          <m:r>
                            <a:rPr lang="de-DE" b="0" i="1" smtClean="0">
                              <a:latin typeface="Cambria Math" panose="02040503050406030204" pitchFamily="18" charset="0"/>
                              <a:ea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+24 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𝐻</m:t>
                          </m:r>
                        </m:e>
                        <m:sub>
                          <m:r>
                            <a:rPr lang="de-DE" b="0" i="1" smtClean="0">
                              <a:latin typeface="Cambria Math" panose="02040503050406030204" pitchFamily="18" charset="0"/>
                              <a:ea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𝑂</m:t>
                      </m:r>
                      <m:r>
                        <a:rPr lang="de-DE" b="0" i="1" smtClean="0">
                          <a:latin typeface="Cambria Math" panose="02040503050406030204" pitchFamily="18" charset="0"/>
                          <a:ea typeface="Cambria Math" panose="02040503050406030204" pitchFamily="18" charset="0"/>
                        </a:rPr>
                        <m:t>+5 </m:t>
                      </m:r>
                      <m:r>
                        <a:rPr lang="de-DE" b="0" i="1" smtClean="0">
                          <a:latin typeface="Cambria Math" panose="02040503050406030204" pitchFamily="18" charset="0"/>
                          <a:ea typeface="Cambria Math" panose="02040503050406030204" pitchFamily="18" charset="0"/>
                        </a:rPr>
                        <m:t>𝐶</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𝑢</m:t>
                          </m:r>
                        </m:e>
                        <m:sup>
                          <m:r>
                            <a:rPr lang="de-DE" b="0" i="1" smtClean="0">
                              <a:latin typeface="Cambria Math" panose="02040503050406030204" pitchFamily="18" charset="0"/>
                              <a:ea typeface="Cambria Math" panose="02040503050406030204" pitchFamily="18" charset="0"/>
                            </a:rPr>
                            <m:t>2+</m:t>
                          </m:r>
                        </m:sup>
                      </m:sSup>
                    </m:oMath>
                  </m:oMathPara>
                </a14:m>
                <a:endParaRPr lang="de-DE" dirty="0"/>
              </a:p>
              <a:p>
                <a:pPr marL="0" indent="0" algn="ctr">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𝐸</m:t>
                          </m:r>
                        </m:e>
                        <m:sup>
                          <m:r>
                            <a:rPr lang="de-DE" b="0" i="1" smtClean="0">
                              <a:latin typeface="Cambria Math" panose="02040503050406030204" pitchFamily="18" charset="0"/>
                            </a:rPr>
                            <m:t>0</m:t>
                          </m:r>
                        </m:sup>
                      </m:sSup>
                      <m:r>
                        <a:rPr lang="de-DE" b="0" i="1" smtClean="0">
                          <a:latin typeface="Cambria Math" panose="02040503050406030204" pitchFamily="18" charset="0"/>
                        </a:rPr>
                        <m:t>=1,51 </m:t>
                      </m:r>
                      <m:r>
                        <a:rPr lang="de-DE" b="0" i="1" smtClean="0">
                          <a:latin typeface="Cambria Math" panose="02040503050406030204" pitchFamily="18" charset="0"/>
                        </a:rPr>
                        <m:t>𝑉</m:t>
                      </m:r>
                      <m:r>
                        <a:rPr lang="de-DE" b="0" i="1" smtClean="0">
                          <a:latin typeface="Cambria Math" panose="02040503050406030204" pitchFamily="18" charset="0"/>
                        </a:rPr>
                        <m:t>−0,34 </m:t>
                      </m:r>
                      <m:r>
                        <a:rPr lang="de-DE" b="0" i="1" smtClean="0">
                          <a:latin typeface="Cambria Math" panose="02040503050406030204" pitchFamily="18" charset="0"/>
                        </a:rPr>
                        <m:t>𝑉</m:t>
                      </m:r>
                      <m:r>
                        <a:rPr lang="de-DE" b="0" i="1" smtClean="0">
                          <a:latin typeface="Cambria Math" panose="02040503050406030204" pitchFamily="18" charset="0"/>
                        </a:rPr>
                        <m:t>=1,17 </m:t>
                      </m:r>
                      <m:r>
                        <a:rPr lang="de-DE" b="0" i="1" smtClean="0">
                          <a:latin typeface="Cambria Math" panose="02040503050406030204" pitchFamily="18" charset="0"/>
                        </a:rPr>
                        <m:t>𝑉</m:t>
                      </m:r>
                    </m:oMath>
                  </m:oMathPara>
                </a14:m>
                <a:endParaRPr lang="de-DE" dirty="0"/>
              </a:p>
              <a:p>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2+</m:t>
                          </m:r>
                        </m:sup>
                      </m:sSup>
                      <m:r>
                        <a:rPr lang="de-DE" b="0" i="1" smtClean="0">
                          <a:latin typeface="Cambria Math" panose="02040503050406030204" pitchFamily="18" charset="0"/>
                        </a:rPr>
                        <m:t>+</m:t>
                      </m:r>
                      <m:r>
                        <a:rPr lang="de-DE" b="0" i="1" smtClean="0">
                          <a:latin typeface="Cambria Math" panose="02040503050406030204" pitchFamily="18" charset="0"/>
                        </a:rPr>
                        <m:t>𝐶</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𝑢</m:t>
                          </m:r>
                        </m:e>
                        <m:sup>
                          <m:r>
                            <a:rPr lang="de-DE" b="0" i="1" smtClean="0">
                              <a:latin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𝐶</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𝑢</m:t>
                          </m:r>
                        </m:e>
                        <m:sup>
                          <m:r>
                            <a:rPr lang="de-DE" b="0" i="1" smtClean="0">
                              <a:latin typeface="Cambria Math" panose="02040503050406030204" pitchFamily="18" charset="0"/>
                              <a:ea typeface="Cambria Math" panose="02040503050406030204" pitchFamily="18" charset="0"/>
                            </a:rPr>
                            <m:t>2+</m:t>
                          </m:r>
                        </m:sup>
                      </m:sSup>
                    </m:oMath>
                  </m:oMathPara>
                </a14:m>
                <a:endParaRPr lang="de-DE"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𝐸</m:t>
                          </m:r>
                        </m:e>
                        <m:sup>
                          <m:r>
                            <a:rPr lang="de-DE" b="0" i="1" smtClean="0">
                              <a:latin typeface="Cambria Math" panose="02040503050406030204" pitchFamily="18" charset="0"/>
                              <a:ea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=−0,44 </m:t>
                      </m:r>
                      <m:r>
                        <a:rPr lang="de-DE" b="0" i="1" smtClean="0">
                          <a:latin typeface="Cambria Math" panose="02040503050406030204" pitchFamily="18" charset="0"/>
                          <a:ea typeface="Cambria Math" panose="02040503050406030204" pitchFamily="18" charset="0"/>
                        </a:rPr>
                        <m:t>𝑉</m:t>
                      </m:r>
                      <m:r>
                        <a:rPr lang="de-DE" b="0" i="1" smtClean="0">
                          <a:latin typeface="Cambria Math" panose="02040503050406030204" pitchFamily="18" charset="0"/>
                          <a:ea typeface="Cambria Math" panose="02040503050406030204" pitchFamily="18" charset="0"/>
                        </a:rPr>
                        <m:t>−0,34 </m:t>
                      </m:r>
                      <m:r>
                        <a:rPr lang="de-DE" b="0" i="1" smtClean="0">
                          <a:latin typeface="Cambria Math" panose="02040503050406030204" pitchFamily="18" charset="0"/>
                          <a:ea typeface="Cambria Math" panose="02040503050406030204" pitchFamily="18" charset="0"/>
                        </a:rPr>
                        <m:t>𝑉</m:t>
                      </m:r>
                      <m:r>
                        <a:rPr lang="de-DE" b="0" i="1" smtClean="0">
                          <a:latin typeface="Cambria Math" panose="02040503050406030204" pitchFamily="18" charset="0"/>
                          <a:ea typeface="Cambria Math" panose="02040503050406030204" pitchFamily="18" charset="0"/>
                        </a:rPr>
                        <m:t>=−0,78 </m:t>
                      </m:r>
                      <m:r>
                        <a:rPr lang="de-DE" b="0" i="1" smtClean="0">
                          <a:latin typeface="Cambria Math" panose="02040503050406030204" pitchFamily="18" charset="0"/>
                          <a:ea typeface="Cambria Math" panose="02040503050406030204" pitchFamily="18" charset="0"/>
                        </a:rPr>
                        <m:t>𝑉</m:t>
                      </m:r>
                    </m:oMath>
                  </m:oMathPara>
                </a14:m>
                <a:endParaRPr lang="de-DE" dirty="0"/>
              </a:p>
              <a:p>
                <a:endParaRPr lang="de-DE" dirty="0"/>
              </a:p>
              <a:p>
                <a:r>
                  <a:rPr lang="de-DE" kern="0" dirty="0"/>
                  <a:t>Für die errechneten Standardpotentiale gilt:</a:t>
                </a:r>
              </a:p>
              <a:p>
                <a:pPr lvl="1"/>
                <a:r>
                  <a:rPr lang="de-DE" b="1" kern="0" dirty="0"/>
                  <a:t>Negatives Vorzeichen</a:t>
                </a:r>
                <a:r>
                  <a:rPr lang="de-DE" kern="0" dirty="0"/>
                  <a:t>: Reaktion läuft nur unter Zwang ab (z. B. durch Anlegen einer externen Spannung)</a:t>
                </a:r>
              </a:p>
              <a:p>
                <a:pPr lvl="1"/>
                <a:r>
                  <a:rPr lang="de-DE" b="1" kern="0" dirty="0"/>
                  <a:t>Positives Vorzeichen</a:t>
                </a:r>
                <a:r>
                  <a:rPr lang="de-DE" kern="0" dirty="0"/>
                  <a:t>: Reaktion läuft freiwillig ab</a:t>
                </a:r>
                <a:endParaRPr lang="de-DE" b="1" kern="0" dirty="0"/>
              </a:p>
              <a:p>
                <a:endParaRPr lang="de-DE" dirty="0"/>
              </a:p>
            </p:txBody>
          </p:sp>
        </mc:Choice>
        <mc:Fallback xmlns="">
          <p:sp>
            <p:nvSpPr>
              <p:cNvPr id="3" name="Inhaltsplatzhalter 2">
                <a:extLst>
                  <a:ext uri="{FF2B5EF4-FFF2-40B4-BE49-F238E27FC236}">
                    <a16:creationId xmlns:a16="http://schemas.microsoft.com/office/drawing/2014/main" id="{050B03F1-2CEB-CB6D-21B5-815474E502C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896"/>
                </a:stretch>
              </a:blipFill>
            </p:spPr>
            <p:txBody>
              <a:bodyPr/>
              <a:lstStyle/>
              <a:p>
                <a:r>
                  <a:rPr lang="de-DE">
                    <a:noFill/>
                  </a:rPr>
                  <a:t> </a:t>
                </a:r>
              </a:p>
            </p:txBody>
          </p:sp>
        </mc:Fallback>
      </mc:AlternateContent>
      <p:sp>
        <p:nvSpPr>
          <p:cNvPr id="8" name="Datumsplatzhalter 7">
            <a:extLst>
              <a:ext uri="{FF2B5EF4-FFF2-40B4-BE49-F238E27FC236}">
                <a16:creationId xmlns:a16="http://schemas.microsoft.com/office/drawing/2014/main" id="{BBC95CCB-81D0-767F-373D-76462D18ED9A}"/>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307D8383-C970-F417-D353-6434F553E2F9}"/>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71E73C96-2763-A76F-7713-1197F246A2DC}"/>
              </a:ext>
            </a:extLst>
          </p:cNvPr>
          <p:cNvSpPr>
            <a:spLocks noGrp="1"/>
          </p:cNvSpPr>
          <p:nvPr>
            <p:ph type="sldNum" sz="quarter" idx="16"/>
          </p:nvPr>
        </p:nvSpPr>
        <p:spPr/>
        <p:txBody>
          <a:bodyPr/>
          <a:lstStyle/>
          <a:p>
            <a:fld id="{6FBDD224-CFE5-420E-A51B-C49F1872CE04}" type="slidenum">
              <a:rPr lang="de-DE" altLang="de-DE" smtClean="0"/>
              <a:pPr/>
              <a:t>90</a:t>
            </a:fld>
            <a:endParaRPr lang="de-DE" altLang="de-DE"/>
          </a:p>
        </p:txBody>
      </p:sp>
    </p:spTree>
    <p:extLst>
      <p:ext uri="{BB962C8B-B14F-4D97-AF65-F5344CB8AC3E}">
        <p14:creationId xmlns:p14="http://schemas.microsoft.com/office/powerpoint/2010/main" val="41210364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platzhalter 13">
                <a:extLst>
                  <a:ext uri="{FF2B5EF4-FFF2-40B4-BE49-F238E27FC236}">
                    <a16:creationId xmlns:a16="http://schemas.microsoft.com/office/drawing/2014/main" id="{AD5C3904-378E-5638-9F1C-57026860F1BB}"/>
                  </a:ext>
                </a:extLst>
              </p:cNvPr>
              <p:cNvSpPr>
                <a:spLocks noGrp="1"/>
              </p:cNvSpPr>
              <p:nvPr>
                <p:ph type="body" sz="quarter" idx="13"/>
              </p:nvPr>
            </p:nvSpPr>
            <p:spPr/>
            <p:txBody>
              <a:bodyPr/>
              <a:lstStyle/>
              <a:p>
                <a:r>
                  <a:rPr lang="de-DE" kern="0" dirty="0"/>
                  <a:t>Das </a:t>
                </a:r>
                <a:r>
                  <a:rPr lang="de-DE" b="1" kern="0" dirty="0"/>
                  <a:t>Potential </a:t>
                </a:r>
                <a:r>
                  <a:rPr lang="de-DE" kern="0" dirty="0"/>
                  <a:t>(in Volt, auch als </a:t>
                </a:r>
                <a:r>
                  <a:rPr lang="de-DE" b="1" kern="0" dirty="0"/>
                  <a:t>Elektromotorische Kraft </a:t>
                </a:r>
                <a:r>
                  <a:rPr lang="de-DE" kern="0" dirty="0"/>
                  <a:t>(</a:t>
                </a:r>
                <a:r>
                  <a:rPr lang="de-DE" b="1" kern="0" dirty="0"/>
                  <a:t>EMK</a:t>
                </a:r>
                <a:r>
                  <a:rPr lang="de-DE" kern="0" dirty="0"/>
                  <a:t>) bezeichnet) zwischen einem </a:t>
                </a:r>
                <a:r>
                  <a:rPr lang="de-DE" b="1" kern="0" dirty="0" err="1"/>
                  <a:t>Redoxpaar</a:t>
                </a:r>
                <a:r>
                  <a:rPr lang="de-DE" kern="0" dirty="0"/>
                  <a:t> kann durch die </a:t>
                </a:r>
                <a:r>
                  <a:rPr lang="de-DE" b="1" kern="0" dirty="0"/>
                  <a:t>Nernst – Gleichung</a:t>
                </a:r>
                <a:r>
                  <a:rPr lang="de-DE" kern="0" dirty="0"/>
                  <a:t> beschrieben werden.</a:t>
                </a:r>
              </a:p>
              <a:p>
                <a:r>
                  <a:rPr lang="de-DE" kern="0" dirty="0"/>
                  <a:t>In die Gleichung gehen </a:t>
                </a:r>
                <a:r>
                  <a:rPr lang="de-DE" b="1" kern="0" dirty="0"/>
                  <a:t>Standardpotential</a:t>
                </a:r>
                <a:r>
                  <a:rPr lang="de-DE" kern="0" dirty="0"/>
                  <a:t>, </a:t>
                </a:r>
                <a:r>
                  <a:rPr lang="de-DE" b="1" kern="0" dirty="0"/>
                  <a:t>Anzahl der übertragenen Elektronen</a:t>
                </a:r>
                <a:r>
                  <a:rPr lang="de-DE" kern="0" dirty="0"/>
                  <a:t> sowie die </a:t>
                </a:r>
                <a:r>
                  <a:rPr lang="de-DE" b="1" kern="0" dirty="0"/>
                  <a:t>Konzentration </a:t>
                </a:r>
                <a:r>
                  <a:rPr lang="de-DE" kern="0" dirty="0"/>
                  <a:t>der an der Reaktion beteiligten Moleküle ein.</a:t>
                </a:r>
              </a:p>
              <a:p>
                <a:r>
                  <a:rPr lang="de-DE" kern="0" dirty="0"/>
                  <a:t>Manche </a:t>
                </a:r>
                <a:r>
                  <a:rPr lang="de-DE" b="1" kern="0" dirty="0"/>
                  <a:t>Redoxreaktionen</a:t>
                </a:r>
                <a:r>
                  <a:rPr lang="de-DE" kern="0" dirty="0"/>
                  <a:t> sind </a:t>
                </a:r>
                <a:r>
                  <a:rPr lang="de-DE" b="1" kern="0" dirty="0"/>
                  <a:t>pH– Abhängig</a:t>
                </a:r>
                <a:r>
                  <a:rPr lang="de-DE" kern="0" dirty="0"/>
                  <a:t>. In diesen Fällen geht ebenfalls ein pH – Term mit ein.</a:t>
                </a:r>
              </a:p>
              <a:p>
                <a:r>
                  <a:rPr lang="de-DE" kern="0" dirty="0"/>
                  <a:t>Die Formulierung erfolgt analog des </a:t>
                </a:r>
                <a:r>
                  <a:rPr lang="de-DE" b="1" kern="0" dirty="0"/>
                  <a:t>MWG</a:t>
                </a:r>
                <a:r>
                  <a:rPr lang="de-DE" kern="0" dirty="0"/>
                  <a:t>. (Auch hier: Gase </a:t>
                </a:r>
                <a14:m>
                  <m:oMath xmlns:m="http://schemas.openxmlformats.org/officeDocument/2006/math">
                    <m:r>
                      <a:rPr lang="de-DE" i="1" kern="0">
                        <a:latin typeface="Cambria Math" panose="02040503050406030204" pitchFamily="18" charset="0"/>
                      </a:rPr>
                      <m:t>→</m:t>
                    </m:r>
                  </m:oMath>
                </a14:m>
                <a:r>
                  <a:rPr lang="de-DE" kern="0" dirty="0"/>
                  <a:t> Partialdruck)</a:t>
                </a:r>
              </a:p>
              <a:p>
                <a:r>
                  <a:rPr lang="de-DE" kern="0" dirty="0"/>
                  <a:t>Für die Halbzellenreaktion </a:t>
                </a:r>
                <a14:m>
                  <m:oMath xmlns:m="http://schemas.openxmlformats.org/officeDocument/2006/math">
                    <m:sSup>
                      <m:sSupPr>
                        <m:ctrlPr>
                          <a:rPr lang="de-DE" i="1" kern="0">
                            <a:latin typeface="Cambria Math" panose="02040503050406030204" pitchFamily="18" charset="0"/>
                          </a:rPr>
                        </m:ctrlPr>
                      </m:sSupPr>
                      <m:e>
                        <m:r>
                          <a:rPr lang="de-DE" i="1" kern="0">
                            <a:latin typeface="Cambria Math" panose="02040503050406030204" pitchFamily="18" charset="0"/>
                          </a:rPr>
                          <m:t>𝑀</m:t>
                        </m:r>
                      </m:e>
                      <m:sup>
                        <m:r>
                          <a:rPr lang="de-DE" i="1" kern="0">
                            <a:latin typeface="Cambria Math" panose="02040503050406030204" pitchFamily="18" charset="0"/>
                          </a:rPr>
                          <m:t>𝑛</m:t>
                        </m:r>
                        <m:r>
                          <a:rPr lang="de-DE" i="1" kern="0">
                            <a:latin typeface="Cambria Math" panose="02040503050406030204" pitchFamily="18" charset="0"/>
                          </a:rPr>
                          <m:t>+</m:t>
                        </m:r>
                      </m:sup>
                    </m:sSup>
                    <m:r>
                      <a:rPr lang="de-DE" i="1" kern="0">
                        <a:latin typeface="Cambria Math" panose="02040503050406030204" pitchFamily="18" charset="0"/>
                      </a:rPr>
                      <m:t>+</m:t>
                    </m:r>
                    <m:r>
                      <a:rPr lang="de-DE" i="1" kern="0">
                        <a:latin typeface="Cambria Math" panose="02040503050406030204" pitchFamily="18" charset="0"/>
                      </a:rPr>
                      <m:t>𝑛</m:t>
                    </m:r>
                    <m:r>
                      <a:rPr lang="de-DE" i="1" kern="0">
                        <a:latin typeface="Cambria Math" panose="02040503050406030204" pitchFamily="18" charset="0"/>
                      </a:rPr>
                      <m:t> </m:t>
                    </m:r>
                    <m:sSup>
                      <m:sSupPr>
                        <m:ctrlPr>
                          <a:rPr lang="de-DE" i="1" kern="0">
                            <a:latin typeface="Cambria Math" panose="02040503050406030204" pitchFamily="18" charset="0"/>
                          </a:rPr>
                        </m:ctrlPr>
                      </m:sSupPr>
                      <m:e>
                        <m:r>
                          <a:rPr lang="de-DE" i="1" kern="0">
                            <a:latin typeface="Cambria Math" panose="02040503050406030204" pitchFamily="18" charset="0"/>
                          </a:rPr>
                          <m:t>𝑒</m:t>
                        </m:r>
                      </m:e>
                      <m:sup>
                        <m:r>
                          <a:rPr lang="de-DE" i="1" kern="0">
                            <a:latin typeface="Cambria Math" panose="02040503050406030204" pitchFamily="18" charset="0"/>
                          </a:rPr>
                          <m:t>−</m:t>
                        </m:r>
                      </m:sup>
                    </m:sSup>
                    <m:r>
                      <a:rPr lang="de-DE" i="1" kern="0">
                        <a:latin typeface="Cambria Math" panose="02040503050406030204" pitchFamily="18" charset="0"/>
                      </a:rPr>
                      <m:t>→</m:t>
                    </m:r>
                    <m:r>
                      <a:rPr lang="de-DE" i="1" kern="0">
                        <a:latin typeface="Cambria Math" panose="02040503050406030204" pitchFamily="18" charset="0"/>
                      </a:rPr>
                      <m:t>𝑀</m:t>
                    </m:r>
                  </m:oMath>
                </a14:m>
                <a:r>
                  <a:rPr lang="de-DE" kern="0" dirty="0"/>
                  <a:t> lautet die Gleichung</a:t>
                </a:r>
              </a:p>
              <a:p>
                <a:pPr marL="0" indent="0">
                  <a:buNone/>
                </a:pPr>
                <a14:m>
                  <m:oMathPara xmlns:m="http://schemas.openxmlformats.org/officeDocument/2006/math">
                    <m:oMathParaPr>
                      <m:jc m:val="centerGroup"/>
                    </m:oMathParaPr>
                    <m:oMath xmlns:m="http://schemas.openxmlformats.org/officeDocument/2006/math">
                      <m:r>
                        <m:rPr>
                          <m:sty m:val="p"/>
                        </m:rPr>
                        <a:rPr lang="de-DE" kern="0">
                          <a:latin typeface="Cambria Math" panose="02040503050406030204" pitchFamily="18" charset="0"/>
                        </a:rPr>
                        <m:t>ΔE</m:t>
                      </m:r>
                      <m:r>
                        <a:rPr lang="de-DE" kern="0">
                          <a:latin typeface="Cambria Math" panose="02040503050406030204" pitchFamily="18" charset="0"/>
                        </a:rPr>
                        <m:t>=</m:t>
                      </m:r>
                      <m:f>
                        <m:fPr>
                          <m:ctrlPr>
                            <a:rPr lang="de-DE" i="1" kern="0">
                              <a:latin typeface="Cambria Math" panose="02040503050406030204" pitchFamily="18" charset="0"/>
                            </a:rPr>
                          </m:ctrlPr>
                        </m:fPr>
                        <m:num>
                          <m:r>
                            <a:rPr lang="de-DE" i="1" kern="0">
                              <a:latin typeface="Cambria Math" panose="02040503050406030204" pitchFamily="18" charset="0"/>
                            </a:rPr>
                            <m:t>0,059</m:t>
                          </m:r>
                        </m:num>
                        <m:den>
                          <m:r>
                            <a:rPr lang="de-DE" i="1" kern="0">
                              <a:latin typeface="Cambria Math" panose="02040503050406030204" pitchFamily="18" charset="0"/>
                            </a:rPr>
                            <m:t>𝑛</m:t>
                          </m:r>
                        </m:den>
                      </m:f>
                      <m:r>
                        <a:rPr lang="de-DE" i="1" kern="0">
                          <a:latin typeface="Cambria Math" panose="02040503050406030204" pitchFamily="18" charset="0"/>
                        </a:rPr>
                        <m:t>𝑙𝑔</m:t>
                      </m:r>
                      <m:r>
                        <a:rPr lang="de-DE" i="1" kern="0">
                          <a:latin typeface="Cambria Math" panose="02040503050406030204" pitchFamily="18" charset="0"/>
                        </a:rPr>
                        <m:t>(</m:t>
                      </m:r>
                      <m:f>
                        <m:fPr>
                          <m:ctrlPr>
                            <a:rPr lang="de-DE" i="1" kern="0">
                              <a:latin typeface="Cambria Math" panose="02040503050406030204" pitchFamily="18" charset="0"/>
                            </a:rPr>
                          </m:ctrlPr>
                        </m:fPr>
                        <m:num>
                          <m:r>
                            <a:rPr lang="de-DE" i="1" kern="0">
                              <a:latin typeface="Cambria Math" panose="02040503050406030204" pitchFamily="18" charset="0"/>
                            </a:rPr>
                            <m:t>[</m:t>
                          </m:r>
                          <m:r>
                            <a:rPr lang="de-DE" i="1" kern="0">
                              <a:latin typeface="Cambria Math" panose="02040503050406030204" pitchFamily="18" charset="0"/>
                            </a:rPr>
                            <m:t>𝑂𝑥</m:t>
                          </m:r>
                          <m:r>
                            <a:rPr lang="de-DE" i="1" kern="0">
                              <a:latin typeface="Cambria Math" panose="02040503050406030204" pitchFamily="18" charset="0"/>
                            </a:rPr>
                            <m:t>]</m:t>
                          </m:r>
                        </m:num>
                        <m:den>
                          <m:r>
                            <a:rPr lang="de-DE" i="1" kern="0">
                              <a:latin typeface="Cambria Math" panose="02040503050406030204" pitchFamily="18" charset="0"/>
                            </a:rPr>
                            <m:t>[</m:t>
                          </m:r>
                          <m:r>
                            <a:rPr lang="de-DE" i="1" kern="0">
                              <a:latin typeface="Cambria Math" panose="02040503050406030204" pitchFamily="18" charset="0"/>
                            </a:rPr>
                            <m:t>𝑅𝑒𝑑</m:t>
                          </m:r>
                          <m:r>
                            <a:rPr lang="de-DE" i="1" kern="0">
                              <a:latin typeface="Cambria Math" panose="02040503050406030204" pitchFamily="18" charset="0"/>
                            </a:rPr>
                            <m:t>]</m:t>
                          </m:r>
                        </m:den>
                      </m:f>
                      <m:r>
                        <a:rPr lang="de-DE" i="1" kern="0">
                          <a:latin typeface="Cambria Math" panose="02040503050406030204" pitchFamily="18" charset="0"/>
                        </a:rPr>
                        <m:t>)</m:t>
                      </m:r>
                    </m:oMath>
                  </m:oMathPara>
                </a14:m>
                <a:endParaRPr lang="de-DE" kern="0" dirty="0"/>
              </a:p>
              <a:p>
                <a:pPr marL="0" indent="0" algn="ctr">
                  <a:buNone/>
                </a:pPr>
                <a:r>
                  <a:rPr lang="de-DE" kern="0" dirty="0"/>
                  <a:t>Hergeleitet aus </a:t>
                </a:r>
                <a14:m>
                  <m:oMath xmlns:m="http://schemas.openxmlformats.org/officeDocument/2006/math">
                    <m:r>
                      <m:rPr>
                        <m:sty m:val="p"/>
                      </m:rPr>
                      <a:rPr lang="de-DE" kern="0">
                        <a:latin typeface="Cambria Math" panose="02040503050406030204" pitchFamily="18" charset="0"/>
                      </a:rPr>
                      <m:t>Δ</m:t>
                    </m:r>
                    <m:r>
                      <a:rPr lang="de-DE" i="1" kern="0">
                        <a:latin typeface="Cambria Math" panose="02040503050406030204" pitchFamily="18" charset="0"/>
                      </a:rPr>
                      <m:t>𝐸</m:t>
                    </m:r>
                    <m:r>
                      <a:rPr lang="de-DE" i="1" kern="0">
                        <a:latin typeface="Cambria Math" panose="02040503050406030204" pitchFamily="18" charset="0"/>
                      </a:rPr>
                      <m:t>=</m:t>
                    </m:r>
                    <m:r>
                      <m:rPr>
                        <m:sty m:val="p"/>
                      </m:rPr>
                      <a:rPr lang="de-DE" kern="0">
                        <a:latin typeface="Cambria Math" panose="02040503050406030204" pitchFamily="18" charset="0"/>
                      </a:rPr>
                      <m:t>Δ</m:t>
                    </m:r>
                    <m:sSup>
                      <m:sSupPr>
                        <m:ctrlPr>
                          <a:rPr lang="de-DE" i="1" kern="0">
                            <a:latin typeface="Cambria Math" panose="02040503050406030204" pitchFamily="18" charset="0"/>
                          </a:rPr>
                        </m:ctrlPr>
                      </m:sSupPr>
                      <m:e>
                        <m:r>
                          <a:rPr lang="de-DE" i="1" kern="0">
                            <a:latin typeface="Cambria Math" panose="02040503050406030204" pitchFamily="18" charset="0"/>
                          </a:rPr>
                          <m:t>𝐸</m:t>
                        </m:r>
                      </m:e>
                      <m:sup>
                        <m:r>
                          <a:rPr lang="de-DE" i="1" kern="0">
                            <a:latin typeface="Cambria Math" panose="02040503050406030204" pitchFamily="18" charset="0"/>
                          </a:rPr>
                          <m:t>0</m:t>
                        </m:r>
                      </m:sup>
                    </m:sSup>
                    <m:r>
                      <a:rPr lang="de-DE" i="1" kern="0">
                        <a:latin typeface="Cambria Math" panose="02040503050406030204" pitchFamily="18" charset="0"/>
                      </a:rPr>
                      <m:t>+</m:t>
                    </m:r>
                    <m:f>
                      <m:fPr>
                        <m:ctrlPr>
                          <a:rPr lang="de-DE" i="1" kern="0">
                            <a:latin typeface="Cambria Math" panose="02040503050406030204" pitchFamily="18" charset="0"/>
                          </a:rPr>
                        </m:ctrlPr>
                      </m:fPr>
                      <m:num>
                        <m:r>
                          <a:rPr lang="de-DE" i="1" kern="0">
                            <a:latin typeface="Cambria Math" panose="02040503050406030204" pitchFamily="18" charset="0"/>
                          </a:rPr>
                          <m:t>𝑅𝑇</m:t>
                        </m:r>
                      </m:num>
                      <m:den>
                        <m:r>
                          <a:rPr lang="de-DE" i="1" kern="0">
                            <a:latin typeface="Cambria Math" panose="02040503050406030204" pitchFamily="18" charset="0"/>
                          </a:rPr>
                          <m:t>𝑛𝐹</m:t>
                        </m:r>
                      </m:den>
                    </m:f>
                    <m:r>
                      <m:rPr>
                        <m:sty m:val="p"/>
                      </m:rPr>
                      <a:rPr lang="de-DE" kern="0">
                        <a:latin typeface="Cambria Math" panose="02040503050406030204" pitchFamily="18" charset="0"/>
                      </a:rPr>
                      <m:t>ln</m:t>
                    </m:r>
                    <m:r>
                      <a:rPr lang="de-DE" i="1" kern="0">
                        <a:latin typeface="Cambria Math" panose="02040503050406030204" pitchFamily="18" charset="0"/>
                      </a:rPr>
                      <m:t>⁡(</m:t>
                    </m:r>
                    <m:f>
                      <m:fPr>
                        <m:ctrlPr>
                          <a:rPr lang="de-DE" i="1" kern="0">
                            <a:latin typeface="Cambria Math" panose="02040503050406030204" pitchFamily="18" charset="0"/>
                          </a:rPr>
                        </m:ctrlPr>
                      </m:fPr>
                      <m:num>
                        <m:r>
                          <a:rPr lang="de-DE" i="1" kern="0">
                            <a:latin typeface="Cambria Math" panose="02040503050406030204" pitchFamily="18" charset="0"/>
                          </a:rPr>
                          <m:t>[</m:t>
                        </m:r>
                        <m:r>
                          <a:rPr lang="de-DE" i="1" kern="0">
                            <a:latin typeface="Cambria Math" panose="02040503050406030204" pitchFamily="18" charset="0"/>
                          </a:rPr>
                          <m:t>𝑂𝑥</m:t>
                        </m:r>
                        <m:r>
                          <a:rPr lang="de-DE" i="1" kern="0">
                            <a:latin typeface="Cambria Math" panose="02040503050406030204" pitchFamily="18" charset="0"/>
                          </a:rPr>
                          <m:t>]</m:t>
                        </m:r>
                      </m:num>
                      <m:den>
                        <m:r>
                          <a:rPr lang="de-DE" i="1" kern="0">
                            <a:latin typeface="Cambria Math" panose="02040503050406030204" pitchFamily="18" charset="0"/>
                          </a:rPr>
                          <m:t>[</m:t>
                        </m:r>
                        <m:r>
                          <a:rPr lang="de-DE" i="1" kern="0">
                            <a:latin typeface="Cambria Math" panose="02040503050406030204" pitchFamily="18" charset="0"/>
                          </a:rPr>
                          <m:t>𝑅𝑒𝑑</m:t>
                        </m:r>
                        <m:r>
                          <a:rPr lang="de-DE" i="1" kern="0">
                            <a:latin typeface="Cambria Math" panose="02040503050406030204" pitchFamily="18" charset="0"/>
                          </a:rPr>
                          <m:t>]</m:t>
                        </m:r>
                      </m:den>
                    </m:f>
                    <m:r>
                      <a:rPr lang="de-DE" i="1" kern="0">
                        <a:latin typeface="Cambria Math" panose="02040503050406030204" pitchFamily="18" charset="0"/>
                      </a:rPr>
                      <m:t>)</m:t>
                    </m:r>
                  </m:oMath>
                </a14:m>
                <a:endParaRPr lang="de-DE" kern="0" dirty="0"/>
              </a:p>
              <a:p>
                <a:r>
                  <a:rPr lang="de-DE" kern="0" dirty="0"/>
                  <a:t>Beispiel für eine pH – Abhängige Reaktion </a:t>
                </a:r>
                <a14:m>
                  <m:oMath xmlns:m="http://schemas.openxmlformats.org/officeDocument/2006/math">
                    <m:r>
                      <a:rPr lang="de-DE" i="1" kern="0">
                        <a:latin typeface="Cambria Math" panose="02040503050406030204" pitchFamily="18" charset="0"/>
                      </a:rPr>
                      <m:t>𝑀𝑛</m:t>
                    </m:r>
                    <m:sSubSup>
                      <m:sSubSupPr>
                        <m:ctrlPr>
                          <a:rPr lang="de-DE" i="1" kern="0">
                            <a:latin typeface="Cambria Math" panose="02040503050406030204" pitchFamily="18" charset="0"/>
                          </a:rPr>
                        </m:ctrlPr>
                      </m:sSubSupPr>
                      <m:e>
                        <m:r>
                          <a:rPr lang="de-DE" i="1" kern="0">
                            <a:latin typeface="Cambria Math" panose="02040503050406030204" pitchFamily="18" charset="0"/>
                          </a:rPr>
                          <m:t>𝑂</m:t>
                        </m:r>
                      </m:e>
                      <m:sub>
                        <m:r>
                          <a:rPr lang="de-DE" i="1" kern="0">
                            <a:latin typeface="Cambria Math" panose="02040503050406030204" pitchFamily="18" charset="0"/>
                          </a:rPr>
                          <m:t>4</m:t>
                        </m:r>
                      </m:sub>
                      <m:sup>
                        <m:r>
                          <a:rPr lang="de-DE" i="1" kern="0">
                            <a:latin typeface="Cambria Math" panose="02040503050406030204" pitchFamily="18" charset="0"/>
                          </a:rPr>
                          <m:t>−</m:t>
                        </m:r>
                      </m:sup>
                    </m:sSubSup>
                    <m:r>
                      <a:rPr lang="de-DE" i="1" kern="0">
                        <a:latin typeface="Cambria Math" panose="02040503050406030204" pitchFamily="18" charset="0"/>
                      </a:rPr>
                      <m:t>+8 </m:t>
                    </m:r>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r>
                      <a:rPr lang="de-DE" i="1" kern="0">
                        <a:latin typeface="Cambria Math" panose="02040503050406030204" pitchFamily="18" charset="0"/>
                      </a:rPr>
                      <m:t>+5 </m:t>
                    </m:r>
                    <m:sSup>
                      <m:sSupPr>
                        <m:ctrlPr>
                          <a:rPr lang="de-DE" i="1" kern="0">
                            <a:latin typeface="Cambria Math" panose="02040503050406030204" pitchFamily="18" charset="0"/>
                          </a:rPr>
                        </m:ctrlPr>
                      </m:sSupPr>
                      <m:e>
                        <m:r>
                          <a:rPr lang="de-DE" i="1" kern="0">
                            <a:latin typeface="Cambria Math" panose="02040503050406030204" pitchFamily="18" charset="0"/>
                          </a:rPr>
                          <m:t>𝑒</m:t>
                        </m:r>
                      </m:e>
                      <m:sup>
                        <m:r>
                          <a:rPr lang="de-DE" i="1" kern="0">
                            <a:latin typeface="Cambria Math" panose="02040503050406030204" pitchFamily="18" charset="0"/>
                          </a:rPr>
                          <m:t>−</m:t>
                        </m:r>
                      </m:sup>
                    </m:sSup>
                    <m:r>
                      <a:rPr lang="de-DE" i="1" kern="0">
                        <a:latin typeface="Cambria Math" panose="02040503050406030204" pitchFamily="18" charset="0"/>
                        <a:ea typeface="Cambria Math" panose="02040503050406030204" pitchFamily="18" charset="0"/>
                      </a:rPr>
                      <m:t>⇌</m:t>
                    </m:r>
                    <m:r>
                      <a:rPr lang="de-DE" i="1" kern="0">
                        <a:latin typeface="Cambria Math" panose="02040503050406030204" pitchFamily="18" charset="0"/>
                        <a:ea typeface="Cambria Math" panose="02040503050406030204" pitchFamily="18" charset="0"/>
                      </a:rPr>
                      <m:t>𝑀</m:t>
                    </m:r>
                    <m:sSup>
                      <m:sSupPr>
                        <m:ctrlPr>
                          <a:rPr lang="de-DE" i="1" kern="0">
                            <a:latin typeface="Cambria Math" panose="02040503050406030204" pitchFamily="18" charset="0"/>
                            <a:ea typeface="Cambria Math" panose="02040503050406030204" pitchFamily="18" charset="0"/>
                          </a:rPr>
                        </m:ctrlPr>
                      </m:sSupPr>
                      <m:e>
                        <m:r>
                          <a:rPr lang="de-DE" i="1" kern="0">
                            <a:latin typeface="Cambria Math" panose="02040503050406030204" pitchFamily="18" charset="0"/>
                            <a:ea typeface="Cambria Math" panose="02040503050406030204" pitchFamily="18" charset="0"/>
                          </a:rPr>
                          <m:t>𝑛</m:t>
                        </m:r>
                      </m:e>
                      <m:sup>
                        <m:r>
                          <a:rPr lang="de-DE" i="1" kern="0">
                            <a:latin typeface="Cambria Math" panose="02040503050406030204" pitchFamily="18" charset="0"/>
                            <a:ea typeface="Cambria Math" panose="02040503050406030204" pitchFamily="18" charset="0"/>
                          </a:rPr>
                          <m:t>2+</m:t>
                        </m:r>
                      </m:sup>
                    </m:sSup>
                    <m:r>
                      <a:rPr lang="de-DE" i="1" kern="0">
                        <a:latin typeface="Cambria Math" panose="02040503050406030204" pitchFamily="18" charset="0"/>
                        <a:ea typeface="Cambria Math" panose="02040503050406030204" pitchFamily="18" charset="0"/>
                      </a:rPr>
                      <m:t>+4 </m:t>
                    </m:r>
                    <m:sSub>
                      <m:sSubPr>
                        <m:ctrlPr>
                          <a:rPr lang="de-DE" i="1" kern="0">
                            <a:latin typeface="Cambria Math" panose="02040503050406030204" pitchFamily="18" charset="0"/>
                            <a:ea typeface="Cambria Math" panose="02040503050406030204" pitchFamily="18" charset="0"/>
                          </a:rPr>
                        </m:ctrlPr>
                      </m:sSubPr>
                      <m:e>
                        <m:r>
                          <a:rPr lang="de-DE" i="1" kern="0">
                            <a:latin typeface="Cambria Math" panose="02040503050406030204" pitchFamily="18" charset="0"/>
                            <a:ea typeface="Cambria Math" panose="02040503050406030204" pitchFamily="18" charset="0"/>
                          </a:rPr>
                          <m:t>𝐻</m:t>
                        </m:r>
                      </m:e>
                      <m:sub>
                        <m:r>
                          <a:rPr lang="de-DE" i="1" kern="0">
                            <a:latin typeface="Cambria Math" panose="02040503050406030204" pitchFamily="18" charset="0"/>
                            <a:ea typeface="Cambria Math" panose="02040503050406030204" pitchFamily="18" charset="0"/>
                          </a:rPr>
                          <m:t>2</m:t>
                        </m:r>
                      </m:sub>
                    </m:sSub>
                    <m:r>
                      <a:rPr lang="de-DE" i="1" kern="0">
                        <a:latin typeface="Cambria Math" panose="02040503050406030204" pitchFamily="18" charset="0"/>
                        <a:ea typeface="Cambria Math" panose="02040503050406030204" pitchFamily="18" charset="0"/>
                      </a:rPr>
                      <m:t>𝑂</m:t>
                    </m:r>
                  </m:oMath>
                </a14:m>
                <a:r>
                  <a:rPr lang="de-DE" kern="0" dirty="0"/>
                  <a:t>:</a:t>
                </a:r>
              </a:p>
              <a:p>
                <a:pPr marL="0" indent="0">
                  <a:buNone/>
                </a:pPr>
                <a14:m>
                  <m:oMathPara xmlns:m="http://schemas.openxmlformats.org/officeDocument/2006/math">
                    <m:oMathParaPr>
                      <m:jc m:val="centerGroup"/>
                    </m:oMathParaPr>
                    <m:oMath xmlns:m="http://schemas.openxmlformats.org/officeDocument/2006/math">
                      <m:r>
                        <m:rPr>
                          <m:sty m:val="p"/>
                        </m:rPr>
                        <a:rPr lang="de-DE" kern="0">
                          <a:latin typeface="Cambria Math" panose="02040503050406030204" pitchFamily="18" charset="0"/>
                        </a:rPr>
                        <m:t>Δ</m:t>
                      </m:r>
                      <m:r>
                        <a:rPr lang="de-DE" i="1" kern="0">
                          <a:latin typeface="Cambria Math" panose="02040503050406030204" pitchFamily="18" charset="0"/>
                        </a:rPr>
                        <m:t>𝐸</m:t>
                      </m:r>
                      <m:r>
                        <a:rPr lang="de-DE" i="1" kern="0">
                          <a:latin typeface="Cambria Math" panose="02040503050406030204" pitchFamily="18" charset="0"/>
                        </a:rPr>
                        <m:t>=</m:t>
                      </m:r>
                      <m:r>
                        <a:rPr lang="de-DE" kern="0">
                          <a:latin typeface="Cambria Math" panose="02040503050406030204" pitchFamily="18" charset="0"/>
                        </a:rPr>
                        <m:t>1,15</m:t>
                      </m:r>
                      <m:r>
                        <m:rPr>
                          <m:sty m:val="p"/>
                        </m:rPr>
                        <a:rPr lang="de-DE" kern="0">
                          <a:latin typeface="Cambria Math" panose="02040503050406030204" pitchFamily="18" charset="0"/>
                        </a:rPr>
                        <m:t>V</m:t>
                      </m:r>
                      <m:r>
                        <a:rPr lang="de-DE" i="1" kern="0">
                          <a:latin typeface="Cambria Math" panose="02040503050406030204" pitchFamily="18" charset="0"/>
                        </a:rPr>
                        <m:t>+</m:t>
                      </m:r>
                      <m:f>
                        <m:fPr>
                          <m:ctrlPr>
                            <a:rPr lang="de-DE" i="1" kern="0">
                              <a:latin typeface="Cambria Math" panose="02040503050406030204" pitchFamily="18" charset="0"/>
                            </a:rPr>
                          </m:ctrlPr>
                        </m:fPr>
                        <m:num>
                          <m:r>
                            <a:rPr lang="de-DE" i="1" kern="0">
                              <a:latin typeface="Cambria Math" panose="02040503050406030204" pitchFamily="18" charset="0"/>
                            </a:rPr>
                            <m:t>0,059</m:t>
                          </m:r>
                        </m:num>
                        <m:den>
                          <m:r>
                            <a:rPr lang="de-DE" i="1" kern="0">
                              <a:latin typeface="Cambria Math" panose="02040503050406030204" pitchFamily="18" charset="0"/>
                            </a:rPr>
                            <m:t>6</m:t>
                          </m:r>
                        </m:den>
                      </m:f>
                      <m:r>
                        <m:rPr>
                          <m:sty m:val="p"/>
                        </m:rPr>
                        <a:rPr lang="de-DE" kern="0">
                          <a:latin typeface="Cambria Math" panose="02040503050406030204" pitchFamily="18" charset="0"/>
                        </a:rPr>
                        <m:t>lg</m:t>
                      </m:r>
                      <m:r>
                        <a:rPr lang="de-DE" i="1" kern="0">
                          <a:latin typeface="Cambria Math" panose="02040503050406030204" pitchFamily="18" charset="0"/>
                        </a:rPr>
                        <m:t>⁡(</m:t>
                      </m:r>
                      <m:f>
                        <m:fPr>
                          <m:ctrlPr>
                            <a:rPr lang="de-DE" i="1" kern="0">
                              <a:latin typeface="Cambria Math" panose="02040503050406030204" pitchFamily="18" charset="0"/>
                            </a:rPr>
                          </m:ctrlPr>
                        </m:fPr>
                        <m:num>
                          <m:d>
                            <m:dPr>
                              <m:begChr m:val="["/>
                              <m:endChr m:val="]"/>
                              <m:ctrlPr>
                                <a:rPr lang="de-DE" i="1" kern="0">
                                  <a:latin typeface="Cambria Math" panose="02040503050406030204" pitchFamily="18" charset="0"/>
                                </a:rPr>
                              </m:ctrlPr>
                            </m:dPr>
                            <m:e>
                              <m:r>
                                <a:rPr lang="de-DE" i="1" kern="0">
                                  <a:latin typeface="Cambria Math" panose="02040503050406030204" pitchFamily="18" charset="0"/>
                                </a:rPr>
                                <m:t>𝑀𝑛</m:t>
                              </m:r>
                              <m:sSubSup>
                                <m:sSubSupPr>
                                  <m:ctrlPr>
                                    <a:rPr lang="de-DE" i="1" kern="0">
                                      <a:latin typeface="Cambria Math" panose="02040503050406030204" pitchFamily="18" charset="0"/>
                                    </a:rPr>
                                  </m:ctrlPr>
                                </m:sSubSupPr>
                                <m:e>
                                  <m:r>
                                    <a:rPr lang="de-DE" i="1" kern="0">
                                      <a:latin typeface="Cambria Math" panose="02040503050406030204" pitchFamily="18" charset="0"/>
                                    </a:rPr>
                                    <m:t>𝑂</m:t>
                                  </m:r>
                                </m:e>
                                <m:sub>
                                  <m:r>
                                    <a:rPr lang="de-DE" i="1" kern="0">
                                      <a:latin typeface="Cambria Math" panose="02040503050406030204" pitchFamily="18" charset="0"/>
                                    </a:rPr>
                                    <m:t>4</m:t>
                                  </m:r>
                                </m:sub>
                                <m:sup>
                                  <m:r>
                                    <a:rPr lang="de-DE" i="1" kern="0">
                                      <a:latin typeface="Cambria Math" panose="02040503050406030204" pitchFamily="18" charset="0"/>
                                    </a:rPr>
                                    <m:t>−</m:t>
                                  </m:r>
                                </m:sup>
                              </m:sSubSup>
                            </m:e>
                          </m:d>
                          <m:r>
                            <a:rPr lang="de-DE" i="1" kern="0">
                              <a:latin typeface="Cambria Math" panose="02040503050406030204" pitchFamily="18" charset="0"/>
                            </a:rPr>
                            <m:t>∙</m:t>
                          </m:r>
                          <m:sSup>
                            <m:sSupPr>
                              <m:ctrlPr>
                                <a:rPr lang="de-DE" i="1" kern="0">
                                  <a:latin typeface="Cambria Math" panose="02040503050406030204" pitchFamily="18" charset="0"/>
                                </a:rPr>
                              </m:ctrlPr>
                            </m:sSupPr>
                            <m:e>
                              <m:d>
                                <m:dPr>
                                  <m:begChr m:val="["/>
                                  <m:endChr m:val="]"/>
                                  <m:ctrlPr>
                                    <a:rPr lang="de-DE" i="1" kern="0">
                                      <a:latin typeface="Cambria Math" panose="02040503050406030204" pitchFamily="18" charset="0"/>
                                    </a:rPr>
                                  </m:ctrlPr>
                                </m:dPr>
                                <m:e>
                                  <m:sSup>
                                    <m:sSupPr>
                                      <m:ctrlPr>
                                        <a:rPr lang="de-DE" i="1" kern="0">
                                          <a:latin typeface="Cambria Math" panose="02040503050406030204" pitchFamily="18" charset="0"/>
                                        </a:rPr>
                                      </m:ctrlPr>
                                    </m:sSupPr>
                                    <m:e>
                                      <m:r>
                                        <a:rPr lang="de-DE" i="1" kern="0">
                                          <a:latin typeface="Cambria Math" panose="02040503050406030204" pitchFamily="18" charset="0"/>
                                        </a:rPr>
                                        <m:t>𝐻</m:t>
                                      </m:r>
                                    </m:e>
                                    <m:sup>
                                      <m:r>
                                        <a:rPr lang="de-DE" i="1" kern="0">
                                          <a:latin typeface="Cambria Math" panose="02040503050406030204" pitchFamily="18" charset="0"/>
                                        </a:rPr>
                                        <m:t>+</m:t>
                                      </m:r>
                                    </m:sup>
                                  </m:sSup>
                                </m:e>
                              </m:d>
                            </m:e>
                            <m:sup>
                              <m:r>
                                <a:rPr lang="de-DE" i="1" kern="0">
                                  <a:latin typeface="Cambria Math" panose="02040503050406030204" pitchFamily="18" charset="0"/>
                                </a:rPr>
                                <m:t>8</m:t>
                              </m:r>
                            </m:sup>
                          </m:sSup>
                        </m:num>
                        <m:den>
                          <m:r>
                            <a:rPr lang="de-DE" i="1" kern="0">
                              <a:latin typeface="Cambria Math" panose="02040503050406030204" pitchFamily="18" charset="0"/>
                            </a:rPr>
                            <m:t>[</m:t>
                          </m:r>
                          <m:sSup>
                            <m:sSupPr>
                              <m:ctrlPr>
                                <a:rPr lang="de-DE" i="1" kern="0">
                                  <a:latin typeface="Cambria Math" panose="02040503050406030204" pitchFamily="18" charset="0"/>
                                </a:rPr>
                              </m:ctrlPr>
                            </m:sSupPr>
                            <m:e>
                              <m:r>
                                <a:rPr lang="de-DE" i="1" kern="0">
                                  <a:latin typeface="Cambria Math" panose="02040503050406030204" pitchFamily="18" charset="0"/>
                                </a:rPr>
                                <m:t>𝑀𝑛</m:t>
                              </m:r>
                            </m:e>
                            <m:sup>
                              <m:r>
                                <a:rPr lang="de-DE" i="1" kern="0">
                                  <a:latin typeface="Cambria Math" panose="02040503050406030204" pitchFamily="18" charset="0"/>
                                </a:rPr>
                                <m:t>2+</m:t>
                              </m:r>
                            </m:sup>
                          </m:sSup>
                          <m:r>
                            <a:rPr lang="de-DE" i="1" kern="0">
                              <a:latin typeface="Cambria Math" panose="02040503050406030204" pitchFamily="18" charset="0"/>
                            </a:rPr>
                            <m:t>]</m:t>
                          </m:r>
                        </m:den>
                      </m:f>
                      <m:r>
                        <a:rPr lang="de-DE" i="1" kern="0">
                          <a:latin typeface="Cambria Math" panose="02040503050406030204" pitchFamily="18" charset="0"/>
                        </a:rPr>
                        <m:t>)</m:t>
                      </m:r>
                    </m:oMath>
                  </m:oMathPara>
                </a14:m>
                <a:endParaRPr lang="de-DE" kern="0" dirty="0"/>
              </a:p>
              <a:p>
                <a:r>
                  <a:rPr lang="de-DE" kern="0" dirty="0"/>
                  <a:t>Für eine bestimmte Halbzellenkombination muss </a:t>
                </a:r>
                <a14:m>
                  <m:oMath xmlns:m="http://schemas.openxmlformats.org/officeDocument/2006/math">
                    <m:r>
                      <m:rPr>
                        <m:sty m:val="p"/>
                      </m:rPr>
                      <a:rPr lang="de-DE" kern="0">
                        <a:latin typeface="Cambria Math" panose="02040503050406030204" pitchFamily="18" charset="0"/>
                      </a:rPr>
                      <m:t>Δ</m:t>
                    </m:r>
                    <m:sSup>
                      <m:sSupPr>
                        <m:ctrlPr>
                          <a:rPr lang="de-DE" i="1" kern="0">
                            <a:latin typeface="Cambria Math" panose="02040503050406030204" pitchFamily="18" charset="0"/>
                          </a:rPr>
                        </m:ctrlPr>
                      </m:sSupPr>
                      <m:e>
                        <m:r>
                          <a:rPr lang="de-DE" i="1" kern="0">
                            <a:latin typeface="Cambria Math" panose="02040503050406030204" pitchFamily="18" charset="0"/>
                          </a:rPr>
                          <m:t>𝐸</m:t>
                        </m:r>
                      </m:e>
                      <m:sup>
                        <m:r>
                          <a:rPr lang="de-DE" i="1" kern="0">
                            <a:latin typeface="Cambria Math" panose="02040503050406030204" pitchFamily="18" charset="0"/>
                          </a:rPr>
                          <m:t>0</m:t>
                        </m:r>
                      </m:sup>
                    </m:sSup>
                  </m:oMath>
                </a14:m>
                <a:r>
                  <a:rPr lang="de-DE" kern="0" dirty="0"/>
                  <a:t> individuell bestimmt werden</a:t>
                </a:r>
              </a:p>
              <a:p>
                <a:r>
                  <a:rPr lang="de-DE" kern="0" dirty="0"/>
                  <a:t>Reaktionen laufen nur in die angegebene Richtung ab, wenn </a:t>
                </a:r>
                <a14:m>
                  <m:oMath xmlns:m="http://schemas.openxmlformats.org/officeDocument/2006/math">
                    <m:r>
                      <m:rPr>
                        <m:sty m:val="p"/>
                      </m:rPr>
                      <a:rPr lang="de-DE" kern="0">
                        <a:latin typeface="Cambria Math" panose="02040503050406030204" pitchFamily="18" charset="0"/>
                      </a:rPr>
                      <m:t>Δ</m:t>
                    </m:r>
                    <m:r>
                      <a:rPr lang="de-DE" i="1" kern="0">
                        <a:latin typeface="Cambria Math" panose="02040503050406030204" pitchFamily="18" charset="0"/>
                      </a:rPr>
                      <m:t>𝐸</m:t>
                    </m:r>
                    <m:r>
                      <a:rPr lang="de-DE" i="1" kern="0">
                        <a:latin typeface="Cambria Math" panose="02040503050406030204" pitchFamily="18" charset="0"/>
                      </a:rPr>
                      <m:t>&gt;0</m:t>
                    </m:r>
                  </m:oMath>
                </a14:m>
                <a:r>
                  <a:rPr lang="de-DE" kern="0" dirty="0"/>
                  <a:t>, ansonsten läuft sie in die Gegenrichtung ab.</a:t>
                </a:r>
              </a:p>
              <a:p>
                <a:r>
                  <a:rPr lang="de-DE" kern="0" dirty="0"/>
                  <a:t>Die </a:t>
                </a:r>
                <a:r>
                  <a:rPr lang="de-DE" b="1" kern="0" dirty="0"/>
                  <a:t>Gibbs - Enthalpie </a:t>
                </a:r>
                <a:r>
                  <a:rPr lang="de-DE" kern="0" dirty="0"/>
                  <a:t>kann als </a:t>
                </a:r>
                <a14:m>
                  <m:oMath xmlns:m="http://schemas.openxmlformats.org/officeDocument/2006/math">
                    <m:r>
                      <m:rPr>
                        <m:sty m:val="p"/>
                      </m:rPr>
                      <a:rPr lang="de-DE" kern="0">
                        <a:latin typeface="Cambria Math" panose="02040503050406030204" pitchFamily="18" charset="0"/>
                      </a:rPr>
                      <m:t>Δ</m:t>
                    </m:r>
                    <m:r>
                      <a:rPr lang="de-DE" i="1" kern="0">
                        <a:latin typeface="Cambria Math" panose="02040503050406030204" pitchFamily="18" charset="0"/>
                      </a:rPr>
                      <m:t>𝐺</m:t>
                    </m:r>
                    <m:r>
                      <a:rPr lang="de-DE" i="1" kern="0">
                        <a:latin typeface="Cambria Math" panose="02040503050406030204" pitchFamily="18" charset="0"/>
                      </a:rPr>
                      <m:t>=−</m:t>
                    </m:r>
                    <m:r>
                      <a:rPr lang="de-DE" i="1" kern="0">
                        <a:latin typeface="Cambria Math" panose="02040503050406030204" pitchFamily="18" charset="0"/>
                      </a:rPr>
                      <m:t>𝑛𝐹</m:t>
                    </m:r>
                    <m:r>
                      <m:rPr>
                        <m:sty m:val="p"/>
                      </m:rPr>
                      <a:rPr lang="de-DE" kern="0">
                        <a:latin typeface="Cambria Math" panose="02040503050406030204" pitchFamily="18" charset="0"/>
                      </a:rPr>
                      <m:t>Δ</m:t>
                    </m:r>
                    <m:r>
                      <a:rPr lang="de-DE" i="1" kern="0">
                        <a:latin typeface="Cambria Math" panose="02040503050406030204" pitchFamily="18" charset="0"/>
                      </a:rPr>
                      <m:t>𝐸</m:t>
                    </m:r>
                  </m:oMath>
                </a14:m>
                <a:r>
                  <a:rPr lang="de-DE" kern="0" dirty="0"/>
                  <a:t> berechnet werden (F: Faraday – Konstante)</a:t>
                </a:r>
              </a:p>
              <a:p>
                <a:endParaRPr lang="de-DE" dirty="0"/>
              </a:p>
            </p:txBody>
          </p:sp>
        </mc:Choice>
        <mc:Fallback xmlns="">
          <p:sp>
            <p:nvSpPr>
              <p:cNvPr id="14" name="Textplatzhalter 13">
                <a:extLst>
                  <a:ext uri="{FF2B5EF4-FFF2-40B4-BE49-F238E27FC236}">
                    <a16:creationId xmlns:a16="http://schemas.microsoft.com/office/drawing/2014/main" id="{AD5C3904-378E-5638-9F1C-57026860F1B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a:stretch>
              </a:blipFill>
            </p:spPr>
            <p:txBody>
              <a:bodyPr/>
              <a:lstStyle/>
              <a:p>
                <a:r>
                  <a:rPr lang="de-DE">
                    <a:noFill/>
                  </a:rPr>
                  <a:t> </a:t>
                </a:r>
              </a:p>
            </p:txBody>
          </p:sp>
        </mc:Fallback>
      </mc:AlternateContent>
      <p:sp>
        <p:nvSpPr>
          <p:cNvPr id="4" name="Titel 1">
            <a:extLst>
              <a:ext uri="{FF2B5EF4-FFF2-40B4-BE49-F238E27FC236}">
                <a16:creationId xmlns:a16="http://schemas.microsoft.com/office/drawing/2014/main" id="{A51FD087-BA55-0741-A405-A3CCE8C3EFDF}"/>
              </a:ext>
            </a:extLst>
          </p:cNvPr>
          <p:cNvSpPr txBox="1">
            <a:spLocks/>
          </p:cNvSpPr>
          <p:nvPr/>
        </p:nvSpPr>
        <p:spPr>
          <a:xfrm>
            <a:off x="1774826" y="233364"/>
            <a:ext cx="7345363" cy="720725"/>
          </a:xfrm>
          <a:prstGeom prst="rect">
            <a:avLst/>
          </a:prstGeom>
        </p:spPr>
        <p:txBody>
          <a:bodyPr/>
          <a:lstStyle>
            <a:lvl1pPr algn="l" rtl="0" fontAlgn="base">
              <a:spcBef>
                <a:spcPct val="0"/>
              </a:spcBef>
              <a:spcAft>
                <a:spcPct val="0"/>
              </a:spcAft>
              <a:defRPr sz="2800">
                <a:solidFill>
                  <a:schemeClr val="bg1"/>
                </a:solidFill>
                <a:latin typeface="Avenir Next LT Pro" panose="020B0504020202020204" pitchFamily="34" charset="77"/>
                <a:ea typeface="+mj-ea"/>
                <a:cs typeface="+mj-cs"/>
              </a:defRPr>
            </a:lvl1pPr>
            <a:lvl2pPr algn="l" rtl="0" fontAlgn="base">
              <a:spcBef>
                <a:spcPct val="0"/>
              </a:spcBef>
              <a:spcAft>
                <a:spcPct val="0"/>
              </a:spcAft>
              <a:defRPr sz="2400">
                <a:solidFill>
                  <a:schemeClr val="bg1"/>
                </a:solidFill>
                <a:latin typeface="Arial" charset="0"/>
              </a:defRPr>
            </a:lvl2pPr>
            <a:lvl3pPr algn="l" rtl="0" fontAlgn="base">
              <a:spcBef>
                <a:spcPct val="0"/>
              </a:spcBef>
              <a:spcAft>
                <a:spcPct val="0"/>
              </a:spcAft>
              <a:defRPr sz="2400">
                <a:solidFill>
                  <a:schemeClr val="bg1"/>
                </a:solidFill>
                <a:latin typeface="Arial" charset="0"/>
              </a:defRPr>
            </a:lvl3pPr>
            <a:lvl4pPr algn="l" rtl="0" fontAlgn="base">
              <a:spcBef>
                <a:spcPct val="0"/>
              </a:spcBef>
              <a:spcAft>
                <a:spcPct val="0"/>
              </a:spcAft>
              <a:defRPr sz="2400">
                <a:solidFill>
                  <a:schemeClr val="bg1"/>
                </a:solidFill>
                <a:latin typeface="Arial" charset="0"/>
              </a:defRPr>
            </a:lvl4pPr>
            <a:lvl5pPr algn="l" rtl="0" fontAlgn="base">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a:lstStyle>
          <a:p>
            <a:r>
              <a:rPr lang="de-DE" kern="0"/>
              <a:t>Nernst – Gleichung</a:t>
            </a:r>
            <a:endParaRPr lang="de-DE" kern="0" dirty="0"/>
          </a:p>
        </p:txBody>
      </p:sp>
      <p:sp>
        <p:nvSpPr>
          <p:cNvPr id="13" name="Titel 12">
            <a:extLst>
              <a:ext uri="{FF2B5EF4-FFF2-40B4-BE49-F238E27FC236}">
                <a16:creationId xmlns:a16="http://schemas.microsoft.com/office/drawing/2014/main" id="{39DB0301-9D5C-6DE2-E422-30EA1C284781}"/>
              </a:ext>
            </a:extLst>
          </p:cNvPr>
          <p:cNvSpPr>
            <a:spLocks noGrp="1"/>
          </p:cNvSpPr>
          <p:nvPr>
            <p:ph type="title"/>
          </p:nvPr>
        </p:nvSpPr>
        <p:spPr/>
        <p:txBody>
          <a:bodyPr/>
          <a:lstStyle/>
          <a:p>
            <a:r>
              <a:rPr lang="de-DE" dirty="0"/>
              <a:t>Die Nernst - Gleichung</a:t>
            </a:r>
          </a:p>
        </p:txBody>
      </p:sp>
      <p:sp>
        <p:nvSpPr>
          <p:cNvPr id="12" name="Datumsplatzhalter 11">
            <a:extLst>
              <a:ext uri="{FF2B5EF4-FFF2-40B4-BE49-F238E27FC236}">
                <a16:creationId xmlns:a16="http://schemas.microsoft.com/office/drawing/2014/main" id="{CA1FDACF-8833-8BFB-6020-5250CDB3B634}"/>
              </a:ext>
            </a:extLst>
          </p:cNvPr>
          <p:cNvSpPr>
            <a:spLocks noGrp="1"/>
          </p:cNvSpPr>
          <p:nvPr>
            <p:ph type="dt" sz="half" idx="14"/>
          </p:nvPr>
        </p:nvSpPr>
        <p:spPr/>
        <p:txBody>
          <a:bodyPr/>
          <a:lstStyle/>
          <a:p>
            <a:r>
              <a:rPr lang="de-DE"/>
              <a:t>WiSe 2023 / 2024</a:t>
            </a:r>
            <a:endParaRPr lang="de-DE" dirty="0"/>
          </a:p>
        </p:txBody>
      </p:sp>
      <p:sp>
        <p:nvSpPr>
          <p:cNvPr id="10" name="Fußzeilenplatzhalter 9">
            <a:extLst>
              <a:ext uri="{FF2B5EF4-FFF2-40B4-BE49-F238E27FC236}">
                <a16:creationId xmlns:a16="http://schemas.microsoft.com/office/drawing/2014/main" id="{EA63CB5F-A202-1AE8-98FB-F42DAF9B1976}"/>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2" name="Foliennummernplatzhalter 1">
            <a:extLst>
              <a:ext uri="{FF2B5EF4-FFF2-40B4-BE49-F238E27FC236}">
                <a16:creationId xmlns:a16="http://schemas.microsoft.com/office/drawing/2014/main" id="{D8BAD807-0655-1A18-B401-8C68EC3CAACD}"/>
              </a:ext>
            </a:extLst>
          </p:cNvPr>
          <p:cNvSpPr>
            <a:spLocks noGrp="1"/>
          </p:cNvSpPr>
          <p:nvPr>
            <p:ph type="sldNum" sz="quarter" idx="16"/>
          </p:nvPr>
        </p:nvSpPr>
        <p:spPr/>
        <p:txBody>
          <a:bodyPr/>
          <a:lstStyle/>
          <a:p>
            <a:fld id="{7E0F9666-C122-4D3D-AFA2-14CC8F7A0F09}" type="slidenum">
              <a:rPr lang="de-DE" altLang="de-DE" smtClean="0"/>
              <a:pPr/>
              <a:t>91</a:t>
            </a:fld>
            <a:endParaRPr lang="de-DE" altLang="de-DE"/>
          </a:p>
        </p:txBody>
      </p:sp>
    </p:spTree>
    <p:extLst>
      <p:ext uri="{BB962C8B-B14F-4D97-AF65-F5344CB8AC3E}">
        <p14:creationId xmlns:p14="http://schemas.microsoft.com/office/powerpoint/2010/main" val="28567266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0CE5A-A3EC-A796-85D4-DF35D8C1FB48}"/>
              </a:ext>
            </a:extLst>
          </p:cNvPr>
          <p:cNvSpPr>
            <a:spLocks noGrp="1"/>
          </p:cNvSpPr>
          <p:nvPr>
            <p:ph type="title"/>
          </p:nvPr>
        </p:nvSpPr>
        <p:spPr/>
        <p:txBody>
          <a:bodyPr/>
          <a:lstStyle/>
          <a:p>
            <a:r>
              <a:rPr lang="de-DE" dirty="0"/>
              <a:t>Wichtige Reduktions- und Oxidationsmittel, wichtige organische Redoxreaktionen</a:t>
            </a:r>
          </a:p>
        </p:txBody>
      </p:sp>
      <p:sp>
        <p:nvSpPr>
          <p:cNvPr id="4" name="Datumsplatzhalter 3">
            <a:extLst>
              <a:ext uri="{FF2B5EF4-FFF2-40B4-BE49-F238E27FC236}">
                <a16:creationId xmlns:a16="http://schemas.microsoft.com/office/drawing/2014/main" id="{AE9F6264-D6A2-E648-6419-D87205B3A8C5}"/>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A8C0CF3B-E51F-7012-A161-DDF4BFE6DCD7}"/>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A5885F3B-11B5-7C5C-D48B-827EE8A0B984}"/>
              </a:ext>
            </a:extLst>
          </p:cNvPr>
          <p:cNvSpPr>
            <a:spLocks noGrp="1"/>
          </p:cNvSpPr>
          <p:nvPr>
            <p:ph type="sldNum" sz="quarter" idx="12"/>
          </p:nvPr>
        </p:nvSpPr>
        <p:spPr/>
        <p:txBody>
          <a:bodyPr/>
          <a:lstStyle/>
          <a:p>
            <a:fld id="{C705F5F1-9457-49D1-866F-BB23D9D6F52D}" type="slidenum">
              <a:rPr lang="de-DE" altLang="de-DE" smtClean="0"/>
              <a:pPr/>
              <a:t>92</a:t>
            </a:fld>
            <a:endParaRPr lang="de-DE" altLang="de-DE"/>
          </a:p>
        </p:txBody>
      </p:sp>
      <mc:AlternateContent xmlns:mc="http://schemas.openxmlformats.org/markup-compatibility/2006" xmlns:a14="http://schemas.microsoft.com/office/drawing/2010/main">
        <mc:Choice Requires="a14">
          <p:sp>
            <p:nvSpPr>
              <p:cNvPr id="7" name="Textplatzhalter 6">
                <a:extLst>
                  <a:ext uri="{FF2B5EF4-FFF2-40B4-BE49-F238E27FC236}">
                    <a16:creationId xmlns:a16="http://schemas.microsoft.com/office/drawing/2014/main" id="{6C6B54D7-46E1-95A6-FFF7-995FBE8EB4CF}"/>
                  </a:ext>
                </a:extLst>
              </p:cNvPr>
              <p:cNvSpPr>
                <a:spLocks noGrp="1"/>
              </p:cNvSpPr>
              <p:nvPr>
                <p:ph type="body" sz="quarter" idx="13"/>
              </p:nvPr>
            </p:nvSpPr>
            <p:spPr/>
            <p:txBody>
              <a:bodyPr/>
              <a:lstStyle/>
              <a:p>
                <a:pPr marL="0" indent="0">
                  <a:buNone/>
                </a:pPr>
                <a:r>
                  <a:rPr lang="de-DE" sz="1400" b="1" dirty="0"/>
                  <a:t>Reduktionsmittel</a:t>
                </a:r>
              </a:p>
              <a:p>
                <a:endParaRPr lang="de-DE" sz="1400" dirty="0"/>
              </a:p>
              <a:p>
                <a:r>
                  <a:rPr lang="de-DE" sz="1400" dirty="0"/>
                  <a:t>H</a:t>
                </a:r>
                <a:r>
                  <a:rPr lang="de-DE" sz="1400" baseline="-25000" dirty="0"/>
                  <a:t>2</a:t>
                </a:r>
                <a:r>
                  <a:rPr lang="de-DE" sz="1400" dirty="0">
                    <a:ea typeface="Cambria Math" panose="02040503050406030204" pitchFamily="18" charset="0"/>
                  </a:rPr>
                  <a:t> </a:t>
                </a:r>
                <a14:m>
                  <m:oMath xmlns:m="http://schemas.openxmlformats.org/officeDocument/2006/math">
                    <m:r>
                      <a:rPr lang="de-DE" sz="1400" i="1">
                        <a:latin typeface="Cambria Math" panose="02040503050406030204" pitchFamily="18" charset="0"/>
                        <a:ea typeface="Cambria Math" panose="02040503050406030204" pitchFamily="18" charset="0"/>
                      </a:rPr>
                      <m:t>⇌</m:t>
                    </m:r>
                  </m:oMath>
                </a14:m>
                <a:r>
                  <a:rPr lang="de-DE" sz="1400" baseline="-25000" dirty="0"/>
                  <a:t> </a:t>
                </a:r>
                <a:r>
                  <a:rPr lang="de-DE" sz="1400" dirty="0"/>
                  <a:t>2 H</a:t>
                </a:r>
                <a:r>
                  <a:rPr lang="de-DE" sz="1400" baseline="30000" dirty="0"/>
                  <a:t>+</a:t>
                </a:r>
                <a:endParaRPr lang="de-DE" sz="1400" baseline="-25000" dirty="0"/>
              </a:p>
              <a:p>
                <a:r>
                  <a:rPr lang="de-DE" sz="1400" dirty="0"/>
                  <a:t>Zn</a:t>
                </a:r>
                <a:r>
                  <a:rPr lang="de-DE" sz="1400" baseline="30000" dirty="0"/>
                  <a:t>0</a:t>
                </a:r>
                <a:r>
                  <a:rPr lang="de-DE" sz="1400" dirty="0">
                    <a:ea typeface="Cambria Math" panose="02040503050406030204" pitchFamily="18" charset="0"/>
                  </a:rPr>
                  <a:t> </a:t>
                </a:r>
                <a14:m>
                  <m:oMath xmlns:m="http://schemas.openxmlformats.org/officeDocument/2006/math">
                    <m:r>
                      <a:rPr lang="de-DE" sz="1400" i="1">
                        <a:latin typeface="Cambria Math" panose="02040503050406030204" pitchFamily="18" charset="0"/>
                        <a:ea typeface="Cambria Math" panose="02040503050406030204" pitchFamily="18" charset="0"/>
                      </a:rPr>
                      <m:t>⇌</m:t>
                    </m:r>
                  </m:oMath>
                </a14:m>
                <a:r>
                  <a:rPr lang="de-DE" sz="1400" baseline="30000" dirty="0"/>
                  <a:t> </a:t>
                </a:r>
                <a:r>
                  <a:rPr lang="de-DE" sz="1400" dirty="0"/>
                  <a:t>Zn</a:t>
                </a:r>
                <a:r>
                  <a:rPr lang="de-DE" sz="1400" baseline="30000" dirty="0"/>
                  <a:t>2+</a:t>
                </a:r>
              </a:p>
              <a:p>
                <a:r>
                  <a:rPr lang="de-DE" sz="1400" dirty="0"/>
                  <a:t>Aldehyde </a:t>
                </a:r>
                <a14:m>
                  <m:oMath xmlns:m="http://schemas.openxmlformats.org/officeDocument/2006/math">
                    <m:r>
                      <a:rPr lang="de-DE" sz="1400" i="1">
                        <a:latin typeface="Cambria Math" panose="02040503050406030204" pitchFamily="18" charset="0"/>
                        <a:ea typeface="Cambria Math" panose="02040503050406030204" pitchFamily="18" charset="0"/>
                      </a:rPr>
                      <m:t>⇌</m:t>
                    </m:r>
                  </m:oMath>
                </a14:m>
                <a:r>
                  <a:rPr lang="de-DE" sz="1400" dirty="0"/>
                  <a:t> Carbonsäuren</a:t>
                </a:r>
              </a:p>
              <a:p>
                <a:endParaRPr lang="de-DE" sz="1400" dirty="0"/>
              </a:p>
              <a:p>
                <a:r>
                  <a:rPr lang="de-DE" sz="1400" dirty="0"/>
                  <a:t>Eine </a:t>
                </a:r>
                <a:r>
                  <a:rPr lang="de-DE" sz="1400" b="1" dirty="0"/>
                  <a:t>Hydrierung </a:t>
                </a:r>
                <a:r>
                  <a:rPr lang="de-DE" sz="1400" dirty="0"/>
                  <a:t>ist eine Reduktion</a:t>
                </a:r>
                <a:br>
                  <a:rPr lang="de-DE" sz="1400" dirty="0"/>
                </a:br>
                <a:r>
                  <a:rPr lang="de-DE" sz="1400" dirty="0">
                    <a:solidFill>
                      <a:schemeClr val="accent6"/>
                    </a:solidFill>
                  </a:rPr>
                  <a:t>CAVE Hydratation!</a:t>
                </a:r>
              </a:p>
              <a:p>
                <a:pPr marL="0" indent="0">
                  <a:buNone/>
                </a:pPr>
                <a:endParaRPr lang="de-DE" dirty="0"/>
              </a:p>
            </p:txBody>
          </p:sp>
        </mc:Choice>
        <mc:Fallback xmlns="">
          <p:sp>
            <p:nvSpPr>
              <p:cNvPr id="7" name="Textplatzhalter 6">
                <a:extLst>
                  <a:ext uri="{FF2B5EF4-FFF2-40B4-BE49-F238E27FC236}">
                    <a16:creationId xmlns:a16="http://schemas.microsoft.com/office/drawing/2014/main" id="{6C6B54D7-46E1-95A6-FFF7-995FBE8EB4C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2353" t="-122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platzhalter 7">
                <a:extLst>
                  <a:ext uri="{FF2B5EF4-FFF2-40B4-BE49-F238E27FC236}">
                    <a16:creationId xmlns:a16="http://schemas.microsoft.com/office/drawing/2014/main" id="{629CE280-FBB3-D6B3-C247-4ACD3C610450}"/>
                  </a:ext>
                </a:extLst>
              </p:cNvPr>
              <p:cNvSpPr>
                <a:spLocks noGrp="1"/>
              </p:cNvSpPr>
              <p:nvPr>
                <p:ph type="body" sz="quarter" idx="14"/>
              </p:nvPr>
            </p:nvSpPr>
            <p:spPr/>
            <p:txBody>
              <a:bodyPr/>
              <a:lstStyle/>
              <a:p>
                <a:pPr marL="0" indent="0">
                  <a:buNone/>
                </a:pPr>
                <a:r>
                  <a:rPr lang="de-DE" b="1" dirty="0"/>
                  <a:t>Oxidationsmittel</a:t>
                </a:r>
              </a:p>
              <a:p>
                <a:endParaRPr lang="de-DE" dirty="0"/>
              </a:p>
              <a:p>
                <a:r>
                  <a:rPr lang="de-DE" dirty="0"/>
                  <a:t>MnO</a:t>
                </a:r>
                <a:r>
                  <a:rPr lang="de-DE" baseline="-25000" dirty="0"/>
                  <a:t>4</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 </m:t>
                        </m:r>
                      </m:e>
                      <m:sup>
                        <m:r>
                          <a:rPr lang="de-DE" i="1">
                            <a:latin typeface="Cambria Math" panose="02040503050406030204" pitchFamily="18" charset="0"/>
                          </a:rPr>
                          <m:t>−</m:t>
                        </m:r>
                      </m:sup>
                    </m:sSup>
                  </m:oMath>
                </a14:m>
                <a:r>
                  <a:rPr lang="de-DE" dirty="0"/>
                  <a:t> </a:t>
                </a:r>
                <a14:m>
                  <m:oMath xmlns:m="http://schemas.openxmlformats.org/officeDocument/2006/math">
                    <m:r>
                      <a:rPr lang="de-DE" i="1">
                        <a:latin typeface="Cambria Math" panose="02040503050406030204" pitchFamily="18" charset="0"/>
                        <a:ea typeface="Cambria Math" panose="02040503050406030204" pitchFamily="18" charset="0"/>
                      </a:rPr>
                      <m:t>⇌</m:t>
                    </m:r>
                  </m:oMath>
                </a14:m>
                <a:r>
                  <a:rPr lang="de-DE" dirty="0"/>
                  <a:t> Mn</a:t>
                </a:r>
                <a:r>
                  <a:rPr lang="de-DE" baseline="30000" dirty="0"/>
                  <a:t>2+</a:t>
                </a:r>
                <a:r>
                  <a:rPr lang="de-DE" dirty="0"/>
                  <a:t> + 4 H</a:t>
                </a:r>
                <a:r>
                  <a:rPr lang="de-DE" baseline="-25000" dirty="0"/>
                  <a:t>2</a:t>
                </a:r>
                <a:r>
                  <a:rPr lang="de-DE" dirty="0"/>
                  <a:t>O</a:t>
                </a:r>
              </a:p>
              <a:p>
                <a:r>
                  <a:rPr lang="de-DE" dirty="0"/>
                  <a:t>O</a:t>
                </a:r>
                <a:r>
                  <a:rPr lang="de-DE" baseline="-25000" dirty="0"/>
                  <a:t>2</a:t>
                </a:r>
                <a:r>
                  <a:rPr lang="de-DE" dirty="0"/>
                  <a:t> </a:t>
                </a:r>
                <a14:m>
                  <m:oMath xmlns:m="http://schemas.openxmlformats.org/officeDocument/2006/math">
                    <m:r>
                      <a:rPr lang="de-DE" i="1">
                        <a:latin typeface="Cambria Math" panose="02040503050406030204" pitchFamily="18" charset="0"/>
                        <a:ea typeface="Cambria Math" panose="02040503050406030204" pitchFamily="18" charset="0"/>
                      </a:rPr>
                      <m:t>⇌</m:t>
                    </m:r>
                  </m:oMath>
                </a14:m>
                <a:r>
                  <a:rPr lang="de-DE" dirty="0"/>
                  <a:t> H</a:t>
                </a:r>
                <a:r>
                  <a:rPr lang="de-DE" baseline="-25000" dirty="0"/>
                  <a:t>2</a:t>
                </a:r>
                <a:r>
                  <a:rPr lang="de-DE" dirty="0"/>
                  <a:t>O</a:t>
                </a:r>
              </a:p>
              <a:p>
                <a:r>
                  <a:rPr lang="de-DE" dirty="0"/>
                  <a:t>Peroxide</a:t>
                </a:r>
              </a:p>
              <a:p>
                <a:endParaRPr lang="de-DE" dirty="0"/>
              </a:p>
              <a:p>
                <a:r>
                  <a:rPr lang="de-DE" dirty="0"/>
                  <a:t>Reaktionen mit </a:t>
                </a:r>
                <a:r>
                  <a:rPr lang="de-DE" b="1" dirty="0" err="1"/>
                  <a:t>Dehydro</a:t>
                </a:r>
                <a:r>
                  <a:rPr lang="de-DE" b="1" dirty="0"/>
                  <a:t> - </a:t>
                </a:r>
                <a:r>
                  <a:rPr lang="de-DE" dirty="0"/>
                  <a:t> im Namen sind Oxidationen</a:t>
                </a:r>
              </a:p>
              <a:p>
                <a:endParaRPr lang="de-DE" dirty="0"/>
              </a:p>
            </p:txBody>
          </p:sp>
        </mc:Choice>
        <mc:Fallback xmlns="">
          <p:sp>
            <p:nvSpPr>
              <p:cNvPr id="8" name="Textplatzhalter 7">
                <a:extLst>
                  <a:ext uri="{FF2B5EF4-FFF2-40B4-BE49-F238E27FC236}">
                    <a16:creationId xmlns:a16="http://schemas.microsoft.com/office/drawing/2014/main" id="{629CE280-FBB3-D6B3-C247-4ACD3C610450}"/>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1878" t="-978"/>
                </a:stretch>
              </a:blipFill>
            </p:spPr>
            <p:txBody>
              <a:bodyPr/>
              <a:lstStyle/>
              <a:p>
                <a:r>
                  <a:rPr lang="de-DE">
                    <a:noFill/>
                  </a:rPr>
                  <a:t> </a:t>
                </a:r>
              </a:p>
            </p:txBody>
          </p:sp>
        </mc:Fallback>
      </mc:AlternateContent>
      <p:pic>
        <p:nvPicPr>
          <p:cNvPr id="9" name="Grafik 8">
            <a:extLst>
              <a:ext uri="{FF2B5EF4-FFF2-40B4-BE49-F238E27FC236}">
                <a16:creationId xmlns:a16="http://schemas.microsoft.com/office/drawing/2014/main" id="{09120ADE-66D6-68B4-C0CE-4DA877C39D98}"/>
              </a:ext>
            </a:extLst>
          </p:cNvPr>
          <p:cNvPicPr>
            <a:picLocks noChangeAspect="1"/>
          </p:cNvPicPr>
          <p:nvPr/>
        </p:nvPicPr>
        <p:blipFill>
          <a:blip r:embed="rId4"/>
          <a:stretch>
            <a:fillRect/>
          </a:stretch>
        </p:blipFill>
        <p:spPr>
          <a:xfrm>
            <a:off x="2567608" y="2943819"/>
            <a:ext cx="3096344" cy="586201"/>
          </a:xfrm>
          <a:prstGeom prst="rect">
            <a:avLst/>
          </a:prstGeom>
        </p:spPr>
      </p:pic>
      <p:pic>
        <p:nvPicPr>
          <p:cNvPr id="10" name="Grafik 9">
            <a:extLst>
              <a:ext uri="{FF2B5EF4-FFF2-40B4-BE49-F238E27FC236}">
                <a16:creationId xmlns:a16="http://schemas.microsoft.com/office/drawing/2014/main" id="{8C654835-1207-CC7D-F85B-C6D2B85CDA3F}"/>
              </a:ext>
            </a:extLst>
          </p:cNvPr>
          <p:cNvPicPr>
            <a:picLocks noChangeAspect="1"/>
          </p:cNvPicPr>
          <p:nvPr/>
        </p:nvPicPr>
        <p:blipFill>
          <a:blip r:embed="rId5"/>
          <a:stretch>
            <a:fillRect/>
          </a:stretch>
        </p:blipFill>
        <p:spPr>
          <a:xfrm>
            <a:off x="442912" y="3877478"/>
            <a:ext cx="4176464" cy="1004264"/>
          </a:xfrm>
          <a:prstGeom prst="rect">
            <a:avLst/>
          </a:prstGeom>
        </p:spPr>
      </p:pic>
      <p:pic>
        <p:nvPicPr>
          <p:cNvPr id="11" name="Grafik 10">
            <a:extLst>
              <a:ext uri="{FF2B5EF4-FFF2-40B4-BE49-F238E27FC236}">
                <a16:creationId xmlns:a16="http://schemas.microsoft.com/office/drawing/2014/main" id="{DED7247D-2944-0ED3-EBC0-6E0722221115}"/>
              </a:ext>
            </a:extLst>
          </p:cNvPr>
          <p:cNvPicPr>
            <a:picLocks noChangeAspect="1"/>
          </p:cNvPicPr>
          <p:nvPr/>
        </p:nvPicPr>
        <p:blipFill>
          <a:blip r:embed="rId6"/>
          <a:stretch>
            <a:fillRect/>
          </a:stretch>
        </p:blipFill>
        <p:spPr>
          <a:xfrm>
            <a:off x="7248128" y="2924944"/>
            <a:ext cx="2959348" cy="825346"/>
          </a:xfrm>
          <a:prstGeom prst="rect">
            <a:avLst/>
          </a:prstGeom>
        </p:spPr>
      </p:pic>
      <p:pic>
        <p:nvPicPr>
          <p:cNvPr id="12" name="Grafik 11">
            <a:extLst>
              <a:ext uri="{FF2B5EF4-FFF2-40B4-BE49-F238E27FC236}">
                <a16:creationId xmlns:a16="http://schemas.microsoft.com/office/drawing/2014/main" id="{05C4007C-FEAA-3C41-47E3-A31966CEAC1E}"/>
              </a:ext>
            </a:extLst>
          </p:cNvPr>
          <p:cNvPicPr>
            <a:picLocks noChangeAspect="1"/>
          </p:cNvPicPr>
          <p:nvPr/>
        </p:nvPicPr>
        <p:blipFill>
          <a:blip r:embed="rId7"/>
          <a:stretch>
            <a:fillRect/>
          </a:stretch>
        </p:blipFill>
        <p:spPr>
          <a:xfrm>
            <a:off x="7895759" y="4011513"/>
            <a:ext cx="3848348" cy="815449"/>
          </a:xfrm>
          <a:prstGeom prst="rect">
            <a:avLst/>
          </a:prstGeom>
        </p:spPr>
      </p:pic>
      <p:pic>
        <p:nvPicPr>
          <p:cNvPr id="13" name="Grafik 12">
            <a:extLst>
              <a:ext uri="{FF2B5EF4-FFF2-40B4-BE49-F238E27FC236}">
                <a16:creationId xmlns:a16="http://schemas.microsoft.com/office/drawing/2014/main" id="{88CEE905-36D7-7C0E-DC13-FA08595DF354}"/>
              </a:ext>
            </a:extLst>
          </p:cNvPr>
          <p:cNvPicPr>
            <a:picLocks noChangeAspect="1"/>
          </p:cNvPicPr>
          <p:nvPr/>
        </p:nvPicPr>
        <p:blipFill>
          <a:blip r:embed="rId8"/>
          <a:stretch>
            <a:fillRect/>
          </a:stretch>
        </p:blipFill>
        <p:spPr>
          <a:xfrm>
            <a:off x="1437107" y="5395755"/>
            <a:ext cx="1872208" cy="648072"/>
          </a:xfrm>
          <a:prstGeom prst="rect">
            <a:avLst/>
          </a:prstGeom>
        </p:spPr>
      </p:pic>
      <p:pic>
        <p:nvPicPr>
          <p:cNvPr id="14" name="Grafik 13">
            <a:extLst>
              <a:ext uri="{FF2B5EF4-FFF2-40B4-BE49-F238E27FC236}">
                <a16:creationId xmlns:a16="http://schemas.microsoft.com/office/drawing/2014/main" id="{29D100BD-F933-42D1-8C0F-C0C335D11C95}"/>
              </a:ext>
            </a:extLst>
          </p:cNvPr>
          <p:cNvPicPr>
            <a:picLocks noChangeAspect="1"/>
          </p:cNvPicPr>
          <p:nvPr/>
        </p:nvPicPr>
        <p:blipFill>
          <a:blip r:embed="rId9"/>
          <a:stretch>
            <a:fillRect/>
          </a:stretch>
        </p:blipFill>
        <p:spPr>
          <a:xfrm>
            <a:off x="6686052" y="4978780"/>
            <a:ext cx="3521424" cy="968912"/>
          </a:xfrm>
          <a:prstGeom prst="rect">
            <a:avLst/>
          </a:prstGeom>
        </p:spPr>
      </p:pic>
      <p:pic>
        <p:nvPicPr>
          <p:cNvPr id="15" name="Grafik 14">
            <a:extLst>
              <a:ext uri="{FF2B5EF4-FFF2-40B4-BE49-F238E27FC236}">
                <a16:creationId xmlns:a16="http://schemas.microsoft.com/office/drawing/2014/main" id="{BA59972C-3439-193D-0B4E-B96CED22355C}"/>
              </a:ext>
            </a:extLst>
          </p:cNvPr>
          <p:cNvPicPr>
            <a:picLocks noChangeAspect="1"/>
          </p:cNvPicPr>
          <p:nvPr/>
        </p:nvPicPr>
        <p:blipFill>
          <a:blip r:embed="rId10"/>
          <a:stretch>
            <a:fillRect/>
          </a:stretch>
        </p:blipFill>
        <p:spPr>
          <a:xfrm>
            <a:off x="7478140" y="5914885"/>
            <a:ext cx="1634232" cy="393141"/>
          </a:xfrm>
          <a:prstGeom prst="rect">
            <a:avLst/>
          </a:prstGeom>
        </p:spPr>
      </p:pic>
      <p:pic>
        <p:nvPicPr>
          <p:cNvPr id="16" name="Grafik 15">
            <a:extLst>
              <a:ext uri="{FF2B5EF4-FFF2-40B4-BE49-F238E27FC236}">
                <a16:creationId xmlns:a16="http://schemas.microsoft.com/office/drawing/2014/main" id="{864E9D0A-C655-192F-D9D4-6B155399895F}"/>
              </a:ext>
            </a:extLst>
          </p:cNvPr>
          <p:cNvPicPr>
            <a:picLocks noChangeAspect="1"/>
          </p:cNvPicPr>
          <p:nvPr/>
        </p:nvPicPr>
        <p:blipFill>
          <a:blip r:embed="rId11"/>
          <a:stretch>
            <a:fillRect/>
          </a:stretch>
        </p:blipFill>
        <p:spPr>
          <a:xfrm>
            <a:off x="4245419" y="5035716"/>
            <a:ext cx="1728192" cy="1080981"/>
          </a:xfrm>
          <a:prstGeom prst="rect">
            <a:avLst/>
          </a:prstGeom>
        </p:spPr>
      </p:pic>
    </p:spTree>
    <p:extLst>
      <p:ext uri="{BB962C8B-B14F-4D97-AF65-F5344CB8AC3E}">
        <p14:creationId xmlns:p14="http://schemas.microsoft.com/office/powerpoint/2010/main" val="4061905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0A4CCFE-FE9E-58C3-8E45-DCD5D52A9F44}"/>
              </a:ext>
            </a:extLst>
          </p:cNvPr>
          <p:cNvSpPr>
            <a:spLocks noGrp="1"/>
          </p:cNvSpPr>
          <p:nvPr>
            <p:ph type="body" sz="quarter" idx="10"/>
          </p:nvPr>
        </p:nvSpPr>
        <p:spPr/>
        <p:txBody>
          <a:bodyPr numCol="2"/>
          <a:lstStyle/>
          <a:p>
            <a:r>
              <a:rPr lang="de-DE" dirty="0">
                <a:latin typeface="Avenir Next LT Pro" panose="020B0504020202020204" pitchFamily="34" charset="77"/>
              </a:rPr>
              <a:t>Grundlagen</a:t>
            </a:r>
          </a:p>
          <a:p>
            <a:r>
              <a:rPr lang="de-DE" dirty="0">
                <a:latin typeface="Avenir Next LT Pro" panose="020B0504020202020204" pitchFamily="34" charset="77"/>
              </a:rPr>
              <a:t>Einfache Moleküle</a:t>
            </a:r>
          </a:p>
          <a:p>
            <a:r>
              <a:rPr lang="de-DE" dirty="0">
                <a:latin typeface="Avenir Next LT Pro" panose="020B0504020202020204" pitchFamily="34" charset="77"/>
              </a:rPr>
              <a:t>Nomenklatur</a:t>
            </a:r>
          </a:p>
          <a:p>
            <a:r>
              <a:rPr lang="de-DE" dirty="0">
                <a:latin typeface="Avenir Next LT Pro" panose="020B0504020202020204" pitchFamily="34" charset="77"/>
              </a:rPr>
              <a:t>Stereochemie</a:t>
            </a:r>
          </a:p>
          <a:p>
            <a:r>
              <a:rPr lang="de-DE" dirty="0">
                <a:latin typeface="Avenir Next LT Pro" panose="020B0504020202020204" pitchFamily="34" charset="77"/>
              </a:rPr>
              <a:t>Aromaten</a:t>
            </a:r>
          </a:p>
          <a:p>
            <a:r>
              <a:rPr lang="de-DE" dirty="0">
                <a:latin typeface="Avenir Next LT Pro" panose="020B0504020202020204" pitchFamily="34" charset="77"/>
              </a:rPr>
              <a:t>Elektronische Effekte</a:t>
            </a:r>
          </a:p>
          <a:p>
            <a:r>
              <a:rPr lang="de-DE" dirty="0">
                <a:latin typeface="Avenir Next LT Pro" panose="020B0504020202020204" pitchFamily="34" charset="77"/>
              </a:rPr>
              <a:t>Reaktionstypen</a:t>
            </a:r>
          </a:p>
          <a:p>
            <a:r>
              <a:rPr lang="de-DE" dirty="0" err="1">
                <a:latin typeface="Avenir Next LT Pro" panose="020B0504020202020204" pitchFamily="34" charset="77"/>
              </a:rPr>
              <a:t>Carbonylchemie</a:t>
            </a:r>
            <a:endParaRPr lang="de-DE" dirty="0">
              <a:latin typeface="Avenir Next LT Pro" panose="020B0504020202020204" pitchFamily="34" charset="77"/>
            </a:endParaRPr>
          </a:p>
          <a:p>
            <a:r>
              <a:rPr lang="de-DE" dirty="0">
                <a:latin typeface="Avenir Next LT Pro" panose="020B0504020202020204" pitchFamily="34" charset="77"/>
              </a:rPr>
              <a:t>Polymere</a:t>
            </a:r>
          </a:p>
          <a:p>
            <a:r>
              <a:rPr lang="de-DE" dirty="0">
                <a:latin typeface="Avenir Next LT Pro" panose="020B0504020202020204" pitchFamily="34" charset="77"/>
              </a:rPr>
              <a:t>Biomoleküle</a:t>
            </a:r>
          </a:p>
          <a:p>
            <a:r>
              <a:rPr lang="de-DE" dirty="0">
                <a:latin typeface="Avenir Next LT Pro" panose="020B0504020202020204" pitchFamily="34" charset="77"/>
              </a:rPr>
              <a:t>Analytik</a:t>
            </a:r>
          </a:p>
          <a:p>
            <a:r>
              <a:rPr lang="de-DE" dirty="0">
                <a:latin typeface="Avenir Next LT Pro" panose="020B0504020202020204" pitchFamily="34" charset="77"/>
              </a:rPr>
              <a:t>Metabolismus</a:t>
            </a:r>
          </a:p>
          <a:p>
            <a:r>
              <a:rPr lang="de-DE" dirty="0">
                <a:latin typeface="Avenir Next LT Pro" panose="020B0504020202020204" pitchFamily="34" charset="77"/>
              </a:rPr>
              <a:t>Toxikologie</a:t>
            </a:r>
          </a:p>
          <a:p>
            <a:r>
              <a:rPr lang="de-DE" dirty="0">
                <a:latin typeface="Avenir Next LT Pro" panose="020B0504020202020204" pitchFamily="34" charset="77"/>
              </a:rPr>
              <a:t>Biochemische Reaktionen</a:t>
            </a:r>
          </a:p>
          <a:p>
            <a:r>
              <a:rPr lang="de-DE" dirty="0">
                <a:latin typeface="Avenir Next LT Pro" panose="020B0504020202020204" pitchFamily="34" charset="77"/>
              </a:rPr>
              <a:t>Umweltaspekte</a:t>
            </a:r>
          </a:p>
          <a:p>
            <a:r>
              <a:rPr lang="de-DE" dirty="0">
                <a:latin typeface="Avenir Next LT Pro" panose="020B0504020202020204" pitchFamily="34" charset="77"/>
              </a:rPr>
              <a:t>Evidenzbasierte Wissenschaft</a:t>
            </a:r>
          </a:p>
        </p:txBody>
      </p:sp>
      <p:sp>
        <p:nvSpPr>
          <p:cNvPr id="3" name="Titel 2">
            <a:extLst>
              <a:ext uri="{FF2B5EF4-FFF2-40B4-BE49-F238E27FC236}">
                <a16:creationId xmlns:a16="http://schemas.microsoft.com/office/drawing/2014/main" id="{3CB0E057-03CF-9D5E-5CA3-ADF4DE1E2C80}"/>
              </a:ext>
            </a:extLst>
          </p:cNvPr>
          <p:cNvSpPr>
            <a:spLocks noGrp="1"/>
          </p:cNvSpPr>
          <p:nvPr>
            <p:ph type="ctrTitle"/>
          </p:nvPr>
        </p:nvSpPr>
        <p:spPr>
          <a:xfrm>
            <a:off x="442912" y="1629188"/>
            <a:ext cx="6300000" cy="1692000"/>
          </a:xfrm>
        </p:spPr>
        <p:txBody>
          <a:bodyPr/>
          <a:lstStyle/>
          <a:p>
            <a:r>
              <a:rPr lang="de-DE" dirty="0"/>
              <a:t>Organische Chemie</a:t>
            </a:r>
            <a:br>
              <a:rPr lang="de-DE" dirty="0"/>
            </a:br>
            <a:r>
              <a:rPr lang="de-DE" dirty="0"/>
              <a:t>Analytik</a:t>
            </a:r>
            <a:br>
              <a:rPr lang="de-DE" dirty="0"/>
            </a:br>
            <a:r>
              <a:rPr lang="de-DE" dirty="0"/>
              <a:t>Biochemie</a:t>
            </a:r>
          </a:p>
        </p:txBody>
      </p:sp>
      <p:sp>
        <p:nvSpPr>
          <p:cNvPr id="4" name="Untertitel 3">
            <a:extLst>
              <a:ext uri="{FF2B5EF4-FFF2-40B4-BE49-F238E27FC236}">
                <a16:creationId xmlns:a16="http://schemas.microsoft.com/office/drawing/2014/main" id="{7B5C6653-4F30-C42A-67EC-BCCCC1A7B5C3}"/>
              </a:ext>
            </a:extLst>
          </p:cNvPr>
          <p:cNvSpPr>
            <a:spLocks noGrp="1"/>
          </p:cNvSpPr>
          <p:nvPr>
            <p:ph type="subTitle" idx="1"/>
          </p:nvPr>
        </p:nvSpPr>
        <p:spPr/>
        <p:txBody>
          <a:bodyPr/>
          <a:lstStyle/>
          <a:p>
            <a:r>
              <a:rPr lang="de-DE" dirty="0"/>
              <a:t>OC</a:t>
            </a:r>
          </a:p>
        </p:txBody>
      </p:sp>
      <p:pic>
        <p:nvPicPr>
          <p:cNvPr id="7" name="Bildplatzhalter 6">
            <a:extLst>
              <a:ext uri="{FF2B5EF4-FFF2-40B4-BE49-F238E27FC236}">
                <a16:creationId xmlns:a16="http://schemas.microsoft.com/office/drawing/2014/main" id="{AAA07468-D71D-59C9-CBF8-B809E2C98309}"/>
              </a:ext>
            </a:extLst>
          </p:cNvPr>
          <p:cNvPicPr>
            <a:picLocks noGrp="1" noChangeAspect="1"/>
          </p:cNvPicPr>
          <p:nvPr>
            <p:ph type="pic" sz="quarter" idx="14"/>
          </p:nvPr>
        </p:nvPicPr>
        <p:blipFill>
          <a:blip r:embed="rId2"/>
          <a:srcRect t="4052" b="4052"/>
          <a:stretch>
            <a:fillRect/>
          </a:stretch>
        </p:blipFill>
        <p:spPr/>
      </p:pic>
      <p:pic>
        <p:nvPicPr>
          <p:cNvPr id="8" name="Grafik 7">
            <a:extLst>
              <a:ext uri="{FF2B5EF4-FFF2-40B4-BE49-F238E27FC236}">
                <a16:creationId xmlns:a16="http://schemas.microsoft.com/office/drawing/2014/main" id="{631556DE-B717-9C0D-23FC-EC1D2E1D4024}"/>
              </a:ext>
            </a:extLst>
          </p:cNvPr>
          <p:cNvPicPr>
            <a:picLocks noChangeAspect="1"/>
          </p:cNvPicPr>
          <p:nvPr/>
        </p:nvPicPr>
        <p:blipFill>
          <a:blip r:embed="rId3"/>
          <a:stretch>
            <a:fillRect/>
          </a:stretch>
        </p:blipFill>
        <p:spPr>
          <a:xfrm rot="1640678">
            <a:off x="6242238" y="2668608"/>
            <a:ext cx="1949122" cy="1712066"/>
          </a:xfrm>
          <a:prstGeom prst="rect">
            <a:avLst/>
          </a:prstGeom>
        </p:spPr>
      </p:pic>
    </p:spTree>
    <p:extLst>
      <p:ext uri="{BB962C8B-B14F-4D97-AF65-F5344CB8AC3E}">
        <p14:creationId xmlns:p14="http://schemas.microsoft.com/office/powerpoint/2010/main" val="3251763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3CBA7-FC07-17FC-AF0A-2D71F168A28B}"/>
              </a:ext>
            </a:extLst>
          </p:cNvPr>
          <p:cNvSpPr>
            <a:spLocks noGrp="1"/>
          </p:cNvSpPr>
          <p:nvPr>
            <p:ph type="title"/>
          </p:nvPr>
        </p:nvSpPr>
        <p:spPr/>
        <p:txBody>
          <a:bodyPr/>
          <a:lstStyle/>
          <a:p>
            <a:r>
              <a:rPr lang="de-DE" dirty="0"/>
              <a:t>Grundlagen</a:t>
            </a:r>
          </a:p>
        </p:txBody>
      </p:sp>
      <p:sp>
        <p:nvSpPr>
          <p:cNvPr id="3" name="Textplatzhalter 2">
            <a:extLst>
              <a:ext uri="{FF2B5EF4-FFF2-40B4-BE49-F238E27FC236}">
                <a16:creationId xmlns:a16="http://schemas.microsoft.com/office/drawing/2014/main" id="{8ECC21EE-1E32-360D-7EF6-90F878F19737}"/>
              </a:ext>
            </a:extLst>
          </p:cNvPr>
          <p:cNvSpPr>
            <a:spLocks noGrp="1"/>
          </p:cNvSpPr>
          <p:nvPr>
            <p:ph type="body" idx="1"/>
          </p:nvPr>
        </p:nvSpPr>
        <p:spPr/>
        <p:txBody>
          <a:bodyPr/>
          <a:lstStyle/>
          <a:p>
            <a:r>
              <a:rPr lang="de-DE" dirty="0"/>
              <a:t>Allgemeines, Orbitalgeometrie, Hybridisierung</a:t>
            </a:r>
          </a:p>
        </p:txBody>
      </p:sp>
      <p:sp>
        <p:nvSpPr>
          <p:cNvPr id="4" name="Datumsplatzhalter 3">
            <a:extLst>
              <a:ext uri="{FF2B5EF4-FFF2-40B4-BE49-F238E27FC236}">
                <a16:creationId xmlns:a16="http://schemas.microsoft.com/office/drawing/2014/main" id="{6DC66111-C41E-F0FD-9449-0B6C2AD6A909}"/>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3D25B970-8307-B7A0-044E-E77E88B852D8}"/>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53A2D964-5924-7664-C3B9-D6C5690F0DFF}"/>
              </a:ext>
            </a:extLst>
          </p:cNvPr>
          <p:cNvSpPr>
            <a:spLocks noGrp="1"/>
          </p:cNvSpPr>
          <p:nvPr>
            <p:ph type="sldNum" sz="quarter" idx="12"/>
          </p:nvPr>
        </p:nvSpPr>
        <p:spPr/>
        <p:txBody>
          <a:bodyPr/>
          <a:lstStyle/>
          <a:p>
            <a:fld id="{C705F5F1-9457-49D1-866F-BB23D9D6F52D}" type="slidenum">
              <a:rPr lang="de-DE" altLang="de-DE" smtClean="0"/>
              <a:pPr/>
              <a:t>94</a:t>
            </a:fld>
            <a:endParaRPr lang="de-DE" altLang="de-DE"/>
          </a:p>
        </p:txBody>
      </p:sp>
    </p:spTree>
    <p:extLst>
      <p:ext uri="{BB962C8B-B14F-4D97-AF65-F5344CB8AC3E}">
        <p14:creationId xmlns:p14="http://schemas.microsoft.com/office/powerpoint/2010/main" val="590563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74F3C3-B2DF-72BC-257E-0DD2CFD2F2D6}"/>
              </a:ext>
            </a:extLst>
          </p:cNvPr>
          <p:cNvSpPr>
            <a:spLocks noGrp="1"/>
          </p:cNvSpPr>
          <p:nvPr>
            <p:ph type="title"/>
          </p:nvPr>
        </p:nvSpPr>
        <p:spPr/>
        <p:txBody>
          <a:bodyPr/>
          <a:lstStyle/>
          <a:p>
            <a:r>
              <a:rPr lang="de-DE" dirty="0"/>
              <a:t>Organische Chemie</a:t>
            </a:r>
          </a:p>
        </p:txBody>
      </p:sp>
      <p:sp>
        <p:nvSpPr>
          <p:cNvPr id="3" name="Inhaltsplatzhalter 2">
            <a:extLst>
              <a:ext uri="{FF2B5EF4-FFF2-40B4-BE49-F238E27FC236}">
                <a16:creationId xmlns:a16="http://schemas.microsoft.com/office/drawing/2014/main" id="{9D497AB2-44FC-4C73-E801-FA7BF6E05FAE}"/>
              </a:ext>
            </a:extLst>
          </p:cNvPr>
          <p:cNvSpPr>
            <a:spLocks noGrp="1"/>
          </p:cNvSpPr>
          <p:nvPr>
            <p:ph type="body" sz="quarter" idx="13"/>
          </p:nvPr>
        </p:nvSpPr>
        <p:spPr/>
        <p:txBody>
          <a:bodyPr/>
          <a:lstStyle/>
          <a:p>
            <a:r>
              <a:rPr lang="de-DE" dirty="0"/>
              <a:t>Organische Chemie ist die Chemie der </a:t>
            </a:r>
            <a:r>
              <a:rPr lang="de-DE" b="1" dirty="0"/>
              <a:t>Kohlenwasserstoffe</a:t>
            </a:r>
            <a:r>
              <a:rPr lang="de-DE" dirty="0"/>
              <a:t> – Moleküle, die (hauptsächlich) aus Kohlenstoff und Wasserstoff bestehen.</a:t>
            </a:r>
          </a:p>
          <a:p>
            <a:r>
              <a:rPr lang="de-DE" dirty="0"/>
              <a:t>Die Eigenschaften organischer Moleküle werden oft durch ihre </a:t>
            </a:r>
            <a:r>
              <a:rPr lang="de-DE" b="1" dirty="0"/>
              <a:t>funktionellen Gruppen</a:t>
            </a:r>
            <a:r>
              <a:rPr lang="de-DE" dirty="0"/>
              <a:t> bestimmt. Diese enthalten oft </a:t>
            </a:r>
            <a:r>
              <a:rPr lang="de-DE" b="1" dirty="0"/>
              <a:t>Heteroatome</a:t>
            </a:r>
            <a:r>
              <a:rPr lang="de-DE" dirty="0"/>
              <a:t>, also Atome, die nicht C oder H sind. („Klassiker“: O, N, S, P)</a:t>
            </a:r>
          </a:p>
          <a:p>
            <a:endParaRPr lang="de-DE" dirty="0"/>
          </a:p>
          <a:p>
            <a:r>
              <a:rPr lang="de-DE" dirty="0"/>
              <a:t>Die große Vielfalt der organischen Chemie liegt in den einzigartigen </a:t>
            </a:r>
            <a:r>
              <a:rPr lang="de-DE" b="1" dirty="0"/>
              <a:t>Bindungseigenschaften </a:t>
            </a:r>
            <a:r>
              <a:rPr lang="de-DE" dirty="0"/>
              <a:t>des Kohlenstoffatoms begründet</a:t>
            </a:r>
          </a:p>
          <a:p>
            <a:r>
              <a:rPr lang="de-DE" b="1" dirty="0"/>
              <a:t>Hybridisierung: </a:t>
            </a:r>
            <a:r>
              <a:rPr lang="de-DE" dirty="0"/>
              <a:t>Der Kohlenstoff kann in seinem „Normalzustand“ (sp</a:t>
            </a:r>
            <a:r>
              <a:rPr lang="de-DE" baseline="30000" dirty="0"/>
              <a:t>3</a:t>
            </a:r>
            <a:r>
              <a:rPr lang="de-DE" dirty="0"/>
              <a:t>) vier gleichwertige Bindungen eingehen. In dieser Hybridisierung bilden sich um ein Kohlenstoffatom </a:t>
            </a:r>
            <a:r>
              <a:rPr lang="de-DE" b="1" dirty="0"/>
              <a:t>Tetraeder</a:t>
            </a:r>
            <a:r>
              <a:rPr lang="de-DE" dirty="0"/>
              <a:t>, Der Bindungswinkel liegt bei 109,47°. Auch andere Hybridisierungen sind möglich</a:t>
            </a:r>
          </a:p>
          <a:p>
            <a:r>
              <a:rPr lang="de-DE" dirty="0"/>
              <a:t>Um an Molekülen Reaktionen stattfinden zu lassen, müssen diese </a:t>
            </a:r>
            <a:r>
              <a:rPr lang="de-DE" b="1" dirty="0"/>
              <a:t>reaktiv </a:t>
            </a:r>
            <a:r>
              <a:rPr lang="de-DE" dirty="0"/>
              <a:t>sein. In der Regel sind Moleküle durch ihre </a:t>
            </a:r>
            <a:r>
              <a:rPr lang="de-DE" b="1" dirty="0"/>
              <a:t>funktionellen Gruppen </a:t>
            </a:r>
            <a:r>
              <a:rPr lang="de-DE" dirty="0"/>
              <a:t>reaktiv. </a:t>
            </a:r>
          </a:p>
          <a:p>
            <a:endParaRPr lang="de-DE" dirty="0"/>
          </a:p>
          <a:p>
            <a:r>
              <a:rPr lang="de-DE" dirty="0"/>
              <a:t>Die einfachsten Kohlenwasserstoffe werden </a:t>
            </a:r>
            <a:r>
              <a:rPr lang="de-DE" b="1" dirty="0"/>
              <a:t>Alkane</a:t>
            </a:r>
            <a:r>
              <a:rPr lang="de-DE" dirty="0"/>
              <a:t> genannt. Durch </a:t>
            </a:r>
            <a:r>
              <a:rPr lang="de-DE" b="1" dirty="0"/>
              <a:t>Verzweigungen</a:t>
            </a:r>
            <a:r>
              <a:rPr lang="de-DE" dirty="0"/>
              <a:t>, </a:t>
            </a:r>
            <a:r>
              <a:rPr lang="de-DE" b="1" dirty="0"/>
              <a:t>Ringsysteme</a:t>
            </a:r>
            <a:r>
              <a:rPr lang="de-DE" dirty="0"/>
              <a:t>, </a:t>
            </a:r>
            <a:r>
              <a:rPr lang="de-DE" b="1" dirty="0"/>
              <a:t>Mehrfachbindungen</a:t>
            </a:r>
            <a:r>
              <a:rPr lang="de-DE" dirty="0"/>
              <a:t> und </a:t>
            </a:r>
            <a:r>
              <a:rPr lang="de-DE" b="1" dirty="0"/>
              <a:t>Funktionelle Gruppen </a:t>
            </a:r>
            <a:r>
              <a:rPr lang="de-DE" dirty="0"/>
              <a:t>und eine besondere räumliche Ausrichtung werden Moleküle schnell komplex und es braucht ein System, um sie eindeutig zu beschreiben bzw. zu benennen: die </a:t>
            </a:r>
            <a:r>
              <a:rPr lang="de-DE" b="1" dirty="0"/>
              <a:t>IUPAC – Nomenklatur</a:t>
            </a:r>
            <a:r>
              <a:rPr lang="de-DE" dirty="0"/>
              <a:t> (Benennungssystem der </a:t>
            </a:r>
            <a:r>
              <a:rPr lang="de-DE" i="1" dirty="0"/>
              <a:t>International Union </a:t>
            </a:r>
            <a:r>
              <a:rPr lang="de-DE" i="1" dirty="0" err="1"/>
              <a:t>for</a:t>
            </a:r>
            <a:r>
              <a:rPr lang="de-DE" i="1" dirty="0"/>
              <a:t> Pure and Applied Chemistry</a:t>
            </a:r>
            <a:r>
              <a:rPr lang="de-DE" dirty="0"/>
              <a:t>). Die folgenschwere räumliche Anordnung von Atomen bzw. Molekülteilen ist Gegenstand der </a:t>
            </a:r>
            <a:r>
              <a:rPr lang="de-DE" b="1" dirty="0"/>
              <a:t>Stereochemie</a:t>
            </a:r>
            <a:r>
              <a:rPr lang="de-DE" dirty="0"/>
              <a:t>.</a:t>
            </a:r>
          </a:p>
          <a:p>
            <a:endParaRPr lang="de-DE" dirty="0"/>
          </a:p>
          <a:p>
            <a:r>
              <a:rPr lang="de-DE" dirty="0"/>
              <a:t>Weitere für euch wichtige Bereiche der Chemie sind unter anderem die </a:t>
            </a:r>
            <a:r>
              <a:rPr lang="de-DE" b="1" dirty="0"/>
              <a:t>Biochemie</a:t>
            </a:r>
            <a:r>
              <a:rPr lang="de-DE" dirty="0"/>
              <a:t>, die </a:t>
            </a:r>
            <a:r>
              <a:rPr lang="de-DE" b="1" dirty="0"/>
              <a:t>pharmazeutisch – medizinische Chemie</a:t>
            </a:r>
            <a:r>
              <a:rPr lang="de-DE" dirty="0"/>
              <a:t> und die </a:t>
            </a:r>
            <a:r>
              <a:rPr lang="de-DE" b="1" dirty="0"/>
              <a:t>Polymerchemie</a:t>
            </a:r>
            <a:r>
              <a:rPr lang="de-DE" dirty="0"/>
              <a:t>.</a:t>
            </a:r>
          </a:p>
          <a:p>
            <a:endParaRPr lang="de-DE" dirty="0"/>
          </a:p>
          <a:p>
            <a:r>
              <a:rPr lang="de-DE" dirty="0"/>
              <a:t>Die Organische Chemie spielt in unserem Leben fast überall eine Rolle. Der Name stammt von der früheren Annahme, dass organische Moleküle nur in Lebewesen vorkommen können. Diese These wurde durch die Laborsynthese von Harnstoff widerlegt.</a:t>
            </a:r>
          </a:p>
        </p:txBody>
      </p:sp>
      <p:sp>
        <p:nvSpPr>
          <p:cNvPr id="8" name="Datumsplatzhalter 7">
            <a:extLst>
              <a:ext uri="{FF2B5EF4-FFF2-40B4-BE49-F238E27FC236}">
                <a16:creationId xmlns:a16="http://schemas.microsoft.com/office/drawing/2014/main" id="{FA7A7222-762A-E378-1C7F-C112E920A1A6}"/>
              </a:ext>
            </a:extLst>
          </p:cNvPr>
          <p:cNvSpPr>
            <a:spLocks noGrp="1"/>
          </p:cNvSpPr>
          <p:nvPr>
            <p:ph type="dt" sz="half" idx="14"/>
          </p:nvPr>
        </p:nvSpPr>
        <p:spPr/>
        <p:txBody>
          <a:bodyPr/>
          <a:lstStyle/>
          <a:p>
            <a:r>
              <a:rPr lang="de-DE"/>
              <a:t>WiSe 2023 / 2024</a:t>
            </a:r>
            <a:endParaRPr lang="de-DE" dirty="0"/>
          </a:p>
        </p:txBody>
      </p:sp>
      <p:sp>
        <p:nvSpPr>
          <p:cNvPr id="6" name="Fußzeilenplatzhalter 5">
            <a:extLst>
              <a:ext uri="{FF2B5EF4-FFF2-40B4-BE49-F238E27FC236}">
                <a16:creationId xmlns:a16="http://schemas.microsoft.com/office/drawing/2014/main" id="{01EA4A1C-F36D-728F-1887-8D6418CD7BEA}"/>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5" name="Foliennummernplatzhalter 4">
            <a:extLst>
              <a:ext uri="{FF2B5EF4-FFF2-40B4-BE49-F238E27FC236}">
                <a16:creationId xmlns:a16="http://schemas.microsoft.com/office/drawing/2014/main" id="{2A808674-2B7E-93AB-5962-8066D1A17338}"/>
              </a:ext>
            </a:extLst>
          </p:cNvPr>
          <p:cNvSpPr>
            <a:spLocks noGrp="1"/>
          </p:cNvSpPr>
          <p:nvPr>
            <p:ph type="sldNum" sz="quarter" idx="16"/>
          </p:nvPr>
        </p:nvSpPr>
        <p:spPr/>
        <p:txBody>
          <a:bodyPr/>
          <a:lstStyle/>
          <a:p>
            <a:fld id="{6FBDD224-CFE5-420E-A51B-C49F1872CE04}" type="slidenum">
              <a:rPr lang="de-DE" altLang="de-DE" smtClean="0"/>
              <a:pPr/>
              <a:t>95</a:t>
            </a:fld>
            <a:endParaRPr lang="de-DE" altLang="de-DE"/>
          </a:p>
        </p:txBody>
      </p:sp>
    </p:spTree>
    <p:extLst>
      <p:ext uri="{BB962C8B-B14F-4D97-AF65-F5344CB8AC3E}">
        <p14:creationId xmlns:p14="http://schemas.microsoft.com/office/powerpoint/2010/main" val="37959984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A0120-51E1-8B41-9DBA-38D99F4AAE7D}"/>
              </a:ext>
            </a:extLst>
          </p:cNvPr>
          <p:cNvSpPr>
            <a:spLocks noGrp="1"/>
          </p:cNvSpPr>
          <p:nvPr>
            <p:ph type="title"/>
          </p:nvPr>
        </p:nvSpPr>
        <p:spPr/>
        <p:txBody>
          <a:bodyPr/>
          <a:lstStyle/>
          <a:p>
            <a:r>
              <a:rPr lang="de-DE" dirty="0"/>
              <a:t>Orbitalgeometrie</a:t>
            </a:r>
          </a:p>
        </p:txBody>
      </p:sp>
      <mc:AlternateContent xmlns:mc="http://schemas.openxmlformats.org/markup-compatibility/2006" xmlns:a14="http://schemas.microsoft.com/office/drawing/2010/main">
        <mc:Choice Requires="a14">
          <p:sp>
            <p:nvSpPr>
              <p:cNvPr id="12" name="Textplatzhalter 11">
                <a:extLst>
                  <a:ext uri="{FF2B5EF4-FFF2-40B4-BE49-F238E27FC236}">
                    <a16:creationId xmlns:a16="http://schemas.microsoft.com/office/drawing/2014/main" id="{CFBE80BA-1017-E36F-451E-8F71975F4FE7}"/>
                  </a:ext>
                </a:extLst>
              </p:cNvPr>
              <p:cNvSpPr>
                <a:spLocks noGrp="1"/>
              </p:cNvSpPr>
              <p:nvPr>
                <p:ph type="body" sz="quarter" idx="13"/>
              </p:nvPr>
            </p:nvSpPr>
            <p:spPr/>
            <p:txBody>
              <a:bodyPr/>
              <a:lstStyle/>
              <a:p>
                <a:r>
                  <a:rPr lang="de-DE" b="1" kern="0" dirty="0"/>
                  <a:t>Orbitale </a:t>
                </a:r>
                <a:r>
                  <a:rPr lang="de-DE" kern="0" dirty="0"/>
                  <a:t>sind geometrische Räume, die Anzeigen, wo sich Elektronen wahrscheinlich aufhalten</a:t>
                </a:r>
              </a:p>
              <a:p>
                <a:r>
                  <a:rPr lang="de-DE" kern="0" dirty="0"/>
                  <a:t>Ein Elektron befindet sich zu 90% innerhalb des Orbitals</a:t>
                </a:r>
              </a:p>
              <a:p>
                <a:r>
                  <a:rPr lang="de-DE" kern="0" dirty="0"/>
                  <a:t>Die Geometrie der Orbitale wurde aus der</a:t>
                </a:r>
                <a:r>
                  <a:rPr lang="de-DE" b="1" kern="0" dirty="0"/>
                  <a:t> Wellengleichung </a:t>
                </a:r>
                <a:r>
                  <a:rPr lang="de-DE" kern="0" dirty="0"/>
                  <a:t>abgeleitet</a:t>
                </a:r>
              </a:p>
              <a:p>
                <a:r>
                  <a:rPr lang="de-DE" kern="0" dirty="0"/>
                  <a:t>Durch Kombination von Orbitalen kommen </a:t>
                </a:r>
                <a:r>
                  <a:rPr lang="de-DE" b="1" kern="0" dirty="0"/>
                  <a:t>Hybridorbitale</a:t>
                </a:r>
                <a:r>
                  <a:rPr lang="de-DE" kern="0" dirty="0"/>
                  <a:t> mit eigener Geometrie zustande</a:t>
                </a:r>
              </a:p>
              <a:p>
                <a:r>
                  <a:rPr lang="de-DE" kern="0" dirty="0"/>
                  <a:t>Bindungen kommen</a:t>
                </a:r>
                <a:r>
                  <a:rPr lang="de-DE" b="1" kern="0" dirty="0"/>
                  <a:t> </a:t>
                </a:r>
                <a:r>
                  <a:rPr lang="de-DE" kern="0" dirty="0"/>
                  <a:t>durch </a:t>
                </a:r>
                <a:r>
                  <a:rPr lang="de-DE" b="1" kern="0" dirty="0"/>
                  <a:t>Überlappung </a:t>
                </a:r>
                <a:r>
                  <a:rPr lang="de-DE" kern="0" dirty="0"/>
                  <a:t>von Orbitalen zustande, es entstehen </a:t>
                </a:r>
                <a:r>
                  <a:rPr lang="de-DE" b="1" kern="0" dirty="0"/>
                  <a:t>Molekülorbitale </a:t>
                </a:r>
                <a:r>
                  <a:rPr lang="de-DE" kern="0" dirty="0"/>
                  <a:t>mit wiederum eigener Geometrie. Je schlechter die Überlappung ist, desto instabiler die Bindung.</a:t>
                </a:r>
              </a:p>
              <a:p>
                <a:r>
                  <a:rPr lang="de-DE" b="1" kern="0" dirty="0"/>
                  <a:t>Rotationssymmetrische </a:t>
                </a:r>
                <a:r>
                  <a:rPr lang="de-DE" kern="0" dirty="0"/>
                  <a:t>Molekülorbitale sind </a:t>
                </a:r>
                <a14:m>
                  <m:oMath xmlns:m="http://schemas.openxmlformats.org/officeDocument/2006/math">
                    <m:r>
                      <a:rPr lang="de-DE" b="1" i="1" kern="0">
                        <a:latin typeface="Cambria Math" panose="02040503050406030204" pitchFamily="18" charset="0"/>
                      </a:rPr>
                      <m:t>𝝈</m:t>
                    </m:r>
                  </m:oMath>
                </a14:m>
                <a:r>
                  <a:rPr lang="de-DE" b="1" kern="0" dirty="0"/>
                  <a:t>-Orbitale</a:t>
                </a:r>
                <a:r>
                  <a:rPr lang="de-DE" kern="0" dirty="0"/>
                  <a:t>, asymmetrische Orbitale sind </a:t>
                </a:r>
                <a14:m>
                  <m:oMath xmlns:m="http://schemas.openxmlformats.org/officeDocument/2006/math">
                    <m:r>
                      <a:rPr lang="de-DE" b="1" i="1" kern="0">
                        <a:latin typeface="Cambria Math" panose="02040503050406030204" pitchFamily="18" charset="0"/>
                      </a:rPr>
                      <m:t>𝝅</m:t>
                    </m:r>
                  </m:oMath>
                </a14:m>
                <a:r>
                  <a:rPr lang="de-DE" b="1" kern="0" dirty="0"/>
                  <a:t>-Orbitale</a:t>
                </a:r>
                <a:r>
                  <a:rPr lang="de-DE" kern="0" dirty="0"/>
                  <a:t>, die beispielsweise Mehrfachbindungen sind.</a:t>
                </a:r>
              </a:p>
              <a:p>
                <a:r>
                  <a:rPr lang="de-DE" kern="0" dirty="0"/>
                  <a:t>Molekülorbitale können </a:t>
                </a:r>
                <a:r>
                  <a:rPr lang="de-DE" b="1" kern="0" dirty="0"/>
                  <a:t>bindend</a:t>
                </a:r>
                <a:r>
                  <a:rPr lang="de-DE" kern="0" dirty="0"/>
                  <a:t>,</a:t>
                </a:r>
                <a:r>
                  <a:rPr lang="de-DE" b="1" kern="0" dirty="0"/>
                  <a:t> nichtbindend</a:t>
                </a:r>
                <a:r>
                  <a:rPr lang="de-DE" kern="0" dirty="0"/>
                  <a:t> (z.B. nichtbindende EP an Heteroatomen) oder </a:t>
                </a:r>
                <a:r>
                  <a:rPr lang="de-DE" b="1" kern="0" dirty="0"/>
                  <a:t>antibindend</a:t>
                </a:r>
                <a:r>
                  <a:rPr lang="de-DE" kern="0" dirty="0"/>
                  <a:t> sein</a:t>
                </a:r>
              </a:p>
              <a:p>
                <a:r>
                  <a:rPr lang="de-DE" b="1" kern="0" dirty="0"/>
                  <a:t>Faustregel</a:t>
                </a:r>
                <a:r>
                  <a:rPr lang="de-DE" kern="0" dirty="0"/>
                  <a:t> für C (und für euch auch N): keine DB – sp</a:t>
                </a:r>
                <a:r>
                  <a:rPr lang="de-DE" kern="0" baseline="30000" dirty="0"/>
                  <a:t>3</a:t>
                </a:r>
                <a:r>
                  <a:rPr lang="de-DE" kern="0" dirty="0"/>
                  <a:t>; eine DB - sp</a:t>
                </a:r>
                <a:r>
                  <a:rPr lang="de-DE" kern="0" baseline="30000" dirty="0"/>
                  <a:t>2</a:t>
                </a:r>
                <a:r>
                  <a:rPr lang="de-DE" kern="0" dirty="0"/>
                  <a:t>; eine Dreifachbindung oder zwei DB – </a:t>
                </a:r>
                <a:r>
                  <a:rPr lang="de-DE" kern="0" dirty="0" err="1"/>
                  <a:t>sp</a:t>
                </a:r>
                <a:r>
                  <a:rPr lang="de-DE" kern="0" dirty="0"/>
                  <a:t>. </a:t>
                </a:r>
              </a:p>
              <a:p>
                <a:r>
                  <a:rPr lang="de-DE" kern="0" dirty="0"/>
                  <a:t>Je größer der </a:t>
                </a:r>
                <a:r>
                  <a:rPr lang="de-DE" b="1" kern="0" dirty="0"/>
                  <a:t>Anteil von s</a:t>
                </a:r>
                <a:r>
                  <a:rPr lang="de-DE" kern="0" dirty="0"/>
                  <a:t> an einem Hybridorbital, desto höher die </a:t>
                </a:r>
                <a:r>
                  <a:rPr lang="de-DE" b="1" kern="0" dirty="0"/>
                  <a:t>Elektronegativität</a:t>
                </a:r>
                <a:r>
                  <a:rPr lang="de-DE" kern="0" dirty="0"/>
                  <a:t> des Atoms (</a:t>
                </a:r>
                <a:r>
                  <a:rPr lang="de-DE" kern="0" dirty="0" err="1"/>
                  <a:t>sp</a:t>
                </a:r>
                <a:r>
                  <a:rPr lang="de-DE" kern="0" dirty="0"/>
                  <a:t> – Hybridorbitale haben also eine höhere EN als sp</a:t>
                </a:r>
                <a:r>
                  <a:rPr lang="de-DE" kern="0" baseline="30000" dirty="0"/>
                  <a:t>3</a:t>
                </a:r>
                <a:r>
                  <a:rPr lang="de-DE" kern="0" dirty="0"/>
                  <a:t> – Hybridorbitale)</a:t>
                </a:r>
              </a:p>
              <a:p>
                <a:endParaRPr lang="de-DE" dirty="0"/>
              </a:p>
            </p:txBody>
          </p:sp>
        </mc:Choice>
        <mc:Fallback xmlns="">
          <p:sp>
            <p:nvSpPr>
              <p:cNvPr id="12" name="Textplatzhalter 11">
                <a:extLst>
                  <a:ext uri="{FF2B5EF4-FFF2-40B4-BE49-F238E27FC236}">
                    <a16:creationId xmlns:a16="http://schemas.microsoft.com/office/drawing/2014/main" id="{CFBE80BA-1017-E36F-451E-8F71975F4FE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896" t="-1214" r="-1120"/>
                </a:stretch>
              </a:blipFill>
            </p:spPr>
            <p:txBody>
              <a:bodyPr/>
              <a:lstStyle/>
              <a:p>
                <a:r>
                  <a:rPr lang="de-DE">
                    <a:noFill/>
                  </a:rPr>
                  <a:t> </a:t>
                </a:r>
              </a:p>
            </p:txBody>
          </p:sp>
        </mc:Fallback>
      </mc:AlternateContent>
      <p:sp>
        <p:nvSpPr>
          <p:cNvPr id="11" name="Datumsplatzhalter 10">
            <a:extLst>
              <a:ext uri="{FF2B5EF4-FFF2-40B4-BE49-F238E27FC236}">
                <a16:creationId xmlns:a16="http://schemas.microsoft.com/office/drawing/2014/main" id="{5FD7C787-F4E4-C883-E475-F8EBD5E1607F}"/>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BDA6352B-681D-F34D-DED0-154A3612183E}"/>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3" name="Foliennummernplatzhalter 2">
            <a:extLst>
              <a:ext uri="{FF2B5EF4-FFF2-40B4-BE49-F238E27FC236}">
                <a16:creationId xmlns:a16="http://schemas.microsoft.com/office/drawing/2014/main" id="{0C54212F-DB5F-C685-D02F-B9CFB365751F}"/>
              </a:ext>
            </a:extLst>
          </p:cNvPr>
          <p:cNvSpPr>
            <a:spLocks noGrp="1"/>
          </p:cNvSpPr>
          <p:nvPr>
            <p:ph type="sldNum" sz="quarter" idx="16"/>
          </p:nvPr>
        </p:nvSpPr>
        <p:spPr/>
        <p:txBody>
          <a:bodyPr/>
          <a:lstStyle/>
          <a:p>
            <a:fld id="{6FBDD224-CFE5-420E-A51B-C49F1872CE04}" type="slidenum">
              <a:rPr lang="de-DE" altLang="de-DE" smtClean="0"/>
              <a:pPr/>
              <a:t>96</a:t>
            </a:fld>
            <a:endParaRPr lang="de-DE" altLang="de-DE"/>
          </a:p>
        </p:txBody>
      </p:sp>
      <p:pic>
        <p:nvPicPr>
          <p:cNvPr id="7" name="Inhaltsplatzhalter 6" descr="Ein Bild, das Text enthält.&#10;&#10;Automatisch generierte Beschreibung">
            <a:extLst>
              <a:ext uri="{FF2B5EF4-FFF2-40B4-BE49-F238E27FC236}">
                <a16:creationId xmlns:a16="http://schemas.microsoft.com/office/drawing/2014/main" id="{4BCB5C23-AFEF-6A4B-9E48-AC3580EB9969}"/>
              </a:ext>
            </a:extLst>
          </p:cNvPr>
          <p:cNvPicPr>
            <a:picLocks noGrp="1" noChangeAspect="1"/>
          </p:cNvPicPr>
          <p:nvPr>
            <p:ph idx="4294967295"/>
          </p:nvPr>
        </p:nvPicPr>
        <p:blipFill>
          <a:blip r:embed="rId3"/>
          <a:stretch>
            <a:fillRect/>
          </a:stretch>
        </p:blipFill>
        <p:spPr>
          <a:xfrm>
            <a:off x="869361" y="4274964"/>
            <a:ext cx="4222877" cy="1851124"/>
          </a:xfrm>
        </p:spPr>
      </p:pic>
      <p:pic>
        <p:nvPicPr>
          <p:cNvPr id="10" name="Grafik 9">
            <a:extLst>
              <a:ext uri="{FF2B5EF4-FFF2-40B4-BE49-F238E27FC236}">
                <a16:creationId xmlns:a16="http://schemas.microsoft.com/office/drawing/2014/main" id="{B61469D3-5A66-B244-86D9-5B2A9A7646A9}"/>
              </a:ext>
            </a:extLst>
          </p:cNvPr>
          <p:cNvPicPr>
            <a:picLocks noChangeAspect="1"/>
          </p:cNvPicPr>
          <p:nvPr/>
        </p:nvPicPr>
        <p:blipFill>
          <a:blip r:embed="rId4"/>
          <a:stretch>
            <a:fillRect/>
          </a:stretch>
        </p:blipFill>
        <p:spPr>
          <a:xfrm>
            <a:off x="6096000" y="4026148"/>
            <a:ext cx="4766735" cy="2099940"/>
          </a:xfrm>
          <a:prstGeom prst="rect">
            <a:avLst/>
          </a:prstGeom>
        </p:spPr>
      </p:pic>
    </p:spTree>
    <p:extLst>
      <p:ext uri="{BB962C8B-B14F-4D97-AF65-F5344CB8AC3E}">
        <p14:creationId xmlns:p14="http://schemas.microsoft.com/office/powerpoint/2010/main" val="42135355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41CE1-F686-5C7B-89CB-0331B804120B}"/>
              </a:ext>
            </a:extLst>
          </p:cNvPr>
          <p:cNvSpPr>
            <a:spLocks noGrp="1"/>
          </p:cNvSpPr>
          <p:nvPr>
            <p:ph type="title"/>
          </p:nvPr>
        </p:nvSpPr>
        <p:spPr/>
        <p:txBody>
          <a:bodyPr/>
          <a:lstStyle/>
          <a:p>
            <a:r>
              <a:rPr lang="de-DE" dirty="0"/>
              <a:t>Einfache Moleküle</a:t>
            </a:r>
          </a:p>
        </p:txBody>
      </p:sp>
      <p:sp>
        <p:nvSpPr>
          <p:cNvPr id="3" name="Textplatzhalter 2">
            <a:extLst>
              <a:ext uri="{FF2B5EF4-FFF2-40B4-BE49-F238E27FC236}">
                <a16:creationId xmlns:a16="http://schemas.microsoft.com/office/drawing/2014/main" id="{B1BDA0F7-1E80-7BF4-7450-14BDE4542D6F}"/>
              </a:ext>
            </a:extLst>
          </p:cNvPr>
          <p:cNvSpPr>
            <a:spLocks noGrp="1"/>
          </p:cNvSpPr>
          <p:nvPr>
            <p:ph type="body" idx="1"/>
          </p:nvPr>
        </p:nvSpPr>
        <p:spPr/>
        <p:txBody>
          <a:bodyPr/>
          <a:lstStyle/>
          <a:p>
            <a:r>
              <a:rPr lang="de-DE" dirty="0"/>
              <a:t>Alkane, </a:t>
            </a:r>
            <a:r>
              <a:rPr lang="de-DE" dirty="0" err="1"/>
              <a:t>Alkene</a:t>
            </a:r>
            <a:r>
              <a:rPr lang="de-DE" dirty="0"/>
              <a:t> Alkine, Skelettschreibweise, funktionelle Gruppen, homologe Reihen, cyclische Kohlenwasserstoffe, Polarität</a:t>
            </a:r>
          </a:p>
        </p:txBody>
      </p:sp>
      <p:sp>
        <p:nvSpPr>
          <p:cNvPr id="4" name="Datumsplatzhalter 3">
            <a:extLst>
              <a:ext uri="{FF2B5EF4-FFF2-40B4-BE49-F238E27FC236}">
                <a16:creationId xmlns:a16="http://schemas.microsoft.com/office/drawing/2014/main" id="{611D261F-707A-8EFC-25A5-A73F7672D771}"/>
              </a:ext>
            </a:extLst>
          </p:cNvPr>
          <p:cNvSpPr>
            <a:spLocks noGrp="1"/>
          </p:cNvSpPr>
          <p:nvPr>
            <p:ph type="dt" sz="half" idx="10"/>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1DC6CF8E-E590-E083-F980-DA2095451F2E}"/>
              </a:ext>
            </a:extLst>
          </p:cNvPr>
          <p:cNvSpPr>
            <a:spLocks noGrp="1"/>
          </p:cNvSpPr>
          <p:nvPr>
            <p:ph type="ftr" sz="quarter" idx="11"/>
          </p:nvPr>
        </p:nvSpPr>
        <p:spPr/>
        <p:txBody>
          <a:bodyPr/>
          <a:lstStyle/>
          <a:p>
            <a:r>
              <a:rPr lang="de-DE" altLang="de-DE"/>
              <a:t>Materialsammlung zum Praktikum Chemie 			Robin Gundert		</a:t>
            </a:r>
            <a:endParaRPr lang="de-DE" altLang="de-DE" dirty="0"/>
          </a:p>
        </p:txBody>
      </p:sp>
      <p:sp>
        <p:nvSpPr>
          <p:cNvPr id="6" name="Foliennummernplatzhalter 5">
            <a:extLst>
              <a:ext uri="{FF2B5EF4-FFF2-40B4-BE49-F238E27FC236}">
                <a16:creationId xmlns:a16="http://schemas.microsoft.com/office/drawing/2014/main" id="{C58F8AC9-0573-5768-9238-297D5FC53039}"/>
              </a:ext>
            </a:extLst>
          </p:cNvPr>
          <p:cNvSpPr>
            <a:spLocks noGrp="1"/>
          </p:cNvSpPr>
          <p:nvPr>
            <p:ph type="sldNum" sz="quarter" idx="12"/>
          </p:nvPr>
        </p:nvSpPr>
        <p:spPr/>
        <p:txBody>
          <a:bodyPr/>
          <a:lstStyle/>
          <a:p>
            <a:fld id="{C705F5F1-9457-49D1-866F-BB23D9D6F52D}" type="slidenum">
              <a:rPr lang="de-DE" altLang="de-DE" smtClean="0"/>
              <a:pPr/>
              <a:t>97</a:t>
            </a:fld>
            <a:endParaRPr lang="de-DE" altLang="de-DE"/>
          </a:p>
        </p:txBody>
      </p:sp>
    </p:spTree>
    <p:extLst>
      <p:ext uri="{BB962C8B-B14F-4D97-AF65-F5344CB8AC3E}">
        <p14:creationId xmlns:p14="http://schemas.microsoft.com/office/powerpoint/2010/main" val="22476284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0F58615-26F7-7899-6905-7260F44049ED}"/>
              </a:ext>
            </a:extLst>
          </p:cNvPr>
          <p:cNvPicPr>
            <a:picLocks noChangeAspect="1"/>
          </p:cNvPicPr>
          <p:nvPr/>
        </p:nvPicPr>
        <p:blipFill rotWithShape="1">
          <a:blip r:embed="rId2"/>
          <a:srcRect l="9236" t="17451" r="17388" b="16400"/>
          <a:stretch/>
        </p:blipFill>
        <p:spPr>
          <a:xfrm>
            <a:off x="9566513" y="1226851"/>
            <a:ext cx="1948886" cy="2154032"/>
          </a:xfrm>
          <a:prstGeom prst="rect">
            <a:avLst/>
          </a:prstGeom>
        </p:spPr>
      </p:pic>
      <p:sp>
        <p:nvSpPr>
          <p:cNvPr id="2" name="Titel 1">
            <a:extLst>
              <a:ext uri="{FF2B5EF4-FFF2-40B4-BE49-F238E27FC236}">
                <a16:creationId xmlns:a16="http://schemas.microsoft.com/office/drawing/2014/main" id="{8F0BE550-5F2E-5745-A9F6-9A1ED9EC1FF1}"/>
              </a:ext>
            </a:extLst>
          </p:cNvPr>
          <p:cNvSpPr>
            <a:spLocks noGrp="1"/>
          </p:cNvSpPr>
          <p:nvPr>
            <p:ph type="title"/>
          </p:nvPr>
        </p:nvSpPr>
        <p:spPr/>
        <p:txBody>
          <a:bodyPr/>
          <a:lstStyle/>
          <a:p>
            <a:r>
              <a:rPr lang="de-DE" dirty="0"/>
              <a:t>Reaktivität von Alkanen</a:t>
            </a:r>
          </a:p>
        </p:txBody>
      </p:sp>
      <p:sp>
        <p:nvSpPr>
          <p:cNvPr id="3" name="Inhaltsplatzhalter 2">
            <a:extLst>
              <a:ext uri="{FF2B5EF4-FFF2-40B4-BE49-F238E27FC236}">
                <a16:creationId xmlns:a16="http://schemas.microsoft.com/office/drawing/2014/main" id="{394DC854-74D7-FF4A-955A-D229CE30B5EB}"/>
              </a:ext>
            </a:extLst>
          </p:cNvPr>
          <p:cNvSpPr>
            <a:spLocks noGrp="1"/>
          </p:cNvSpPr>
          <p:nvPr>
            <p:ph type="body" sz="quarter" idx="13"/>
          </p:nvPr>
        </p:nvSpPr>
        <p:spPr/>
        <p:txBody>
          <a:bodyPr/>
          <a:lstStyle/>
          <a:p>
            <a:r>
              <a:rPr lang="de-DE" dirty="0" err="1"/>
              <a:t>Alkene</a:t>
            </a:r>
            <a:r>
              <a:rPr lang="de-DE" dirty="0"/>
              <a:t> sind einfache </a:t>
            </a:r>
            <a:r>
              <a:rPr lang="de-DE" b="1" dirty="0"/>
              <a:t>reine Kohlenwasserstoffe</a:t>
            </a:r>
            <a:r>
              <a:rPr lang="de-DE" dirty="0"/>
              <a:t>, die aus Kohlenstoff – Wasserstoff – </a:t>
            </a:r>
            <a:r>
              <a:rPr lang="de-DE" b="1" dirty="0"/>
              <a:t>Einfachbindungen</a:t>
            </a:r>
            <a:r>
              <a:rPr lang="de-DE" dirty="0"/>
              <a:t> aufgebaut sind.</a:t>
            </a:r>
          </a:p>
          <a:p>
            <a:r>
              <a:rPr lang="de-DE" dirty="0"/>
              <a:t>Alkane können </a:t>
            </a:r>
            <a:r>
              <a:rPr lang="de-DE" b="1" dirty="0"/>
              <a:t>linear</a:t>
            </a:r>
            <a:r>
              <a:rPr lang="de-DE" dirty="0"/>
              <a:t>, </a:t>
            </a:r>
            <a:r>
              <a:rPr lang="de-DE" b="1" dirty="0"/>
              <a:t>verzweigt</a:t>
            </a:r>
            <a:r>
              <a:rPr lang="de-DE" dirty="0"/>
              <a:t> und </a:t>
            </a:r>
            <a:r>
              <a:rPr lang="de-DE" b="1" dirty="0"/>
              <a:t>cyclisch</a:t>
            </a:r>
            <a:r>
              <a:rPr lang="de-DE" dirty="0"/>
              <a:t> sein.</a:t>
            </a:r>
          </a:p>
          <a:p>
            <a:r>
              <a:rPr lang="de-DE" dirty="0"/>
              <a:t>Eine Kohlenstoff – Wasserstoff – Bindung hat einen </a:t>
            </a:r>
            <a:r>
              <a:rPr lang="de-DE" b="1" dirty="0"/>
              <a:t>Bindungswinkel</a:t>
            </a:r>
            <a:r>
              <a:rPr lang="de-DE" dirty="0"/>
              <a:t> von etwa 109° und ist etwa 154 </a:t>
            </a:r>
            <a:r>
              <a:rPr lang="de-DE" dirty="0" err="1"/>
              <a:t>pm</a:t>
            </a:r>
            <a:r>
              <a:rPr lang="de-DE" dirty="0"/>
              <a:t> lang.</a:t>
            </a:r>
          </a:p>
          <a:p>
            <a:endParaRPr lang="de-DE" dirty="0"/>
          </a:p>
          <a:p>
            <a:r>
              <a:rPr lang="de-DE" dirty="0"/>
              <a:t>Alkane besitzen keine funktionellen Gruppen. Sie sind sehr </a:t>
            </a:r>
            <a:r>
              <a:rPr lang="de-DE" b="1" dirty="0"/>
              <a:t>unreaktiv</a:t>
            </a:r>
            <a:r>
              <a:rPr lang="de-DE" dirty="0"/>
              <a:t>.</a:t>
            </a:r>
          </a:p>
          <a:p>
            <a:r>
              <a:rPr lang="de-DE" dirty="0"/>
              <a:t>Um erstmals funktionelle Gruppen in Moleküle einzubauen, bedient man sich meist </a:t>
            </a:r>
            <a:r>
              <a:rPr lang="de-DE" b="1" dirty="0"/>
              <a:t>Radikalreaktionen</a:t>
            </a:r>
            <a:r>
              <a:rPr lang="de-DE" dirty="0"/>
              <a:t>.</a:t>
            </a:r>
          </a:p>
          <a:p>
            <a:endParaRPr lang="de-DE" dirty="0"/>
          </a:p>
          <a:p>
            <a:r>
              <a:rPr lang="de-DE" dirty="0"/>
              <a:t>Kohlenstoffe in einem Alkan besitzen </a:t>
            </a:r>
            <a:r>
              <a:rPr lang="de-DE" b="1" dirty="0"/>
              <a:t>vier sp</a:t>
            </a:r>
            <a:r>
              <a:rPr lang="de-DE" b="1" baseline="30000" dirty="0"/>
              <a:t>3</a:t>
            </a:r>
            <a:r>
              <a:rPr lang="de-DE" b="1" dirty="0"/>
              <a:t> – Hybridorbitale</a:t>
            </a:r>
            <a:r>
              <a:rPr lang="de-DE" dirty="0"/>
              <a:t>, die in die vier Ecken eines </a:t>
            </a:r>
            <a:r>
              <a:rPr lang="de-DE" b="1" dirty="0"/>
              <a:t>Tetraeders</a:t>
            </a:r>
            <a:r>
              <a:rPr lang="de-DE" dirty="0"/>
              <a:t> zeigen.</a:t>
            </a:r>
          </a:p>
          <a:p>
            <a:endParaRPr lang="de-DE" b="1" dirty="0"/>
          </a:p>
          <a:p>
            <a:pPr marL="0" indent="0">
              <a:buNone/>
            </a:pPr>
            <a:endParaRPr lang="de-DE" b="1" dirty="0"/>
          </a:p>
          <a:p>
            <a:endParaRPr lang="de-DE" b="1" dirty="0"/>
          </a:p>
          <a:p>
            <a:endParaRPr lang="de-DE" b="1" dirty="0"/>
          </a:p>
          <a:p>
            <a:endParaRPr lang="de-DE" b="1" dirty="0"/>
          </a:p>
          <a:p>
            <a:endParaRPr lang="de-DE" b="1" dirty="0"/>
          </a:p>
          <a:p>
            <a:r>
              <a:rPr lang="de-DE" b="1" dirty="0"/>
              <a:t>Einfachbindungen</a:t>
            </a:r>
            <a:r>
              <a:rPr lang="de-DE" dirty="0"/>
              <a:t> kommen durch </a:t>
            </a:r>
            <a:r>
              <a:rPr lang="de-DE" b="1" dirty="0"/>
              <a:t>Überlappung von zwei sp</a:t>
            </a:r>
            <a:r>
              <a:rPr lang="de-DE" b="1" baseline="30000" dirty="0"/>
              <a:t>3</a:t>
            </a:r>
            <a:r>
              <a:rPr lang="de-DE" b="1" dirty="0"/>
              <a:t> – Orbitalen </a:t>
            </a:r>
            <a:r>
              <a:rPr lang="de-DE" dirty="0"/>
              <a:t>zustande.</a:t>
            </a:r>
          </a:p>
          <a:p>
            <a:pPr marL="0" indent="0">
              <a:buNone/>
            </a:pPr>
            <a:endParaRPr lang="de-DE" dirty="0"/>
          </a:p>
        </p:txBody>
      </p:sp>
      <p:sp>
        <p:nvSpPr>
          <p:cNvPr id="11" name="Datumsplatzhalter 10">
            <a:extLst>
              <a:ext uri="{FF2B5EF4-FFF2-40B4-BE49-F238E27FC236}">
                <a16:creationId xmlns:a16="http://schemas.microsoft.com/office/drawing/2014/main" id="{24E89712-B190-969A-D568-D3D17C7E3BD0}"/>
              </a:ext>
            </a:extLst>
          </p:cNvPr>
          <p:cNvSpPr>
            <a:spLocks noGrp="1"/>
          </p:cNvSpPr>
          <p:nvPr>
            <p:ph type="dt" sz="half" idx="14"/>
          </p:nvPr>
        </p:nvSpPr>
        <p:spPr/>
        <p:txBody>
          <a:bodyPr/>
          <a:lstStyle/>
          <a:p>
            <a:r>
              <a:rPr lang="de-DE"/>
              <a:t>WiSe 2023 / 2024</a:t>
            </a:r>
            <a:endParaRPr lang="de-DE" dirty="0"/>
          </a:p>
        </p:txBody>
      </p:sp>
      <p:sp>
        <p:nvSpPr>
          <p:cNvPr id="5" name="Fußzeilenplatzhalter 4">
            <a:extLst>
              <a:ext uri="{FF2B5EF4-FFF2-40B4-BE49-F238E27FC236}">
                <a16:creationId xmlns:a16="http://schemas.microsoft.com/office/drawing/2014/main" id="{2DF45CF9-5962-A347-6D06-034B036CAAFB}"/>
              </a:ext>
            </a:extLst>
          </p:cNvPr>
          <p:cNvSpPr>
            <a:spLocks noGrp="1"/>
          </p:cNvSpPr>
          <p:nvPr>
            <p:ph type="ftr" sz="quarter" idx="15"/>
          </p:nvPr>
        </p:nvSpPr>
        <p:spPr/>
        <p:txBody>
          <a:bodyPr/>
          <a:lstStyle/>
          <a:p>
            <a:r>
              <a:rPr lang="de-DE" altLang="de-DE"/>
              <a:t>Materialsammlung zum Praktikum Chemie 			Robin Gundert		</a:t>
            </a:r>
            <a:endParaRPr lang="de-DE" altLang="de-DE" dirty="0"/>
          </a:p>
        </p:txBody>
      </p:sp>
      <p:sp>
        <p:nvSpPr>
          <p:cNvPr id="4" name="Foliennummernplatzhalter 3">
            <a:extLst>
              <a:ext uri="{FF2B5EF4-FFF2-40B4-BE49-F238E27FC236}">
                <a16:creationId xmlns:a16="http://schemas.microsoft.com/office/drawing/2014/main" id="{163C0C0C-3B17-77CF-2569-46504286DA9D}"/>
              </a:ext>
            </a:extLst>
          </p:cNvPr>
          <p:cNvSpPr>
            <a:spLocks noGrp="1"/>
          </p:cNvSpPr>
          <p:nvPr>
            <p:ph type="sldNum" sz="quarter" idx="16"/>
          </p:nvPr>
        </p:nvSpPr>
        <p:spPr/>
        <p:txBody>
          <a:bodyPr/>
          <a:lstStyle/>
          <a:p>
            <a:fld id="{6FBDD224-CFE5-420E-A51B-C49F1872CE04}" type="slidenum">
              <a:rPr lang="de-DE" altLang="de-DE" smtClean="0"/>
              <a:pPr/>
              <a:t>98</a:t>
            </a:fld>
            <a:endParaRPr lang="de-DE" altLang="de-DE"/>
          </a:p>
        </p:txBody>
      </p:sp>
      <p:sp>
        <p:nvSpPr>
          <p:cNvPr id="7" name="Textfeld 6">
            <a:extLst>
              <a:ext uri="{FF2B5EF4-FFF2-40B4-BE49-F238E27FC236}">
                <a16:creationId xmlns:a16="http://schemas.microsoft.com/office/drawing/2014/main" id="{ABB67D8C-3D82-413B-6017-AA44B30D82A5}"/>
              </a:ext>
            </a:extLst>
          </p:cNvPr>
          <p:cNvSpPr txBox="1"/>
          <p:nvPr/>
        </p:nvSpPr>
        <p:spPr>
          <a:xfrm rot="16200000">
            <a:off x="10391291" y="1988711"/>
            <a:ext cx="2448272"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Mortimer/Müller: </a:t>
            </a:r>
            <a:r>
              <a:rPr lang="de-DE" sz="700" i="1" dirty="0">
                <a:solidFill>
                  <a:schemeClr val="bg1">
                    <a:lumMod val="50000"/>
                  </a:schemeClr>
                </a:solidFill>
                <a:latin typeface="Avenir Next LT Pro" panose="020B0504020202020204" pitchFamily="34" charset="77"/>
              </a:rPr>
              <a:t>Chemie;</a:t>
            </a:r>
            <a:r>
              <a:rPr lang="de-DE" sz="700" dirty="0">
                <a:solidFill>
                  <a:schemeClr val="bg1">
                    <a:lumMod val="50000"/>
                  </a:schemeClr>
                </a:solidFill>
                <a:latin typeface="Avenir Next LT Pro" panose="020B0504020202020204" pitchFamily="34" charset="77"/>
              </a:rPr>
              <a:t> Thieme Verlag, 13. Auflage</a:t>
            </a:r>
          </a:p>
        </p:txBody>
      </p:sp>
      <p:sp>
        <p:nvSpPr>
          <p:cNvPr id="9" name="Oval 8">
            <a:extLst>
              <a:ext uri="{FF2B5EF4-FFF2-40B4-BE49-F238E27FC236}">
                <a16:creationId xmlns:a16="http://schemas.microsoft.com/office/drawing/2014/main" id="{D4ADF5D6-7F1F-F3E2-3972-840821CA0584}"/>
              </a:ext>
            </a:extLst>
          </p:cNvPr>
          <p:cNvSpPr/>
          <p:nvPr/>
        </p:nvSpPr>
        <p:spPr>
          <a:xfrm>
            <a:off x="9791579" y="5944120"/>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C91A7247-F4DC-5652-91D5-8651F457C581}"/>
              </a:ext>
            </a:extLst>
          </p:cNvPr>
          <p:cNvPicPr>
            <a:picLocks noChangeAspect="1"/>
          </p:cNvPicPr>
          <p:nvPr/>
        </p:nvPicPr>
        <p:blipFill rotWithShape="1">
          <a:blip r:embed="rId3"/>
          <a:srcRect l="55393" t="5722" r="20882" b="45139"/>
          <a:stretch/>
        </p:blipFill>
        <p:spPr>
          <a:xfrm rot="16200000">
            <a:off x="1499217" y="2110369"/>
            <a:ext cx="1257300" cy="3369906"/>
          </a:xfrm>
          <a:prstGeom prst="rect">
            <a:avLst/>
          </a:prstGeom>
        </p:spPr>
      </p:pic>
      <p:pic>
        <p:nvPicPr>
          <p:cNvPr id="12" name="Grafik 11">
            <a:extLst>
              <a:ext uri="{FF2B5EF4-FFF2-40B4-BE49-F238E27FC236}">
                <a16:creationId xmlns:a16="http://schemas.microsoft.com/office/drawing/2014/main" id="{A568CD37-1B2A-F373-7026-C751BD8061DE}"/>
              </a:ext>
            </a:extLst>
          </p:cNvPr>
          <p:cNvPicPr>
            <a:picLocks noChangeAspect="1"/>
          </p:cNvPicPr>
          <p:nvPr/>
        </p:nvPicPr>
        <p:blipFill rotWithShape="1">
          <a:blip r:embed="rId3"/>
          <a:srcRect l="25277" t="5568" r="53029" b="79268"/>
          <a:stretch/>
        </p:blipFill>
        <p:spPr>
          <a:xfrm rot="16200000">
            <a:off x="4300444" y="3263561"/>
            <a:ext cx="1149683" cy="1039972"/>
          </a:xfrm>
          <a:prstGeom prst="rect">
            <a:avLst/>
          </a:prstGeom>
        </p:spPr>
      </p:pic>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EB97095F-C6BD-A74A-7199-E5DCB5CD9AE9}"/>
                  </a:ext>
                </a:extLst>
              </p:cNvPr>
              <p:cNvSpPr txBox="1"/>
              <p:nvPr/>
            </p:nvSpPr>
            <p:spPr>
              <a:xfrm>
                <a:off x="3874066" y="3498743"/>
                <a:ext cx="41998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3200" b="0" i="1" smtClean="0">
                          <a:solidFill>
                            <a:schemeClr val="tx2"/>
                          </a:solidFill>
                          <a:latin typeface="Cambria Math" panose="02040503050406030204" pitchFamily="18" charset="0"/>
                        </a:rPr>
                        <m:t>+</m:t>
                      </m:r>
                    </m:oMath>
                  </m:oMathPara>
                </a14:m>
                <a:endParaRPr lang="de-DE" sz="3200" dirty="0">
                  <a:solidFill>
                    <a:schemeClr val="tx2"/>
                  </a:solidFill>
                </a:endParaRPr>
              </a:p>
            </p:txBody>
          </p:sp>
        </mc:Choice>
        <mc:Fallback xmlns="">
          <p:sp>
            <p:nvSpPr>
              <p:cNvPr id="16" name="Textfeld 15">
                <a:extLst>
                  <a:ext uri="{FF2B5EF4-FFF2-40B4-BE49-F238E27FC236}">
                    <a16:creationId xmlns:a16="http://schemas.microsoft.com/office/drawing/2014/main" id="{EB97095F-C6BD-A74A-7199-E5DCB5CD9AE9}"/>
                  </a:ext>
                </a:extLst>
              </p:cNvPr>
              <p:cNvSpPr txBox="1">
                <a:spLocks noRot="1" noChangeAspect="1" noMove="1" noResize="1" noEditPoints="1" noAdjustHandles="1" noChangeArrowheads="1" noChangeShapeType="1" noTextEdit="1"/>
              </p:cNvSpPr>
              <p:nvPr/>
            </p:nvSpPr>
            <p:spPr>
              <a:xfrm>
                <a:off x="3874066" y="3498743"/>
                <a:ext cx="419987" cy="492443"/>
              </a:xfrm>
              <a:prstGeom prst="rect">
                <a:avLst/>
              </a:prstGeom>
              <a:blipFill>
                <a:blip r:embed="rId4"/>
                <a:stretch>
                  <a:fillRect l="-18182" r="-18182" b="-75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AF670595-BF75-030E-7BB1-F240B465A9FE}"/>
                  </a:ext>
                </a:extLst>
              </p:cNvPr>
              <p:cNvSpPr txBox="1"/>
              <p:nvPr/>
            </p:nvSpPr>
            <p:spPr>
              <a:xfrm>
                <a:off x="5379088" y="3498743"/>
                <a:ext cx="45845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3200" b="0" i="1" smtClean="0">
                          <a:solidFill>
                            <a:schemeClr val="tx2"/>
                          </a:solidFill>
                          <a:latin typeface="Cambria Math" panose="02040503050406030204" pitchFamily="18" charset="0"/>
                        </a:rPr>
                        <m:t>→</m:t>
                      </m:r>
                    </m:oMath>
                  </m:oMathPara>
                </a14:m>
                <a:endParaRPr lang="de-DE" sz="3200" dirty="0">
                  <a:solidFill>
                    <a:schemeClr val="tx2"/>
                  </a:solidFill>
                </a:endParaRPr>
              </a:p>
            </p:txBody>
          </p:sp>
        </mc:Choice>
        <mc:Fallback xmlns="">
          <p:sp>
            <p:nvSpPr>
              <p:cNvPr id="17" name="Textfeld 16">
                <a:extLst>
                  <a:ext uri="{FF2B5EF4-FFF2-40B4-BE49-F238E27FC236}">
                    <a16:creationId xmlns:a16="http://schemas.microsoft.com/office/drawing/2014/main" id="{AF670595-BF75-030E-7BB1-F240B465A9FE}"/>
                  </a:ext>
                </a:extLst>
              </p:cNvPr>
              <p:cNvSpPr txBox="1">
                <a:spLocks noRot="1" noChangeAspect="1" noMove="1" noResize="1" noEditPoints="1" noAdjustHandles="1" noChangeArrowheads="1" noChangeShapeType="1" noTextEdit="1"/>
              </p:cNvSpPr>
              <p:nvPr/>
            </p:nvSpPr>
            <p:spPr>
              <a:xfrm>
                <a:off x="5379088" y="3498743"/>
                <a:ext cx="458459" cy="492443"/>
              </a:xfrm>
              <a:prstGeom prst="rect">
                <a:avLst/>
              </a:prstGeom>
              <a:blipFill>
                <a:blip r:embed="rId5"/>
                <a:stretch>
                  <a:fillRect l="-8108" r="-10811"/>
                </a:stretch>
              </a:blipFill>
            </p:spPr>
            <p:txBody>
              <a:bodyPr/>
              <a:lstStyle/>
              <a:p>
                <a:r>
                  <a:rPr lang="de-DE">
                    <a:noFill/>
                  </a:rPr>
                  <a:t> </a:t>
                </a:r>
              </a:p>
            </p:txBody>
          </p:sp>
        </mc:Fallback>
      </mc:AlternateContent>
      <p:pic>
        <p:nvPicPr>
          <p:cNvPr id="18" name="Grafik 17">
            <a:extLst>
              <a:ext uri="{FF2B5EF4-FFF2-40B4-BE49-F238E27FC236}">
                <a16:creationId xmlns:a16="http://schemas.microsoft.com/office/drawing/2014/main" id="{02284300-34CD-504F-6368-9B053E570B57}"/>
              </a:ext>
            </a:extLst>
          </p:cNvPr>
          <p:cNvPicPr>
            <a:picLocks noChangeAspect="1"/>
          </p:cNvPicPr>
          <p:nvPr/>
        </p:nvPicPr>
        <p:blipFill rotWithShape="1">
          <a:blip r:embed="rId3"/>
          <a:srcRect l="20120" t="41716" r="62416" b="3321"/>
          <a:stretch/>
        </p:blipFill>
        <p:spPr>
          <a:xfrm rot="16200000">
            <a:off x="7704050" y="1442405"/>
            <a:ext cx="1149685" cy="4682282"/>
          </a:xfrm>
          <a:prstGeom prst="rect">
            <a:avLst/>
          </a:prstGeom>
        </p:spPr>
      </p:pic>
      <p:sp>
        <p:nvSpPr>
          <p:cNvPr id="19" name="Textfeld 18">
            <a:extLst>
              <a:ext uri="{FF2B5EF4-FFF2-40B4-BE49-F238E27FC236}">
                <a16:creationId xmlns:a16="http://schemas.microsoft.com/office/drawing/2014/main" id="{2FC39F05-D664-3561-EB5C-95D4D8C6C3E6}"/>
              </a:ext>
            </a:extLst>
          </p:cNvPr>
          <p:cNvSpPr txBox="1"/>
          <p:nvPr/>
        </p:nvSpPr>
        <p:spPr>
          <a:xfrm>
            <a:off x="5561017" y="5732346"/>
            <a:ext cx="2697797" cy="200055"/>
          </a:xfrm>
          <a:prstGeom prst="rect">
            <a:avLst/>
          </a:prstGeom>
          <a:noFill/>
        </p:spPr>
        <p:txBody>
          <a:bodyPr wrap="square" rtlCol="0">
            <a:spAutoFit/>
          </a:bodyPr>
          <a:lstStyle/>
          <a:p>
            <a:r>
              <a:rPr lang="de-DE" sz="700" dirty="0">
                <a:solidFill>
                  <a:schemeClr val="bg1">
                    <a:lumMod val="50000"/>
                  </a:schemeClr>
                </a:solidFill>
                <a:latin typeface="Avenir Next LT Pro" panose="020B0504020202020204" pitchFamily="34" charset="77"/>
              </a:rPr>
              <a:t>Beyer/Walter </a:t>
            </a:r>
            <a:r>
              <a:rPr lang="de-DE" sz="700" i="1" dirty="0">
                <a:solidFill>
                  <a:schemeClr val="bg1">
                    <a:lumMod val="50000"/>
                  </a:schemeClr>
                </a:solidFill>
                <a:latin typeface="Avenir Next LT Pro" panose="020B0504020202020204" pitchFamily="34" charset="77"/>
              </a:rPr>
              <a:t>Organische Chemie;</a:t>
            </a:r>
            <a:r>
              <a:rPr lang="de-DE" sz="700" dirty="0">
                <a:solidFill>
                  <a:schemeClr val="bg1">
                    <a:lumMod val="50000"/>
                  </a:schemeClr>
                </a:solidFill>
                <a:latin typeface="Avenir Next LT Pro" panose="020B0504020202020204" pitchFamily="34" charset="77"/>
              </a:rPr>
              <a:t> Hirzel Verlag, 25. Auflage</a:t>
            </a:r>
          </a:p>
        </p:txBody>
      </p:sp>
      <p:pic>
        <p:nvPicPr>
          <p:cNvPr id="21" name="Grafik 20">
            <a:extLst>
              <a:ext uri="{FF2B5EF4-FFF2-40B4-BE49-F238E27FC236}">
                <a16:creationId xmlns:a16="http://schemas.microsoft.com/office/drawing/2014/main" id="{230E91EA-E0D1-2287-7C8F-29AEB7E1F497}"/>
              </a:ext>
            </a:extLst>
          </p:cNvPr>
          <p:cNvPicPr>
            <a:picLocks noChangeAspect="1"/>
          </p:cNvPicPr>
          <p:nvPr/>
        </p:nvPicPr>
        <p:blipFill rotWithShape="1">
          <a:blip r:embed="rId6"/>
          <a:srcRect l="53908" t="13387" r="19804" b="13386"/>
          <a:stretch/>
        </p:blipFill>
        <p:spPr>
          <a:xfrm rot="16200000">
            <a:off x="6776703" y="4205292"/>
            <a:ext cx="644114" cy="2322017"/>
          </a:xfrm>
          <a:prstGeom prst="rect">
            <a:avLst/>
          </a:prstGeom>
        </p:spPr>
      </p:pic>
      <p:pic>
        <p:nvPicPr>
          <p:cNvPr id="23" name="Grafik 22">
            <a:extLst>
              <a:ext uri="{FF2B5EF4-FFF2-40B4-BE49-F238E27FC236}">
                <a16:creationId xmlns:a16="http://schemas.microsoft.com/office/drawing/2014/main" id="{5689DE72-B900-0C51-2188-2F7E2798639F}"/>
              </a:ext>
            </a:extLst>
          </p:cNvPr>
          <p:cNvPicPr>
            <a:picLocks noChangeAspect="1"/>
          </p:cNvPicPr>
          <p:nvPr/>
        </p:nvPicPr>
        <p:blipFill rotWithShape="1">
          <a:blip r:embed="rId7"/>
          <a:srcRect l="40426" t="6614" r="37880" b="51821"/>
          <a:stretch/>
        </p:blipFill>
        <p:spPr>
          <a:xfrm rot="16200000">
            <a:off x="3947573" y="4240600"/>
            <a:ext cx="898501" cy="2227718"/>
          </a:xfrm>
          <a:prstGeom prst="rect">
            <a:avLst/>
          </a:prstGeom>
        </p:spPr>
      </p:pic>
      <mc:AlternateContent xmlns:mc="http://schemas.openxmlformats.org/markup-compatibility/2006" xmlns:a14="http://schemas.microsoft.com/office/drawing/2010/main">
        <mc:Choice Requires="a14">
          <p:sp>
            <p:nvSpPr>
              <p:cNvPr id="24" name="Textfeld 23">
                <a:extLst>
                  <a:ext uri="{FF2B5EF4-FFF2-40B4-BE49-F238E27FC236}">
                    <a16:creationId xmlns:a16="http://schemas.microsoft.com/office/drawing/2014/main" id="{58D8EF44-1A7E-A724-6D0C-62ED0447AD58}"/>
                  </a:ext>
                </a:extLst>
              </p:cNvPr>
              <p:cNvSpPr txBox="1"/>
              <p:nvPr/>
            </p:nvSpPr>
            <p:spPr>
              <a:xfrm>
                <a:off x="2807727" y="5066220"/>
                <a:ext cx="41998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3200" b="0" i="1" smtClean="0">
                          <a:solidFill>
                            <a:schemeClr val="tx2"/>
                          </a:solidFill>
                          <a:latin typeface="Cambria Math" panose="02040503050406030204" pitchFamily="18" charset="0"/>
                        </a:rPr>
                        <m:t>+</m:t>
                      </m:r>
                    </m:oMath>
                  </m:oMathPara>
                </a14:m>
                <a:endParaRPr lang="de-DE" sz="3200" dirty="0">
                  <a:solidFill>
                    <a:schemeClr val="tx2"/>
                  </a:solidFill>
                </a:endParaRPr>
              </a:p>
            </p:txBody>
          </p:sp>
        </mc:Choice>
        <mc:Fallback xmlns="">
          <p:sp>
            <p:nvSpPr>
              <p:cNvPr id="24" name="Textfeld 23">
                <a:extLst>
                  <a:ext uri="{FF2B5EF4-FFF2-40B4-BE49-F238E27FC236}">
                    <a16:creationId xmlns:a16="http://schemas.microsoft.com/office/drawing/2014/main" id="{58D8EF44-1A7E-A724-6D0C-62ED0447AD58}"/>
                  </a:ext>
                </a:extLst>
              </p:cNvPr>
              <p:cNvSpPr txBox="1">
                <a:spLocks noRot="1" noChangeAspect="1" noMove="1" noResize="1" noEditPoints="1" noAdjustHandles="1" noChangeArrowheads="1" noChangeShapeType="1" noTextEdit="1"/>
              </p:cNvSpPr>
              <p:nvPr/>
            </p:nvSpPr>
            <p:spPr>
              <a:xfrm>
                <a:off x="2807727" y="5066220"/>
                <a:ext cx="419987" cy="492443"/>
              </a:xfrm>
              <a:prstGeom prst="rect">
                <a:avLst/>
              </a:prstGeom>
              <a:blipFill>
                <a:blip r:embed="rId8"/>
                <a:stretch>
                  <a:fillRect l="-18182" r="-18182" b="-10000"/>
                </a:stretch>
              </a:blipFill>
            </p:spPr>
            <p:txBody>
              <a:bodyPr/>
              <a:lstStyle/>
              <a:p>
                <a:r>
                  <a:rPr lang="de-DE">
                    <a:noFill/>
                  </a:rPr>
                  <a:t> </a:t>
                </a:r>
              </a:p>
            </p:txBody>
          </p:sp>
        </mc:Fallback>
      </mc:AlternateContent>
      <p:pic>
        <p:nvPicPr>
          <p:cNvPr id="25" name="Grafik 24">
            <a:extLst>
              <a:ext uri="{FF2B5EF4-FFF2-40B4-BE49-F238E27FC236}">
                <a16:creationId xmlns:a16="http://schemas.microsoft.com/office/drawing/2014/main" id="{F3940275-7B78-D389-34C3-06E04C879AA0}"/>
              </a:ext>
            </a:extLst>
          </p:cNvPr>
          <p:cNvPicPr>
            <a:picLocks noChangeAspect="1"/>
          </p:cNvPicPr>
          <p:nvPr/>
        </p:nvPicPr>
        <p:blipFill rotWithShape="1">
          <a:blip r:embed="rId7"/>
          <a:srcRect l="39892" t="51305" r="38414" b="7130"/>
          <a:stretch/>
        </p:blipFill>
        <p:spPr>
          <a:xfrm rot="16200000">
            <a:off x="1196558" y="4225455"/>
            <a:ext cx="898501" cy="2227718"/>
          </a:xfrm>
          <a:prstGeom prst="rect">
            <a:avLst/>
          </a:prstGeom>
        </p:spPr>
      </p:pic>
      <mc:AlternateContent xmlns:mc="http://schemas.openxmlformats.org/markup-compatibility/2006" xmlns:a14="http://schemas.microsoft.com/office/drawing/2010/main">
        <mc:Choice Requires="a14">
          <p:sp>
            <p:nvSpPr>
              <p:cNvPr id="26" name="Textfeld 25">
                <a:extLst>
                  <a:ext uri="{FF2B5EF4-FFF2-40B4-BE49-F238E27FC236}">
                    <a16:creationId xmlns:a16="http://schemas.microsoft.com/office/drawing/2014/main" id="{238C14EE-CB9E-EA28-0489-271A39F65B2F}"/>
                  </a:ext>
                </a:extLst>
              </p:cNvPr>
              <p:cNvSpPr txBox="1"/>
              <p:nvPr/>
            </p:nvSpPr>
            <p:spPr>
              <a:xfrm>
                <a:off x="5561588" y="5066219"/>
                <a:ext cx="45845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3200" b="0" i="1" smtClean="0">
                          <a:solidFill>
                            <a:schemeClr val="tx2"/>
                          </a:solidFill>
                          <a:latin typeface="Cambria Math" panose="02040503050406030204" pitchFamily="18" charset="0"/>
                        </a:rPr>
                        <m:t>→</m:t>
                      </m:r>
                    </m:oMath>
                  </m:oMathPara>
                </a14:m>
                <a:endParaRPr lang="de-DE" sz="3200" dirty="0">
                  <a:solidFill>
                    <a:schemeClr val="tx2"/>
                  </a:solidFill>
                </a:endParaRPr>
              </a:p>
            </p:txBody>
          </p:sp>
        </mc:Choice>
        <mc:Fallback xmlns="">
          <p:sp>
            <p:nvSpPr>
              <p:cNvPr id="26" name="Textfeld 25">
                <a:extLst>
                  <a:ext uri="{FF2B5EF4-FFF2-40B4-BE49-F238E27FC236}">
                    <a16:creationId xmlns:a16="http://schemas.microsoft.com/office/drawing/2014/main" id="{238C14EE-CB9E-EA28-0489-271A39F65B2F}"/>
                  </a:ext>
                </a:extLst>
              </p:cNvPr>
              <p:cNvSpPr txBox="1">
                <a:spLocks noRot="1" noChangeAspect="1" noMove="1" noResize="1" noEditPoints="1" noAdjustHandles="1" noChangeArrowheads="1" noChangeShapeType="1" noTextEdit="1"/>
              </p:cNvSpPr>
              <p:nvPr/>
            </p:nvSpPr>
            <p:spPr>
              <a:xfrm>
                <a:off x="5561588" y="5066219"/>
                <a:ext cx="458459" cy="492443"/>
              </a:xfrm>
              <a:prstGeom prst="rect">
                <a:avLst/>
              </a:prstGeom>
              <a:blipFill>
                <a:blip r:embed="rId9"/>
                <a:stretch>
                  <a:fillRect l="-7895" r="-7895" b="-2500"/>
                </a:stretch>
              </a:blipFill>
            </p:spPr>
            <p:txBody>
              <a:bodyPr/>
              <a:lstStyle/>
              <a:p>
                <a:r>
                  <a:rPr lang="de-DE">
                    <a:noFill/>
                  </a:rPr>
                  <a:t> </a:t>
                </a:r>
              </a:p>
            </p:txBody>
          </p:sp>
        </mc:Fallback>
      </mc:AlternateContent>
    </p:spTree>
    <p:extLst>
      <p:ext uri="{BB962C8B-B14F-4D97-AF65-F5344CB8AC3E}">
        <p14:creationId xmlns:p14="http://schemas.microsoft.com/office/powerpoint/2010/main" val="27874634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Folie 1&quot;/&gt;&lt;property id=&quot;20307&quot; value=&quot;256&quot;/&gt;&lt;/object&gt;&lt;object type=&quot;3&quot; unique_id=&quot;10005&quot;&gt;&lt;property id=&quot;20148&quot; value=&quot;5&quot;/&gt;&lt;property id=&quot;20300&quot; value=&quot;Folie 2 - &amp;quot;Testfolie&amp;quot;&quot;/&gt;&lt;property id=&quot;20307&quot; value=&quot;257&quot;/&gt;&lt;/object&gt;&lt;/object&gt;&lt;/object&gt;&lt;/database&gt;"/>
</p:tagLst>
</file>

<file path=ppt/theme/theme1.xml><?xml version="1.0" encoding="utf-8"?>
<a:theme xmlns:a="http://schemas.openxmlformats.org/drawingml/2006/main" name="UFR - Präsentieren">
  <a:themeElements>
    <a:clrScheme name="Universität Freiburg - Präsentieren">
      <a:dk1>
        <a:srgbClr val="FFFFFF"/>
      </a:dk1>
      <a:lt1>
        <a:srgbClr val="344A9A"/>
      </a:lt1>
      <a:dk2>
        <a:srgbClr val="FFFFFF"/>
      </a:dk2>
      <a:lt2>
        <a:srgbClr val="000000"/>
      </a:lt2>
      <a:accent1>
        <a:srgbClr val="344A9A"/>
      </a:accent1>
      <a:accent2>
        <a:srgbClr val="FFE863"/>
      </a:accent2>
      <a:accent3>
        <a:srgbClr val="8F6B30"/>
      </a:accent3>
      <a:accent4>
        <a:srgbClr val="F5C2ED"/>
      </a:accent4>
      <a:accent5>
        <a:srgbClr val="000149"/>
      </a:accent5>
      <a:accent6>
        <a:srgbClr val="00997D"/>
      </a:accent6>
      <a:hlink>
        <a:srgbClr val="C5D200"/>
      </a:hlink>
      <a:folHlink>
        <a:srgbClr val="F49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350" dirty="0">
            <a:solidFill>
              <a:schemeClr val="tx2"/>
            </a:solidFill>
            <a:latin typeface="Avenir Next LT Pro" panose="020B0504020202020204" pitchFamily="34" charset="77"/>
          </a:defRPr>
        </a:defPPr>
      </a:lstStyle>
    </a:txDef>
  </a:objectDefaults>
  <a:extraClrSchemeLst/>
  <a:custClrLst>
    <a:custClr name="Schwarz">
      <a:srgbClr val="000000"/>
    </a:custClr>
    <a:custClr name="Weiß">
      <a:srgbClr val="FFFFFF"/>
    </a:custClr>
    <a:custClr name="Beige">
      <a:srgbClr val="F6F1E3"/>
    </a:custClr>
    <a:custClr name="Beige 50%">
      <a:srgbClr val="FBF8F1"/>
    </a:custClr>
  </a:custClrLst>
  <a:extLst>
    <a:ext uri="{05A4C25C-085E-4340-85A3-A5531E510DB2}">
      <thm15:themeFamily xmlns:thm15="http://schemas.microsoft.com/office/thememl/2012/main" name="Universität Freiburg_001-005.potx" id="{CB9028C8-51D0-4A2B-9754-061BC33F6BC4}" vid="{A65961E7-0C53-4AE2-A37F-E431C0766D54}"/>
    </a:ext>
  </a:extLst>
</a:theme>
</file>

<file path=ppt/theme/theme2.xml><?xml version="1.0" encoding="utf-8"?>
<a:theme xmlns:a="http://schemas.openxmlformats.org/drawingml/2006/main" name="UFR - Drucken">
  <a:themeElements>
    <a:clrScheme name="Universität Freiburg - Drucken">
      <a:dk1>
        <a:srgbClr val="344A9A"/>
      </a:dk1>
      <a:lt1>
        <a:srgbClr val="FFFFFF"/>
      </a:lt1>
      <a:dk2>
        <a:srgbClr val="000000"/>
      </a:dk2>
      <a:lt2>
        <a:srgbClr val="FFFFFF"/>
      </a:lt2>
      <a:accent1>
        <a:srgbClr val="344A9A"/>
      </a:accent1>
      <a:accent2>
        <a:srgbClr val="FFE863"/>
      </a:accent2>
      <a:accent3>
        <a:srgbClr val="8F6B30"/>
      </a:accent3>
      <a:accent4>
        <a:srgbClr val="F5C2ED"/>
      </a:accent4>
      <a:accent5>
        <a:srgbClr val="000149"/>
      </a:accent5>
      <a:accent6>
        <a:srgbClr val="00997D"/>
      </a:accent6>
      <a:hlink>
        <a:srgbClr val="C5D200"/>
      </a:hlink>
      <a:folHlink>
        <a:srgbClr val="F49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Schwarz">
      <a:srgbClr val="000000"/>
    </a:custClr>
    <a:custClr name="Weiß">
      <a:srgbClr val="FFFFFF"/>
    </a:custClr>
    <a:custClr name="Beige">
      <a:srgbClr val="F6F1E3"/>
    </a:custClr>
    <a:custClr name="Beige 50%">
      <a:srgbClr val="FBF8F1"/>
    </a:custClr>
  </a:custClrLst>
  <a:extLst>
    <a:ext uri="{05A4C25C-085E-4340-85A3-A5531E510DB2}">
      <thm15:themeFamily xmlns:thm15="http://schemas.microsoft.com/office/thememl/2012/main" name="Universität Freiburg_001-005.potx" id="{CB9028C8-51D0-4A2B-9754-061BC33F6BC4}" vid="{68CAB43D-1C8E-4E82-84F8-E503E4DB3DBB}"/>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Uni_Praesentation_E1_RGB</Template>
  <TotalTime>0</TotalTime>
  <Words>30394</Words>
  <Application>Microsoft Macintosh PowerPoint</Application>
  <PresentationFormat>Breitbild</PresentationFormat>
  <Paragraphs>3756</Paragraphs>
  <Slides>229</Slides>
  <Notes>6</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229</vt:i4>
      </vt:variant>
    </vt:vector>
  </HeadingPairs>
  <TitlesOfParts>
    <vt:vector size="236" baseType="lpstr">
      <vt:lpstr>Arial</vt:lpstr>
      <vt:lpstr>Avenir Next</vt:lpstr>
      <vt:lpstr>Avenir Next LT Pro</vt:lpstr>
      <vt:lpstr>Cambria Math</vt:lpstr>
      <vt:lpstr>Wingdings</vt:lpstr>
      <vt:lpstr>UFR - Präsentieren</vt:lpstr>
      <vt:lpstr>UFR - Drucken</vt:lpstr>
      <vt:lpstr>Materialsammlung</vt:lpstr>
      <vt:lpstr>PowerPoint-Präsentation</vt:lpstr>
      <vt:lpstr>Info</vt:lpstr>
      <vt:lpstr>Darstellungen</vt:lpstr>
      <vt:lpstr>Allgemeine und anorganische Chemie</vt:lpstr>
      <vt:lpstr>Grundlagen der Chemie</vt:lpstr>
      <vt:lpstr>Mischungen</vt:lpstr>
      <vt:lpstr>Die Stoffmenge</vt:lpstr>
      <vt:lpstr>Stöchiometrisches Rechnen I</vt:lpstr>
      <vt:lpstr>Stöchiometrisches Rechnen II</vt:lpstr>
      <vt:lpstr>Normalität</vt:lpstr>
      <vt:lpstr>Das Atom</vt:lpstr>
      <vt:lpstr>Das Periodensystem der Elemente</vt:lpstr>
      <vt:lpstr>Das Periodensystem</vt:lpstr>
      <vt:lpstr>Elektronegativität</vt:lpstr>
      <vt:lpstr>Ionen und Isotope</vt:lpstr>
      <vt:lpstr>Bildung von Ionen</vt:lpstr>
      <vt:lpstr>Trends im PSE</vt:lpstr>
      <vt:lpstr>Wichtige Hauptgruppen</vt:lpstr>
      <vt:lpstr>Elektronenkonfigurationen</vt:lpstr>
      <vt:lpstr>Bindungsarten</vt:lpstr>
      <vt:lpstr>Wechselwirkungen</vt:lpstr>
      <vt:lpstr>Salze</vt:lpstr>
      <vt:lpstr>Kovalente Bindungen und Moleküle</vt:lpstr>
      <vt:lpstr>Wasserstoffbrücken</vt:lpstr>
      <vt:lpstr>Komplexe</vt:lpstr>
      <vt:lpstr>Van – der – Waals - Wechselwirkungen</vt:lpstr>
      <vt:lpstr>Radioaktivität</vt:lpstr>
      <vt:lpstr>Radioaktiver Zerfall</vt:lpstr>
      <vt:lpstr>Nachweisreaktionen</vt:lpstr>
      <vt:lpstr>Nachweisreaktionen</vt:lpstr>
      <vt:lpstr>Nachweis von Halogeniden mit Silbernitrat</vt:lpstr>
      <vt:lpstr>Nachweis von Barium, Sulfat und Sulfit</vt:lpstr>
      <vt:lpstr>Nachweis von Eisenionen</vt:lpstr>
      <vt:lpstr>Nachweis von Oxidierbaren Substanzen mit KMnO4</vt:lpstr>
      <vt:lpstr>Moleküle</vt:lpstr>
      <vt:lpstr>Formalladungen</vt:lpstr>
      <vt:lpstr>Das VSEPR - Modell</vt:lpstr>
      <vt:lpstr>Wichtige Moleküle</vt:lpstr>
      <vt:lpstr>Mesomere Grenzstrukturen anorganischer Anionen</vt:lpstr>
      <vt:lpstr>Radikale</vt:lpstr>
      <vt:lpstr>Physikalische Chemie</vt:lpstr>
      <vt:lpstr>Kolligative Eigenschaften</vt:lpstr>
      <vt:lpstr>Osmotischer Druck &amp; Hydrostatischer Druck </vt:lpstr>
      <vt:lpstr>Offen, geschlossen und abgeschlossen</vt:lpstr>
      <vt:lpstr>Kinetik und Thermodynamik</vt:lpstr>
      <vt:lpstr>Kinetiken 0. und 1. Ordnung</vt:lpstr>
      <vt:lpstr>Reaktionsenthalpie</vt:lpstr>
      <vt:lpstr>Entropie</vt:lpstr>
      <vt:lpstr>Gibbs - Enthalpie</vt:lpstr>
      <vt:lpstr>Energieprofile</vt:lpstr>
      <vt:lpstr>Enthalpierechnungen</vt:lpstr>
      <vt:lpstr>Thermodynamische und kinetische Kontrolle</vt:lpstr>
      <vt:lpstr>Eutektische Gemische</vt:lpstr>
      <vt:lpstr>Azeotrope</vt:lpstr>
      <vt:lpstr>Löslichkeit</vt:lpstr>
      <vt:lpstr>Löslichkeitsprodukt</vt:lpstr>
      <vt:lpstr>Löslichkeit</vt:lpstr>
      <vt:lpstr>Fraktionierte Fällung</vt:lpstr>
      <vt:lpstr>Gleichgewichte</vt:lpstr>
      <vt:lpstr>Das Massenwirkungsgesetz</vt:lpstr>
      <vt:lpstr>Das Prinzip von Le Chatelier</vt:lpstr>
      <vt:lpstr>Nernst‘sches Verteilungsgesetz</vt:lpstr>
      <vt:lpstr>pH – abhängige Fällung</vt:lpstr>
      <vt:lpstr>Säure – Base - Theorie</vt:lpstr>
      <vt:lpstr>Säure – Base - Reaktionen </vt:lpstr>
      <vt:lpstr>Ampholyte </vt:lpstr>
      <vt:lpstr>Amphotere Hydroxide</vt:lpstr>
      <vt:lpstr>Anhydride</vt:lpstr>
      <vt:lpstr>Der pH - Wert</vt:lpstr>
      <vt:lpstr>Der pOH - Wert</vt:lpstr>
      <vt:lpstr>Die Säurekonstante pKS und die Basenkonstante pKB </vt:lpstr>
      <vt:lpstr>Beispiele für starke und schwache Säuren</vt:lpstr>
      <vt:lpstr>Nivellierender und differenzierender Effekt</vt:lpstr>
      <vt:lpstr>Puffersysteme</vt:lpstr>
      <vt:lpstr>pH - Rechnungen</vt:lpstr>
      <vt:lpstr>Verhalten in Wasser</vt:lpstr>
      <vt:lpstr>Titrationen</vt:lpstr>
      <vt:lpstr>Titrationen</vt:lpstr>
      <vt:lpstr>Berechnung eines Titrationsergebnisses</vt:lpstr>
      <vt:lpstr>Titrationsgleichungen mit stöchiometrischen Faktoren und Titer</vt:lpstr>
      <vt:lpstr>Titration sehr starker Säuren und Basen</vt:lpstr>
      <vt:lpstr>Titration schwacher Säuren und Basen </vt:lpstr>
      <vt:lpstr>Indikatoren</vt:lpstr>
      <vt:lpstr>Redoxchemie</vt:lpstr>
      <vt:lpstr>Oxidationszahlen</vt:lpstr>
      <vt:lpstr>Redoxreaktionen</vt:lpstr>
      <vt:lpstr>Redoxgleichungen</vt:lpstr>
      <vt:lpstr>Die Normalwasserstoffelektrode und das Daniell - Element</vt:lpstr>
      <vt:lpstr>Redoxreihe</vt:lpstr>
      <vt:lpstr>Das Standardpotential</vt:lpstr>
      <vt:lpstr>Die Nernst - Gleichung</vt:lpstr>
      <vt:lpstr>Wichtige Reduktions- und Oxidationsmittel, wichtige organische Redoxreaktionen</vt:lpstr>
      <vt:lpstr>Organische Chemie Analytik Biochemie</vt:lpstr>
      <vt:lpstr>Grundlagen</vt:lpstr>
      <vt:lpstr>Organische Chemie</vt:lpstr>
      <vt:lpstr>Orbitalgeometrie</vt:lpstr>
      <vt:lpstr>Einfache Moleküle</vt:lpstr>
      <vt:lpstr>Reaktivität von Alkanen</vt:lpstr>
      <vt:lpstr>Mehrfachbindungen</vt:lpstr>
      <vt:lpstr>Die Skelettschreibweise</vt:lpstr>
      <vt:lpstr>Funktionelle Gruppen</vt:lpstr>
      <vt:lpstr>Funktionelle Gruppen</vt:lpstr>
      <vt:lpstr>Homologe Reihen</vt:lpstr>
      <vt:lpstr>Cyclische Kohlenwasserstoffe</vt:lpstr>
      <vt:lpstr>Polarität</vt:lpstr>
      <vt:lpstr>Nomenklatur</vt:lpstr>
      <vt:lpstr>Nomenklatur und Stereochemie</vt:lpstr>
      <vt:lpstr>IUPAC – Namen für Strukturen</vt:lpstr>
      <vt:lpstr>Trivialnomanklatur</vt:lpstr>
      <vt:lpstr>Trivialnomenklatur</vt:lpstr>
      <vt:lpstr>Trivialnomenklatur: Cyclen</vt:lpstr>
      <vt:lpstr>Trivialnomenklatur: Organische Säuren</vt:lpstr>
      <vt:lpstr>Trivialnomenklatur: Zucker</vt:lpstr>
      <vt:lpstr>Trivialnomenklatur: Fettsäuren</vt:lpstr>
      <vt:lpstr>Positionsbezeichnungen</vt:lpstr>
      <vt:lpstr>Substitutionsmuster</vt:lpstr>
      <vt:lpstr>Stellung von Doppelbindungen</vt:lpstr>
      <vt:lpstr>Stereochemie</vt:lpstr>
      <vt:lpstr>Prioritäten nach Cahn – Ingold – Prelog (CIP)</vt:lpstr>
      <vt:lpstr>Stereo und Regio, Selektiv und Spezifisch</vt:lpstr>
      <vt:lpstr>Sterische Hinderung</vt:lpstr>
      <vt:lpstr>Isomere</vt:lpstr>
      <vt:lpstr>Konstitutionsisomere</vt:lpstr>
      <vt:lpstr>Konstitutionsisomere Alkane</vt:lpstr>
      <vt:lpstr>Konformere</vt:lpstr>
      <vt:lpstr>Die Newman - Projektion</vt:lpstr>
      <vt:lpstr>E - und Z - Konfiguration</vt:lpstr>
      <vt:lpstr>Sesselkonformation</vt:lpstr>
      <vt:lpstr>Stabilität von Isomeren</vt:lpstr>
      <vt:lpstr>cis / trans - Konfiguration</vt:lpstr>
      <vt:lpstr>Chiralität und R / S - Nomenklatur</vt:lpstr>
      <vt:lpstr>Symmetrieelemente</vt:lpstr>
      <vt:lpstr>Enantiomere und Diastereomere</vt:lpstr>
      <vt:lpstr>Enantiomere und Diastereomere</vt:lpstr>
      <vt:lpstr>Fischer - Projektion</vt:lpstr>
      <vt:lpstr>Epimere</vt:lpstr>
      <vt:lpstr>Aromaten</vt:lpstr>
      <vt:lpstr>Mesomerie</vt:lpstr>
      <vt:lpstr>Aromatizität</vt:lpstr>
      <vt:lpstr>Elektronische Effekte</vt:lpstr>
      <vt:lpstr>Nukleophilie und Elektrophilie</vt:lpstr>
      <vt:lpstr>I – und M - Effekte</vt:lpstr>
      <vt:lpstr>Stabilisierung von Ladungen</vt:lpstr>
      <vt:lpstr>Aktivität von Aromaten</vt:lpstr>
      <vt:lpstr>Reaktivität von Phenol</vt:lpstr>
      <vt:lpstr>Abschätzung von Basizität und Acidität</vt:lpstr>
      <vt:lpstr>Reaktionstypen</vt:lpstr>
      <vt:lpstr>Übersicht: Reaktionen (I)</vt:lpstr>
      <vt:lpstr>Übersicht: Reaktionen (II)</vt:lpstr>
      <vt:lpstr>Radikalreaktionen</vt:lpstr>
      <vt:lpstr>Nucleophile Substitution</vt:lpstr>
      <vt:lpstr>Alkylierung an einem Nucleophil</vt:lpstr>
      <vt:lpstr>Alkohole, Thiole und Amine</vt:lpstr>
      <vt:lpstr>Reaktivität von Epoxiden</vt:lpstr>
      <vt:lpstr>Reaktionen an Doppelbindungen</vt:lpstr>
      <vt:lpstr>Elektrophile aromatische Substitution (SEAr)</vt:lpstr>
      <vt:lpstr>Friedel – Crafts - Reaktionen</vt:lpstr>
      <vt:lpstr>Sulfonierung</vt:lpstr>
      <vt:lpstr>Nucleophile aromatische Substitution (SNAr)</vt:lpstr>
      <vt:lpstr>Elektrophile aromatische Zweitsubstitution</vt:lpstr>
      <vt:lpstr>Carbonylchemie</vt:lpstr>
      <vt:lpstr>Carbonylchemie</vt:lpstr>
      <vt:lpstr>Saure Funktionen vs. acide Verbindungen</vt:lpstr>
      <vt:lpstr>Säurederivate</vt:lpstr>
      <vt:lpstr>Carbonylaktivitätsreihe</vt:lpstr>
      <vt:lpstr>Hydrate</vt:lpstr>
      <vt:lpstr>Redoxzusammenhänge</vt:lpstr>
      <vt:lpstr>Esterbildung</vt:lpstr>
      <vt:lpstr>Esterhydrolyse</vt:lpstr>
      <vt:lpstr>Aldolreaktionen</vt:lpstr>
      <vt:lpstr>Knoevenagel - Reaktionen</vt:lpstr>
      <vt:lpstr>Acetalbildung</vt:lpstr>
      <vt:lpstr>Amidbildung</vt:lpstr>
      <vt:lpstr>Hydrolyse von Nitrilen</vt:lpstr>
      <vt:lpstr>Iminbildung</vt:lpstr>
      <vt:lpstr>Oximbildung</vt:lpstr>
      <vt:lpstr>Hydrazone und Osazone</vt:lpstr>
      <vt:lpstr>Bildung von Urethanen</vt:lpstr>
      <vt:lpstr>Ozonolyse</vt:lpstr>
      <vt:lpstr>Kettenverlängerung mit Cyanid</vt:lpstr>
      <vt:lpstr>Übersicht Carbonylchemie</vt:lpstr>
      <vt:lpstr>Polymere</vt:lpstr>
      <vt:lpstr>Polymerisierungen</vt:lpstr>
      <vt:lpstr>Polylactide</vt:lpstr>
      <vt:lpstr>Resolharze</vt:lpstr>
      <vt:lpstr>Isopren und Kautschuk</vt:lpstr>
      <vt:lpstr>Weitere Beispiele für Monomere und Polymere</vt:lpstr>
      <vt:lpstr>Biomoleküle</vt:lpstr>
      <vt:lpstr>Aminosäuren</vt:lpstr>
      <vt:lpstr>Aminosäuren: Strukturen und Einteilung </vt:lpstr>
      <vt:lpstr>Isoelektrischer Punkt</vt:lpstr>
      <vt:lpstr>Aminosäuren: Titrationskurven</vt:lpstr>
      <vt:lpstr>Zucker</vt:lpstr>
      <vt:lpstr>Anomere und Mutarotation</vt:lpstr>
      <vt:lpstr>Erstellung der Fischer – Projektion für Furanosen</vt:lpstr>
      <vt:lpstr>Erstellung der Fischer – Projektion für Pyranosen</vt:lpstr>
      <vt:lpstr>Epimerisierung von Zuckern</vt:lpstr>
      <vt:lpstr>Ester und Anhydride anorganischer Säuren</vt:lpstr>
      <vt:lpstr>DNA – Basen</vt:lpstr>
      <vt:lpstr>Nucleoside, Nucleotide</vt:lpstr>
      <vt:lpstr>Fettsäuren, Fette, Wachse</vt:lpstr>
      <vt:lpstr>Autoxidation</vt:lpstr>
      <vt:lpstr>Amphiphile, Tenside, Seifen</vt:lpstr>
      <vt:lpstr>Analytik</vt:lpstr>
      <vt:lpstr>Linear polarisiertes Licht</vt:lpstr>
      <vt:lpstr>Polarimetrie</vt:lpstr>
      <vt:lpstr>UV – Vis - Spektroskopie</vt:lpstr>
      <vt:lpstr>Lambert - Beer‘sches Gesetz / Photometrie</vt:lpstr>
      <vt:lpstr>Chromatographische Methoden</vt:lpstr>
      <vt:lpstr>Dünnschichtchromatographie (DC): Grundlagen</vt:lpstr>
      <vt:lpstr>Dünnschichtchromatographie (DC): Auswertung</vt:lpstr>
      <vt:lpstr>Ionenchromatographie</vt:lpstr>
      <vt:lpstr>Biochemie, Toxikologie und angewandte pharmazeutische und medizinische Chemie</vt:lpstr>
      <vt:lpstr>Sammlung Biochemischer Reaktionen aus Altaufgaben</vt:lpstr>
      <vt:lpstr>Metabolismus</vt:lpstr>
      <vt:lpstr>Toxikologie </vt:lpstr>
      <vt:lpstr>Ethanol- und Methanolvergiftung</vt:lpstr>
      <vt:lpstr>Paracetamolvergiftung</vt:lpstr>
      <vt:lpstr>Methämoglobinbildner</vt:lpstr>
      <vt:lpstr>Therapie der Methämoglobinämie mit Methylenblau</vt:lpstr>
      <vt:lpstr>Blausäure- / Cyanidvergiftung</vt:lpstr>
      <vt:lpstr>Vergiftung mit Cholinesterasehemmern</vt:lpstr>
      <vt:lpstr>Vergiftung mit Benzo[a]pyren</vt:lpstr>
      <vt:lpstr>Arzneimittel in der Umwelt</vt:lpstr>
      <vt:lpstr>Arzneimittel in der Umwelt</vt:lpstr>
      <vt:lpstr>Umwelttoxizität von Diclofenac</vt:lpstr>
      <vt:lpstr>Trifluoressigsäure und andere perflourierte Alkylsubstanzen (PFAS)</vt:lpstr>
      <vt:lpstr>Evidenzbasierte Medizin</vt:lpstr>
    </vt:vector>
  </TitlesOfParts>
  <Company>Pharmazeutische Chemie Uni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Silke Foegen</dc:creator>
  <cp:lastModifiedBy>Robin Gundert</cp:lastModifiedBy>
  <cp:revision>469</cp:revision>
  <cp:lastPrinted>2022-06-21T17:32:03Z</cp:lastPrinted>
  <dcterms:created xsi:type="dcterms:W3CDTF">2011-03-15T08:59:59Z</dcterms:created>
  <dcterms:modified xsi:type="dcterms:W3CDTF">2023-08-03T22:18:27Z</dcterms:modified>
</cp:coreProperties>
</file>